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4.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430" r:id="rId2"/>
    <p:sldId id="1598" r:id="rId3"/>
    <p:sldId id="400" r:id="rId4"/>
    <p:sldId id="431" r:id="rId5"/>
    <p:sldId id="1624" r:id="rId6"/>
    <p:sldId id="351" r:id="rId7"/>
    <p:sldId id="1588" r:id="rId8"/>
    <p:sldId id="3470" r:id="rId9"/>
    <p:sldId id="1648" r:id="rId10"/>
    <p:sldId id="3441" r:id="rId11"/>
    <p:sldId id="3443" r:id="rId12"/>
    <p:sldId id="3405" r:id="rId13"/>
    <p:sldId id="3448" r:id="rId14"/>
    <p:sldId id="1592" r:id="rId15"/>
    <p:sldId id="3454" r:id="rId16"/>
    <p:sldId id="3456" r:id="rId17"/>
    <p:sldId id="3589" r:id="rId18"/>
    <p:sldId id="3537" r:id="rId19"/>
    <p:sldId id="3488" r:id="rId20"/>
    <p:sldId id="898" r:id="rId21"/>
    <p:sldId id="3469" r:id="rId22"/>
    <p:sldId id="3468" r:id="rId23"/>
    <p:sldId id="3475" r:id="rId24"/>
    <p:sldId id="1593" r:id="rId25"/>
    <p:sldId id="3491" r:id="rId26"/>
    <p:sldId id="3593" r:id="rId27"/>
    <p:sldId id="3594" r:id="rId28"/>
    <p:sldId id="3595" r:id="rId29"/>
    <p:sldId id="3509" r:id="rId30"/>
    <p:sldId id="3478" r:id="rId31"/>
    <p:sldId id="1594" r:id="rId32"/>
    <p:sldId id="3523" r:id="rId33"/>
    <p:sldId id="3535" r:id="rId34"/>
    <p:sldId id="3597" r:id="rId35"/>
    <p:sldId id="508" r:id="rId36"/>
    <p:sldId id="3545" r:id="rId37"/>
    <p:sldId id="1595" r:id="rId38"/>
    <p:sldId id="3543" r:id="rId39"/>
    <p:sldId id="3544" r:id="rId40"/>
    <p:sldId id="3547" r:id="rId41"/>
    <p:sldId id="424" r:id="rId42"/>
    <p:sldId id="3551" r:id="rId43"/>
    <p:sldId id="857" r:id="rId44"/>
    <p:sldId id="3553" r:id="rId45"/>
    <p:sldId id="865" r:id="rId46"/>
    <p:sldId id="868" r:id="rId47"/>
    <p:sldId id="854" r:id="rId48"/>
    <p:sldId id="3596" r:id="rId49"/>
    <p:sldId id="3560" r:id="rId50"/>
    <p:sldId id="3390" r:id="rId51"/>
    <p:sldId id="3392" r:id="rId52"/>
    <p:sldId id="1591" r:id="rId53"/>
    <p:sldId id="3389" r:id="rId54"/>
    <p:sldId id="1596" r:id="rId55"/>
    <p:sldId id="3565" r:id="rId56"/>
    <p:sldId id="3567" r:id="rId57"/>
    <p:sldId id="3583" r:id="rId58"/>
    <p:sldId id="3579" r:id="rId59"/>
    <p:sldId id="3574" r:id="rId60"/>
    <p:sldId id="3569" r:id="rId61"/>
    <p:sldId id="1597" r:id="rId62"/>
    <p:sldId id="3580" r:id="rId63"/>
    <p:sldId id="3585" r:id="rId64"/>
    <p:sldId id="3586" r:id="rId65"/>
    <p:sldId id="3587" r:id="rId66"/>
    <p:sldId id="3423" r:id="rId67"/>
    <p:sldId id="824" r:id="rId68"/>
    <p:sldId id="427" r:id="rId69"/>
    <p:sldId id="3420" r:id="rId70"/>
    <p:sldId id="3598" r:id="rId71"/>
    <p:sldId id="621" r:id="rId72"/>
    <p:sldId id="883" r:id="rId73"/>
    <p:sldId id="345" r:id="rId74"/>
    <p:sldId id="623" r:id="rId75"/>
    <p:sldId id="839" r:id="rId76"/>
    <p:sldId id="622" r:id="rId77"/>
    <p:sldId id="448" r:id="rId78"/>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17360DEC-DDC5-184A-A12F-1D11D022656B}">
          <p14:sldIdLst>
            <p14:sldId id="430"/>
            <p14:sldId id="1598"/>
            <p14:sldId id="400"/>
          </p14:sldIdLst>
        </p14:section>
        <p14:section name="Section 1: Architectural need" id="{3B4E1AD5-2DB1-6A40-B795-BBB8732A5093}">
          <p14:sldIdLst>
            <p14:sldId id="431"/>
            <p14:sldId id="1624"/>
            <p14:sldId id="351"/>
          </p14:sldIdLst>
        </p14:section>
        <p14:section name="Section 2: Adding compute with Amazon EC2" id="{2E0E145F-8679-1E49-981D-940757D036BA}">
          <p14:sldIdLst>
            <p14:sldId id="1588"/>
            <p14:sldId id="3470"/>
            <p14:sldId id="1648"/>
            <p14:sldId id="3441"/>
            <p14:sldId id="3443"/>
            <p14:sldId id="3405"/>
            <p14:sldId id="3448"/>
          </p14:sldIdLst>
        </p14:section>
        <p14:section name="Section 3: Choosing an Amazon Machine Image (AMI) to launch an Amazon EC2 instance" id="{30460203-CC3C-FC4B-911D-C76CA049FF5E}">
          <p14:sldIdLst>
            <p14:sldId id="1592"/>
            <p14:sldId id="3454"/>
            <p14:sldId id="3456"/>
            <p14:sldId id="3589"/>
            <p14:sldId id="3537"/>
            <p14:sldId id="3488"/>
            <p14:sldId id="898"/>
            <p14:sldId id="3469"/>
            <p14:sldId id="3468"/>
            <p14:sldId id="3475"/>
          </p14:sldIdLst>
        </p14:section>
        <p14:section name="Section 4: Selecting an Amazon EC2 instance type" id="{94DEABE6-C8F9-4241-A0A1-D7F8562F8D3D}">
          <p14:sldIdLst>
            <p14:sldId id="1593"/>
            <p14:sldId id="3491"/>
            <p14:sldId id="3593"/>
            <p14:sldId id="3594"/>
            <p14:sldId id="3595"/>
            <p14:sldId id="3509"/>
            <p14:sldId id="3478"/>
          </p14:sldIdLst>
        </p14:section>
        <p14:section name="Section 5: Using user data to configure an Amazon EC2 instance" id="{2BED17BD-D894-6D4A-9237-2C995190A96F}">
          <p14:sldIdLst>
            <p14:sldId id="1594"/>
            <p14:sldId id="3523"/>
            <p14:sldId id="3535"/>
            <p14:sldId id="3597"/>
            <p14:sldId id="508"/>
            <p14:sldId id="3545"/>
          </p14:sldIdLst>
        </p14:section>
        <p14:section name="Section 6: Adding storage to an Amazon EC2 instance" id="{CA120331-15EA-B241-8059-5EB92BC1D3C0}">
          <p14:sldIdLst>
            <p14:sldId id="1595"/>
            <p14:sldId id="3543"/>
            <p14:sldId id="3544"/>
            <p14:sldId id="3547"/>
            <p14:sldId id="424"/>
            <p14:sldId id="3551"/>
            <p14:sldId id="857"/>
            <p14:sldId id="3553"/>
            <p14:sldId id="865"/>
            <p14:sldId id="868"/>
            <p14:sldId id="854"/>
            <p14:sldId id="3596"/>
            <p14:sldId id="3560"/>
            <p14:sldId id="3390"/>
            <p14:sldId id="3392"/>
            <p14:sldId id="1591"/>
            <p14:sldId id="3389"/>
          </p14:sldIdLst>
        </p14:section>
        <p14:section name="Section 7: Amazon EC2 pricing options" id="{5B3489AE-BA2A-FD46-B307-0C2B81E54882}">
          <p14:sldIdLst>
            <p14:sldId id="1596"/>
            <p14:sldId id="3565"/>
            <p14:sldId id="3567"/>
            <p14:sldId id="3583"/>
            <p14:sldId id="3579"/>
            <p14:sldId id="3574"/>
            <p14:sldId id="3569"/>
          </p14:sldIdLst>
        </p14:section>
        <p14:section name="Section 8: Amazon EC2 considerations" id="{3AB858A3-2285-CC40-9C6A-1C28440C9C93}">
          <p14:sldIdLst>
            <p14:sldId id="1597"/>
            <p14:sldId id="3580"/>
            <p14:sldId id="3585"/>
            <p14:sldId id="3586"/>
            <p14:sldId id="3587"/>
            <p14:sldId id="3423"/>
            <p14:sldId id="824"/>
            <p14:sldId id="427"/>
            <p14:sldId id="3420"/>
            <p14:sldId id="3598"/>
            <p14:sldId id="621"/>
          </p14:sldIdLst>
        </p14:section>
        <p14:section name="Module wrap-up" id="{ED98C3CA-3FE6-714A-A965-8EDD4F0F188A}">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5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Microsoft Office User" initials="MOU" lastIdx="6" clrIdx="2">
    <p:extLst>
      <p:ext uri="{19B8F6BF-5375-455C-9EA6-DF929625EA0E}">
        <p15:presenceInfo xmlns:p15="http://schemas.microsoft.com/office/powerpoint/2012/main" userId="Microsoft Office User" providerId="None"/>
      </p:ext>
    </p:extLst>
  </p:cmAuthor>
  <p:cmAuthor id="4" name="Alain" initials="AJR" lastIdx="6" clrIdx="3">
    <p:extLst>
      <p:ext uri="{19B8F6BF-5375-455C-9EA6-DF929625EA0E}">
        <p15:presenceInfo xmlns:p15="http://schemas.microsoft.com/office/powerpoint/2012/main" userId="Alain" providerId="None"/>
      </p:ext>
    </p:extLst>
  </p:cmAuthor>
  <p:cmAuthor id="5" name="Kelly, Caryn" initials="KC" lastIdx="146" clrIdx="4">
    <p:extLst>
      <p:ext uri="{19B8F6BF-5375-455C-9EA6-DF929625EA0E}">
        <p15:presenceInfo xmlns:p15="http://schemas.microsoft.com/office/powerpoint/2012/main" userId="S-1-5-21-1407069837-2091007605-538272213-29636527" providerId="AD"/>
      </p:ext>
    </p:extLst>
  </p:cmAuthor>
  <p:cmAuthor id="6" name="clreece" initials="c" lastIdx="15" clrIdx="5">
    <p:extLst>
      <p:ext uri="{19B8F6BF-5375-455C-9EA6-DF929625EA0E}">
        <p15:presenceInfo xmlns:p15="http://schemas.microsoft.com/office/powerpoint/2012/main" userId="clreec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4E24A7"/>
    <a:srgbClr val="D87A00"/>
    <a:srgbClr val="B3EB5B"/>
    <a:srgbClr val="16966D"/>
    <a:srgbClr val="C07520"/>
    <a:srgbClr val="FF9300"/>
    <a:srgbClr val="FF9B29"/>
    <a:srgbClr val="2D75E7"/>
    <a:srgbClr val="E817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96" autoAdjust="0"/>
    <p:restoredTop sz="73041" autoAdjust="0"/>
  </p:normalViewPr>
  <p:slideViewPr>
    <p:cSldViewPr snapToGrid="0" snapToObjects="1" showGuides="1">
      <p:cViewPr varScale="1">
        <p:scale>
          <a:sx n="103" d="100"/>
          <a:sy n="103" d="100"/>
        </p:scale>
        <p:origin x="184" y="920"/>
      </p:cViewPr>
      <p:guideLst>
        <p:guide orient="horz" pos="2160"/>
        <p:guide pos="3840"/>
      </p:guideLst>
    </p:cSldViewPr>
  </p:slideViewPr>
  <p:outlineViewPr>
    <p:cViewPr>
      <p:scale>
        <a:sx n="33" d="100"/>
        <a:sy n="33" d="100"/>
      </p:scale>
      <p:origin x="0" y="-58832"/>
    </p:cViewPr>
  </p:outlineViewPr>
  <p:notesTextViewPr>
    <p:cViewPr>
      <p:scale>
        <a:sx n="100" d="100"/>
        <a:sy n="100" d="100"/>
      </p:scale>
      <p:origin x="0" y="0"/>
    </p:cViewPr>
  </p:notesTextViewPr>
  <p:sorterViewPr>
    <p:cViewPr>
      <p:scale>
        <a:sx n="1" d="1"/>
        <a:sy n="1" d="1"/>
      </p:scale>
      <p:origin x="0" y="0"/>
    </p:cViewPr>
  </p:sorterViewPr>
  <p:notesViewPr>
    <p:cSldViewPr snapToGrid="0" snapToObjects="1" showGuides="1">
      <p:cViewPr varScale="1">
        <p:scale>
          <a:sx n="127" d="100"/>
          <a:sy n="127" d="100"/>
        </p:scale>
        <p:origin x="156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14274018913913E-3"/>
          <c:y val="5.4645418482828292E-2"/>
          <c:w val="0.981759022723246"/>
          <c:h val="0.88072716861672717"/>
        </c:manualLayout>
      </c:layout>
      <c:barChart>
        <c:barDir val="col"/>
        <c:grouping val="stacked"/>
        <c:varyColors val="0"/>
        <c:ser>
          <c:idx val="1"/>
          <c:order val="0"/>
          <c:tx>
            <c:strRef>
              <c:f>Sheet1!$A$5</c:f>
              <c:strCache>
                <c:ptCount val="1"/>
                <c:pt idx="0">
                  <c:v>Heavy utilization RI</c:v>
                </c:pt>
              </c:strCache>
            </c:strRef>
          </c:tx>
          <c:spPr>
            <a:solidFill>
              <a:srgbClr val="527FFF"/>
            </a:solidFill>
            <a:ln>
              <a:noFill/>
            </a:ln>
            <a:effectLst/>
          </c:spPr>
          <c:invertIfNegative val="0"/>
          <c:val>
            <c:numRef>
              <c:f>Sheet1!$B$5:$Y$5</c:f>
              <c:numCache>
                <c:formatCode>General</c:formatCode>
                <c:ptCount val="24"/>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numCache>
            </c:numRef>
          </c:val>
          <c:extLst>
            <c:ext xmlns:c16="http://schemas.microsoft.com/office/drawing/2014/chart" uri="{C3380CC4-5D6E-409C-BE32-E72D297353CC}">
              <c16:uniqueId val="{00000000-F758-4926-A176-87269F7BEFE8}"/>
            </c:ext>
          </c:extLst>
        </c:ser>
        <c:ser>
          <c:idx val="2"/>
          <c:order val="1"/>
          <c:tx>
            <c:strRef>
              <c:f>Sheet1!$A$6</c:f>
              <c:strCache>
                <c:ptCount val="1"/>
                <c:pt idx="0">
                  <c:v>Medium Utilization RI</c:v>
                </c:pt>
              </c:strCache>
            </c:strRef>
          </c:tx>
          <c:spPr>
            <a:solidFill>
              <a:schemeClr val="accent3"/>
            </a:solidFill>
            <a:ln>
              <a:noFill/>
            </a:ln>
            <a:effectLst/>
          </c:spPr>
          <c:invertIfNegative val="0"/>
          <c:val>
            <c:numRef>
              <c:f>Sheet1!$B$6:$Y$6</c:f>
              <c:numCache>
                <c:formatCode>General</c:formatCode>
                <c:ptCount val="24"/>
                <c:pt idx="0">
                  <c:v>0</c:v>
                </c:pt>
                <c:pt idx="1">
                  <c:v>0</c:v>
                </c:pt>
                <c:pt idx="2">
                  <c:v>0</c:v>
                </c:pt>
                <c:pt idx="3">
                  <c:v>0</c:v>
                </c:pt>
                <c:pt idx="4">
                  <c:v>0</c:v>
                </c:pt>
                <c:pt idx="5">
                  <c:v>2</c:v>
                </c:pt>
                <c:pt idx="6">
                  <c:v>3</c:v>
                </c:pt>
                <c:pt idx="7">
                  <c:v>4</c:v>
                </c:pt>
                <c:pt idx="8">
                  <c:v>4</c:v>
                </c:pt>
                <c:pt idx="9">
                  <c:v>4</c:v>
                </c:pt>
                <c:pt idx="10">
                  <c:v>4</c:v>
                </c:pt>
                <c:pt idx="11">
                  <c:v>4</c:v>
                </c:pt>
                <c:pt idx="12">
                  <c:v>4</c:v>
                </c:pt>
                <c:pt idx="13">
                  <c:v>4</c:v>
                </c:pt>
                <c:pt idx="14">
                  <c:v>4</c:v>
                </c:pt>
                <c:pt idx="15">
                  <c:v>4</c:v>
                </c:pt>
                <c:pt idx="16">
                  <c:v>4</c:v>
                </c:pt>
                <c:pt idx="17">
                  <c:v>2</c:v>
                </c:pt>
                <c:pt idx="18">
                  <c:v>1</c:v>
                </c:pt>
                <c:pt idx="19">
                  <c:v>0</c:v>
                </c:pt>
                <c:pt idx="20">
                  <c:v>0</c:v>
                </c:pt>
                <c:pt idx="21">
                  <c:v>0</c:v>
                </c:pt>
                <c:pt idx="22">
                  <c:v>0</c:v>
                </c:pt>
                <c:pt idx="23">
                  <c:v>0</c:v>
                </c:pt>
              </c:numCache>
            </c:numRef>
          </c:val>
          <c:extLst>
            <c:ext xmlns:c16="http://schemas.microsoft.com/office/drawing/2014/chart" uri="{C3380CC4-5D6E-409C-BE32-E72D297353CC}">
              <c16:uniqueId val="{00000001-F758-4926-A176-87269F7BEFE8}"/>
            </c:ext>
          </c:extLst>
        </c:ser>
        <c:ser>
          <c:idx val="0"/>
          <c:order val="2"/>
          <c:tx>
            <c:strRef>
              <c:f>Sheet1!$A$8</c:f>
              <c:strCache>
                <c:ptCount val="1"/>
                <c:pt idx="0">
                  <c:v>On Demand</c:v>
                </c:pt>
              </c:strCache>
            </c:strRef>
          </c:tx>
          <c:spPr>
            <a:solidFill>
              <a:schemeClr val="accent2">
                <a:lumMod val="75000"/>
              </a:schemeClr>
            </a:solidFill>
            <a:ln>
              <a:noFill/>
            </a:ln>
            <a:effectLst/>
          </c:spPr>
          <c:invertIfNegative val="0"/>
          <c:val>
            <c:numRef>
              <c:f>Sheet1!$B$8:$Y$8</c:f>
              <c:numCache>
                <c:formatCode>General</c:formatCode>
                <c:ptCount val="24"/>
                <c:pt idx="0">
                  <c:v>0</c:v>
                </c:pt>
                <c:pt idx="1">
                  <c:v>0</c:v>
                </c:pt>
                <c:pt idx="2">
                  <c:v>0</c:v>
                </c:pt>
                <c:pt idx="3">
                  <c:v>0</c:v>
                </c:pt>
                <c:pt idx="4">
                  <c:v>0</c:v>
                </c:pt>
                <c:pt idx="5">
                  <c:v>0</c:v>
                </c:pt>
                <c:pt idx="6">
                  <c:v>0</c:v>
                </c:pt>
                <c:pt idx="7">
                  <c:v>0</c:v>
                </c:pt>
                <c:pt idx="8">
                  <c:v>0</c:v>
                </c:pt>
                <c:pt idx="9">
                  <c:v>0</c:v>
                </c:pt>
                <c:pt idx="10">
                  <c:v>1</c:v>
                </c:pt>
                <c:pt idx="11">
                  <c:v>2</c:v>
                </c:pt>
                <c:pt idx="12">
                  <c:v>3</c:v>
                </c:pt>
                <c:pt idx="13">
                  <c:v>3</c:v>
                </c:pt>
                <c:pt idx="14">
                  <c:v>1</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F758-4926-A176-87269F7BEFE8}"/>
            </c:ext>
          </c:extLst>
        </c:ser>
        <c:dLbls>
          <c:showLegendKey val="0"/>
          <c:showVal val="0"/>
          <c:showCatName val="0"/>
          <c:showSerName val="0"/>
          <c:showPercent val="0"/>
          <c:showBubbleSize val="0"/>
        </c:dLbls>
        <c:gapWidth val="258"/>
        <c:overlap val="99"/>
        <c:axId val="-1117036656"/>
        <c:axId val="-1117033904"/>
      </c:barChart>
      <c:catAx>
        <c:axId val="-1117036656"/>
        <c:scaling>
          <c:orientation val="minMax"/>
        </c:scaling>
        <c:delete val="1"/>
        <c:axPos val="b"/>
        <c:majorTickMark val="none"/>
        <c:minorTickMark val="none"/>
        <c:tickLblPos val="nextTo"/>
        <c:crossAx val="-1117033904"/>
        <c:crosses val="autoZero"/>
        <c:auto val="1"/>
        <c:lblAlgn val="ctr"/>
        <c:lblOffset val="100"/>
        <c:noMultiLvlLbl val="0"/>
      </c:catAx>
      <c:valAx>
        <c:axId val="-1117033904"/>
        <c:scaling>
          <c:orientation val="minMax"/>
        </c:scaling>
        <c:delete val="1"/>
        <c:axPos val="l"/>
        <c:majorGridlines>
          <c:spPr>
            <a:ln w="6350" cap="flat" cmpd="sng" algn="ctr">
              <a:solidFill>
                <a:schemeClr val="tx1">
                  <a:lumMod val="15000"/>
                  <a:lumOff val="85000"/>
                  <a:alpha val="10000"/>
                </a:schemeClr>
              </a:solidFill>
              <a:round/>
            </a:ln>
            <a:effectLst/>
          </c:spPr>
        </c:majorGridlines>
        <c:numFmt formatCode="General" sourceLinked="1"/>
        <c:majorTickMark val="none"/>
        <c:minorTickMark val="none"/>
        <c:tickLblPos val="nextTo"/>
        <c:crossAx val="-1117036656"/>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ABC6B-3DBE-2E45-B15B-72908CA7FCFF}" type="doc">
      <dgm:prSet loTypeId="urn:microsoft.com/office/officeart/2005/8/layout/cycle6" loCatId="" qsTypeId="urn:microsoft.com/office/officeart/2005/8/quickstyle/simple1" qsCatId="simple" csTypeId="urn:microsoft.com/office/officeart/2005/8/colors/accent1_3" csCatId="accent1" phldr="1"/>
      <dgm:spPr/>
      <dgm:t>
        <a:bodyPr/>
        <a:lstStyle/>
        <a:p>
          <a:endParaRPr lang="en-US"/>
        </a:p>
      </dgm:t>
    </dgm:pt>
    <dgm:pt modelId="{852CD160-32A8-0343-ACBB-2F4ADF08B0A2}">
      <dgm:prSet phldrT="[Text]"/>
      <dgm:spPr>
        <a:solidFill>
          <a:schemeClr val="tx1">
            <a:lumMod val="75000"/>
            <a:lumOff val="25000"/>
          </a:schemeClr>
        </a:solidFill>
      </dgm:spPr>
      <dgm:t>
        <a:bodyPr/>
        <a:lstStyle/>
        <a:p>
          <a:r>
            <a:rPr lang="en-US" dirty="0"/>
            <a:t>Web </a:t>
          </a:r>
          <a:br>
            <a:rPr lang="en-US" dirty="0"/>
          </a:br>
          <a:r>
            <a:rPr lang="en-US" dirty="0"/>
            <a:t>server</a:t>
          </a:r>
        </a:p>
      </dgm:t>
    </dgm:pt>
    <dgm:pt modelId="{A3CB355A-FC8A-6749-84AB-FAD33D2D39EE}" type="parTrans" cxnId="{CC7A7E92-9F7B-5544-B9B6-752FD6A0B39D}">
      <dgm:prSet/>
      <dgm:spPr/>
      <dgm:t>
        <a:bodyPr/>
        <a:lstStyle/>
        <a:p>
          <a:endParaRPr lang="en-US"/>
        </a:p>
      </dgm:t>
    </dgm:pt>
    <dgm:pt modelId="{EBFAA710-7DE7-1448-8C0A-05BE09C81A3F}" type="sibTrans" cxnId="{CC7A7E92-9F7B-5544-B9B6-752FD6A0B39D}">
      <dgm:prSet/>
      <dgm:spPr/>
      <dgm:t>
        <a:bodyPr/>
        <a:lstStyle/>
        <a:p>
          <a:endParaRPr lang="en-US"/>
        </a:p>
      </dgm:t>
    </dgm:pt>
    <dgm:pt modelId="{F280A4F9-39D1-7345-808F-797998DEDBC9}">
      <dgm:prSet phldrT="[Text]"/>
      <dgm:spPr>
        <a:solidFill>
          <a:schemeClr val="tx1">
            <a:lumMod val="75000"/>
            <a:lumOff val="25000"/>
          </a:schemeClr>
        </a:solidFill>
      </dgm:spPr>
      <dgm:t>
        <a:bodyPr/>
        <a:lstStyle/>
        <a:p>
          <a:r>
            <a:rPr lang="en-US" dirty="0"/>
            <a:t>Application server</a:t>
          </a:r>
        </a:p>
      </dgm:t>
    </dgm:pt>
    <dgm:pt modelId="{37D54C0F-0D56-A847-85C7-817A487B541D}" type="parTrans" cxnId="{6BB8B5A3-3D49-5741-A486-82D954A0F395}">
      <dgm:prSet/>
      <dgm:spPr/>
      <dgm:t>
        <a:bodyPr/>
        <a:lstStyle/>
        <a:p>
          <a:endParaRPr lang="en-US"/>
        </a:p>
      </dgm:t>
    </dgm:pt>
    <dgm:pt modelId="{DC847FEB-106B-0E4B-B1B5-C7556B3DE181}" type="sibTrans" cxnId="{6BB8B5A3-3D49-5741-A486-82D954A0F395}">
      <dgm:prSet/>
      <dgm:spPr/>
      <dgm:t>
        <a:bodyPr/>
        <a:lstStyle/>
        <a:p>
          <a:endParaRPr lang="en-US"/>
        </a:p>
      </dgm:t>
    </dgm:pt>
    <dgm:pt modelId="{0A554367-3738-3746-9D51-DB55266E499C}">
      <dgm:prSet phldrT="[Text]"/>
      <dgm:spPr>
        <a:solidFill>
          <a:schemeClr val="accent5"/>
        </a:solidFill>
        <a:ln w="28575">
          <a:solidFill>
            <a:schemeClr val="accent5"/>
          </a:solidFill>
        </a:ln>
      </dgm:spPr>
      <dgm:t>
        <a:bodyPr/>
        <a:lstStyle/>
        <a:p>
          <a:r>
            <a:rPr lang="en-US" dirty="0"/>
            <a:t>Anything a server can do</a:t>
          </a:r>
        </a:p>
      </dgm:t>
    </dgm:pt>
    <dgm:pt modelId="{1A6C47DB-18BB-614B-A5B1-1902052DF745}" type="parTrans" cxnId="{F9F2983B-760D-554E-AEB7-758333512017}">
      <dgm:prSet/>
      <dgm:spPr/>
      <dgm:t>
        <a:bodyPr/>
        <a:lstStyle/>
        <a:p>
          <a:endParaRPr lang="en-US"/>
        </a:p>
      </dgm:t>
    </dgm:pt>
    <dgm:pt modelId="{3412BC59-D25F-CB40-A226-371F7AD50BA2}" type="sibTrans" cxnId="{F9F2983B-760D-554E-AEB7-758333512017}">
      <dgm:prSet/>
      <dgm:spPr/>
      <dgm:t>
        <a:bodyPr/>
        <a:lstStyle/>
        <a:p>
          <a:endParaRPr lang="en-US"/>
        </a:p>
      </dgm:t>
    </dgm:pt>
    <dgm:pt modelId="{76D0C55F-2A82-EC47-B71C-7C2183D1B9D1}">
      <dgm:prSet phldrT="[Text]"/>
      <dgm:spPr>
        <a:solidFill>
          <a:schemeClr val="tx1">
            <a:lumMod val="75000"/>
            <a:lumOff val="25000"/>
          </a:schemeClr>
        </a:solidFill>
      </dgm:spPr>
      <dgm:t>
        <a:bodyPr/>
        <a:lstStyle/>
        <a:p>
          <a:r>
            <a:rPr lang="en-US" dirty="0"/>
            <a:t>Database server</a:t>
          </a:r>
        </a:p>
      </dgm:t>
    </dgm:pt>
    <dgm:pt modelId="{8296B8DE-EB9A-F848-BFD7-BADBFABAE21C}" type="parTrans" cxnId="{D5845C4C-6BBD-254B-ABBC-B1D52532AC1A}">
      <dgm:prSet/>
      <dgm:spPr/>
      <dgm:t>
        <a:bodyPr/>
        <a:lstStyle/>
        <a:p>
          <a:endParaRPr lang="en-US"/>
        </a:p>
      </dgm:t>
    </dgm:pt>
    <dgm:pt modelId="{B005666A-3B5C-2F43-A3D9-48C07B64E04A}" type="sibTrans" cxnId="{D5845C4C-6BBD-254B-ABBC-B1D52532AC1A}">
      <dgm:prSet/>
      <dgm:spPr/>
      <dgm:t>
        <a:bodyPr/>
        <a:lstStyle/>
        <a:p>
          <a:endParaRPr lang="en-US"/>
        </a:p>
      </dgm:t>
    </dgm:pt>
    <dgm:pt modelId="{8FC7117F-249E-2244-8360-AC49FBFDFC42}">
      <dgm:prSet phldrT="[Text]"/>
      <dgm:spPr>
        <a:solidFill>
          <a:schemeClr val="tx1">
            <a:lumMod val="75000"/>
            <a:lumOff val="25000"/>
          </a:schemeClr>
        </a:solidFill>
      </dgm:spPr>
      <dgm:t>
        <a:bodyPr/>
        <a:lstStyle/>
        <a:p>
          <a:r>
            <a:rPr lang="en-US" dirty="0"/>
            <a:t>Media </a:t>
          </a:r>
          <a:br>
            <a:rPr lang="en-US" dirty="0"/>
          </a:br>
          <a:r>
            <a:rPr lang="en-US" dirty="0"/>
            <a:t>server</a:t>
          </a:r>
        </a:p>
      </dgm:t>
    </dgm:pt>
    <dgm:pt modelId="{AA78B1A7-4639-894F-A48D-B650DF37579F}" type="parTrans" cxnId="{F45FBCD9-1E1F-284E-ACDB-0E641007D733}">
      <dgm:prSet/>
      <dgm:spPr/>
      <dgm:t>
        <a:bodyPr/>
        <a:lstStyle/>
        <a:p>
          <a:endParaRPr lang="en-US"/>
        </a:p>
      </dgm:t>
    </dgm:pt>
    <dgm:pt modelId="{251260FD-22EA-6F4C-B19E-0E51613BE09D}" type="sibTrans" cxnId="{F45FBCD9-1E1F-284E-ACDB-0E641007D733}">
      <dgm:prSet/>
      <dgm:spPr/>
      <dgm:t>
        <a:bodyPr/>
        <a:lstStyle/>
        <a:p>
          <a:endParaRPr lang="en-US"/>
        </a:p>
      </dgm:t>
    </dgm:pt>
    <dgm:pt modelId="{710E681D-0AE8-BD45-B443-2D36CFC8E3FC}" type="pres">
      <dgm:prSet presAssocID="{4EEABC6B-3DBE-2E45-B15B-72908CA7FCFF}" presName="cycle" presStyleCnt="0">
        <dgm:presLayoutVars>
          <dgm:dir/>
          <dgm:resizeHandles val="exact"/>
        </dgm:presLayoutVars>
      </dgm:prSet>
      <dgm:spPr/>
    </dgm:pt>
    <dgm:pt modelId="{ACD22E89-E8DF-024A-9C30-AF0DEE119B9B}" type="pres">
      <dgm:prSet presAssocID="{852CD160-32A8-0343-ACBB-2F4ADF08B0A2}" presName="node" presStyleLbl="node1" presStyleIdx="0" presStyleCnt="5" custRadScaleRad="100020" custRadScaleInc="4704">
        <dgm:presLayoutVars>
          <dgm:bulletEnabled val="1"/>
        </dgm:presLayoutVars>
      </dgm:prSet>
      <dgm:spPr/>
    </dgm:pt>
    <dgm:pt modelId="{49EE1B1C-8DA5-0246-A783-5F1DC0C036F1}" type="pres">
      <dgm:prSet presAssocID="{852CD160-32A8-0343-ACBB-2F4ADF08B0A2}" presName="spNode" presStyleCnt="0"/>
      <dgm:spPr/>
    </dgm:pt>
    <dgm:pt modelId="{40E0E894-D61B-FC40-84DA-B54A7F9DDE15}" type="pres">
      <dgm:prSet presAssocID="{EBFAA710-7DE7-1448-8C0A-05BE09C81A3F}" presName="sibTrans" presStyleLbl="sibTrans1D1" presStyleIdx="0" presStyleCnt="5"/>
      <dgm:spPr/>
    </dgm:pt>
    <dgm:pt modelId="{B6E56066-971A-5B47-B351-A3F3A979FDC5}" type="pres">
      <dgm:prSet presAssocID="{F280A4F9-39D1-7345-808F-797998DEDBC9}" presName="node" presStyleLbl="node1" presStyleIdx="1" presStyleCnt="5">
        <dgm:presLayoutVars>
          <dgm:bulletEnabled val="1"/>
        </dgm:presLayoutVars>
      </dgm:prSet>
      <dgm:spPr/>
    </dgm:pt>
    <dgm:pt modelId="{A53D7E3C-1C20-884B-A96E-05E13C776945}" type="pres">
      <dgm:prSet presAssocID="{F280A4F9-39D1-7345-808F-797998DEDBC9}" presName="spNode" presStyleCnt="0"/>
      <dgm:spPr/>
    </dgm:pt>
    <dgm:pt modelId="{F43B49FE-578C-E944-95A4-3A5D74A5CF2A}" type="pres">
      <dgm:prSet presAssocID="{DC847FEB-106B-0E4B-B1B5-C7556B3DE181}" presName="sibTrans" presStyleLbl="sibTrans1D1" presStyleIdx="1" presStyleCnt="5"/>
      <dgm:spPr/>
    </dgm:pt>
    <dgm:pt modelId="{728E8ED7-4F8A-774A-BBAB-79B709287EC6}" type="pres">
      <dgm:prSet presAssocID="{76D0C55F-2A82-EC47-B71C-7C2183D1B9D1}" presName="node" presStyleLbl="node1" presStyleIdx="2" presStyleCnt="5">
        <dgm:presLayoutVars>
          <dgm:bulletEnabled val="1"/>
        </dgm:presLayoutVars>
      </dgm:prSet>
      <dgm:spPr/>
    </dgm:pt>
    <dgm:pt modelId="{7776C612-3EA0-C94C-8D1C-DCB88C18033C}" type="pres">
      <dgm:prSet presAssocID="{76D0C55F-2A82-EC47-B71C-7C2183D1B9D1}" presName="spNode" presStyleCnt="0"/>
      <dgm:spPr/>
    </dgm:pt>
    <dgm:pt modelId="{9092F3F1-B679-2949-813F-51F595ADC089}" type="pres">
      <dgm:prSet presAssocID="{B005666A-3B5C-2F43-A3D9-48C07B64E04A}" presName="sibTrans" presStyleLbl="sibTrans1D1" presStyleIdx="2" presStyleCnt="5"/>
      <dgm:spPr/>
    </dgm:pt>
    <dgm:pt modelId="{6A88BEBE-6DF7-B849-9DE3-B03B174428A5}" type="pres">
      <dgm:prSet presAssocID="{8FC7117F-249E-2244-8360-AC49FBFDFC42}" presName="node" presStyleLbl="node1" presStyleIdx="3" presStyleCnt="5">
        <dgm:presLayoutVars>
          <dgm:bulletEnabled val="1"/>
        </dgm:presLayoutVars>
      </dgm:prSet>
      <dgm:spPr/>
    </dgm:pt>
    <dgm:pt modelId="{9ED18BEC-DA96-A14E-924E-62CA7CA8FE4B}" type="pres">
      <dgm:prSet presAssocID="{8FC7117F-249E-2244-8360-AC49FBFDFC42}" presName="spNode" presStyleCnt="0"/>
      <dgm:spPr/>
    </dgm:pt>
    <dgm:pt modelId="{8267AAE4-9CB8-0F4F-AB23-A91C85E3DDC8}" type="pres">
      <dgm:prSet presAssocID="{251260FD-22EA-6F4C-B19E-0E51613BE09D}" presName="sibTrans" presStyleLbl="sibTrans1D1" presStyleIdx="3" presStyleCnt="5"/>
      <dgm:spPr/>
    </dgm:pt>
    <dgm:pt modelId="{FCAE2C93-37B3-A741-A5D4-F5145E77A505}" type="pres">
      <dgm:prSet presAssocID="{0A554367-3738-3746-9D51-DB55266E499C}" presName="node" presStyleLbl="node1" presStyleIdx="4" presStyleCnt="5">
        <dgm:presLayoutVars>
          <dgm:bulletEnabled val="1"/>
        </dgm:presLayoutVars>
      </dgm:prSet>
      <dgm:spPr/>
    </dgm:pt>
    <dgm:pt modelId="{0C0F096D-4A4F-EB42-A49C-15CA1744994F}" type="pres">
      <dgm:prSet presAssocID="{0A554367-3738-3746-9D51-DB55266E499C}" presName="spNode" presStyleCnt="0"/>
      <dgm:spPr/>
    </dgm:pt>
    <dgm:pt modelId="{F0A0240A-EBEC-5F44-85A7-8CF9F4162B7B}" type="pres">
      <dgm:prSet presAssocID="{3412BC59-D25F-CB40-A226-371F7AD50BA2}" presName="sibTrans" presStyleLbl="sibTrans1D1" presStyleIdx="4" presStyleCnt="5"/>
      <dgm:spPr/>
    </dgm:pt>
  </dgm:ptLst>
  <dgm:cxnLst>
    <dgm:cxn modelId="{5BA6C701-ACAC-1145-AC82-88D6991588C9}" type="presOf" srcId="{4EEABC6B-3DBE-2E45-B15B-72908CA7FCFF}" destId="{710E681D-0AE8-BD45-B443-2D36CFC8E3FC}" srcOrd="0" destOrd="0" presId="urn:microsoft.com/office/officeart/2005/8/layout/cycle6"/>
    <dgm:cxn modelId="{D99C9D22-94FA-AA47-9572-1E2BD0C0521F}" type="presOf" srcId="{DC847FEB-106B-0E4B-B1B5-C7556B3DE181}" destId="{F43B49FE-578C-E944-95A4-3A5D74A5CF2A}" srcOrd="0" destOrd="0" presId="urn:microsoft.com/office/officeart/2005/8/layout/cycle6"/>
    <dgm:cxn modelId="{F9F2983B-760D-554E-AEB7-758333512017}" srcId="{4EEABC6B-3DBE-2E45-B15B-72908CA7FCFF}" destId="{0A554367-3738-3746-9D51-DB55266E499C}" srcOrd="4" destOrd="0" parTransId="{1A6C47DB-18BB-614B-A5B1-1902052DF745}" sibTransId="{3412BC59-D25F-CB40-A226-371F7AD50BA2}"/>
    <dgm:cxn modelId="{5DFD464C-5A00-0F49-BD91-877A9709BCAC}" type="presOf" srcId="{251260FD-22EA-6F4C-B19E-0E51613BE09D}" destId="{8267AAE4-9CB8-0F4F-AB23-A91C85E3DDC8}" srcOrd="0" destOrd="0" presId="urn:microsoft.com/office/officeart/2005/8/layout/cycle6"/>
    <dgm:cxn modelId="{D5845C4C-6BBD-254B-ABBC-B1D52532AC1A}" srcId="{4EEABC6B-3DBE-2E45-B15B-72908CA7FCFF}" destId="{76D0C55F-2A82-EC47-B71C-7C2183D1B9D1}" srcOrd="2" destOrd="0" parTransId="{8296B8DE-EB9A-F848-BFD7-BADBFABAE21C}" sibTransId="{B005666A-3B5C-2F43-A3D9-48C07B64E04A}"/>
    <dgm:cxn modelId="{FA16F75C-C33E-8945-8852-6D9C541BC1EC}" type="presOf" srcId="{F280A4F9-39D1-7345-808F-797998DEDBC9}" destId="{B6E56066-971A-5B47-B351-A3F3A979FDC5}" srcOrd="0" destOrd="0" presId="urn:microsoft.com/office/officeart/2005/8/layout/cycle6"/>
    <dgm:cxn modelId="{FEDD6475-61C0-9F45-ABDA-7DB714B9D258}" type="presOf" srcId="{B005666A-3B5C-2F43-A3D9-48C07B64E04A}" destId="{9092F3F1-B679-2949-813F-51F595ADC089}" srcOrd="0" destOrd="0" presId="urn:microsoft.com/office/officeart/2005/8/layout/cycle6"/>
    <dgm:cxn modelId="{DCD9CC82-3603-3C4D-9973-B01CA7AD82B4}" type="presOf" srcId="{8FC7117F-249E-2244-8360-AC49FBFDFC42}" destId="{6A88BEBE-6DF7-B849-9DE3-B03B174428A5}" srcOrd="0" destOrd="0" presId="urn:microsoft.com/office/officeart/2005/8/layout/cycle6"/>
    <dgm:cxn modelId="{A8970F8D-2513-EF4B-A089-498CD4FAE47B}" type="presOf" srcId="{76D0C55F-2A82-EC47-B71C-7C2183D1B9D1}" destId="{728E8ED7-4F8A-774A-BBAB-79B709287EC6}" srcOrd="0" destOrd="0" presId="urn:microsoft.com/office/officeart/2005/8/layout/cycle6"/>
    <dgm:cxn modelId="{80149A8E-D5F0-4440-87BA-24D694BAD90D}" type="presOf" srcId="{3412BC59-D25F-CB40-A226-371F7AD50BA2}" destId="{F0A0240A-EBEC-5F44-85A7-8CF9F4162B7B}" srcOrd="0" destOrd="0" presId="urn:microsoft.com/office/officeart/2005/8/layout/cycle6"/>
    <dgm:cxn modelId="{CC7A7E92-9F7B-5544-B9B6-752FD6A0B39D}" srcId="{4EEABC6B-3DBE-2E45-B15B-72908CA7FCFF}" destId="{852CD160-32A8-0343-ACBB-2F4ADF08B0A2}" srcOrd="0" destOrd="0" parTransId="{A3CB355A-FC8A-6749-84AB-FAD33D2D39EE}" sibTransId="{EBFAA710-7DE7-1448-8C0A-05BE09C81A3F}"/>
    <dgm:cxn modelId="{6BB8B5A3-3D49-5741-A486-82D954A0F395}" srcId="{4EEABC6B-3DBE-2E45-B15B-72908CA7FCFF}" destId="{F280A4F9-39D1-7345-808F-797998DEDBC9}" srcOrd="1" destOrd="0" parTransId="{37D54C0F-0D56-A847-85C7-817A487B541D}" sibTransId="{DC847FEB-106B-0E4B-B1B5-C7556B3DE181}"/>
    <dgm:cxn modelId="{BCC647B6-C1DD-0147-8D78-50096A095FCF}" type="presOf" srcId="{0A554367-3738-3746-9D51-DB55266E499C}" destId="{FCAE2C93-37B3-A741-A5D4-F5145E77A505}" srcOrd="0" destOrd="0" presId="urn:microsoft.com/office/officeart/2005/8/layout/cycle6"/>
    <dgm:cxn modelId="{7E6C5BC5-14DD-4B45-8731-88E5C5EBB897}" type="presOf" srcId="{EBFAA710-7DE7-1448-8C0A-05BE09C81A3F}" destId="{40E0E894-D61B-FC40-84DA-B54A7F9DDE15}" srcOrd="0" destOrd="0" presId="urn:microsoft.com/office/officeart/2005/8/layout/cycle6"/>
    <dgm:cxn modelId="{F45FBCD9-1E1F-284E-ACDB-0E641007D733}" srcId="{4EEABC6B-3DBE-2E45-B15B-72908CA7FCFF}" destId="{8FC7117F-249E-2244-8360-AC49FBFDFC42}" srcOrd="3" destOrd="0" parTransId="{AA78B1A7-4639-894F-A48D-B650DF37579F}" sibTransId="{251260FD-22EA-6F4C-B19E-0E51613BE09D}"/>
    <dgm:cxn modelId="{55EE86E2-02D7-374B-B3DC-51EEECBE8F6F}" type="presOf" srcId="{852CD160-32A8-0343-ACBB-2F4ADF08B0A2}" destId="{ACD22E89-E8DF-024A-9C30-AF0DEE119B9B}" srcOrd="0" destOrd="0" presId="urn:microsoft.com/office/officeart/2005/8/layout/cycle6"/>
    <dgm:cxn modelId="{71454069-8311-BB4B-A520-F1DAE280602D}" type="presParOf" srcId="{710E681D-0AE8-BD45-B443-2D36CFC8E3FC}" destId="{ACD22E89-E8DF-024A-9C30-AF0DEE119B9B}" srcOrd="0" destOrd="0" presId="urn:microsoft.com/office/officeart/2005/8/layout/cycle6"/>
    <dgm:cxn modelId="{F8F8C132-7612-434F-82A8-5FF3EA14105B}" type="presParOf" srcId="{710E681D-0AE8-BD45-B443-2D36CFC8E3FC}" destId="{49EE1B1C-8DA5-0246-A783-5F1DC0C036F1}" srcOrd="1" destOrd="0" presId="urn:microsoft.com/office/officeart/2005/8/layout/cycle6"/>
    <dgm:cxn modelId="{25253940-CFA8-4548-A286-C5423034173E}" type="presParOf" srcId="{710E681D-0AE8-BD45-B443-2D36CFC8E3FC}" destId="{40E0E894-D61B-FC40-84DA-B54A7F9DDE15}" srcOrd="2" destOrd="0" presId="urn:microsoft.com/office/officeart/2005/8/layout/cycle6"/>
    <dgm:cxn modelId="{4A5A64E4-B869-2C40-BBF1-88364C455497}" type="presParOf" srcId="{710E681D-0AE8-BD45-B443-2D36CFC8E3FC}" destId="{B6E56066-971A-5B47-B351-A3F3A979FDC5}" srcOrd="3" destOrd="0" presId="urn:microsoft.com/office/officeart/2005/8/layout/cycle6"/>
    <dgm:cxn modelId="{772EB13C-D6BE-FB4D-9A14-A0F3E3428D3A}" type="presParOf" srcId="{710E681D-0AE8-BD45-B443-2D36CFC8E3FC}" destId="{A53D7E3C-1C20-884B-A96E-05E13C776945}" srcOrd="4" destOrd="0" presId="urn:microsoft.com/office/officeart/2005/8/layout/cycle6"/>
    <dgm:cxn modelId="{C4361836-FE31-8148-B7C0-B480EEF30B64}" type="presParOf" srcId="{710E681D-0AE8-BD45-B443-2D36CFC8E3FC}" destId="{F43B49FE-578C-E944-95A4-3A5D74A5CF2A}" srcOrd="5" destOrd="0" presId="urn:microsoft.com/office/officeart/2005/8/layout/cycle6"/>
    <dgm:cxn modelId="{BF9B94B5-1AD2-4E48-A11B-1C088188A85A}" type="presParOf" srcId="{710E681D-0AE8-BD45-B443-2D36CFC8E3FC}" destId="{728E8ED7-4F8A-774A-BBAB-79B709287EC6}" srcOrd="6" destOrd="0" presId="urn:microsoft.com/office/officeart/2005/8/layout/cycle6"/>
    <dgm:cxn modelId="{0F3443DE-4622-3045-9ABA-4DA5EE20DB36}" type="presParOf" srcId="{710E681D-0AE8-BD45-B443-2D36CFC8E3FC}" destId="{7776C612-3EA0-C94C-8D1C-DCB88C18033C}" srcOrd="7" destOrd="0" presId="urn:microsoft.com/office/officeart/2005/8/layout/cycle6"/>
    <dgm:cxn modelId="{F3B4F078-628F-AC4D-A01A-3B7D02CB7D3F}" type="presParOf" srcId="{710E681D-0AE8-BD45-B443-2D36CFC8E3FC}" destId="{9092F3F1-B679-2949-813F-51F595ADC089}" srcOrd="8" destOrd="0" presId="urn:microsoft.com/office/officeart/2005/8/layout/cycle6"/>
    <dgm:cxn modelId="{FE798129-C8BA-4D48-826D-4E714745432D}" type="presParOf" srcId="{710E681D-0AE8-BD45-B443-2D36CFC8E3FC}" destId="{6A88BEBE-6DF7-B849-9DE3-B03B174428A5}" srcOrd="9" destOrd="0" presId="urn:microsoft.com/office/officeart/2005/8/layout/cycle6"/>
    <dgm:cxn modelId="{9B3AAB85-057B-CE48-AF8E-A32A943506A0}" type="presParOf" srcId="{710E681D-0AE8-BD45-B443-2D36CFC8E3FC}" destId="{9ED18BEC-DA96-A14E-924E-62CA7CA8FE4B}" srcOrd="10" destOrd="0" presId="urn:microsoft.com/office/officeart/2005/8/layout/cycle6"/>
    <dgm:cxn modelId="{96A5E29D-D247-C741-8C81-BBF93663EAB8}" type="presParOf" srcId="{710E681D-0AE8-BD45-B443-2D36CFC8E3FC}" destId="{8267AAE4-9CB8-0F4F-AB23-A91C85E3DDC8}" srcOrd="11" destOrd="0" presId="urn:microsoft.com/office/officeart/2005/8/layout/cycle6"/>
    <dgm:cxn modelId="{095171DB-D0B4-4744-ACD2-61AFFDB8F5E8}" type="presParOf" srcId="{710E681D-0AE8-BD45-B443-2D36CFC8E3FC}" destId="{FCAE2C93-37B3-A741-A5D4-F5145E77A505}" srcOrd="12" destOrd="0" presId="urn:microsoft.com/office/officeart/2005/8/layout/cycle6"/>
    <dgm:cxn modelId="{773C946F-D187-1C48-8170-02E877D51101}" type="presParOf" srcId="{710E681D-0AE8-BD45-B443-2D36CFC8E3FC}" destId="{0C0F096D-4A4F-EB42-A49C-15CA1744994F}" srcOrd="13" destOrd="0" presId="urn:microsoft.com/office/officeart/2005/8/layout/cycle6"/>
    <dgm:cxn modelId="{C8A5ADBA-03E9-EE4F-B935-A141A88DC181}" type="presParOf" srcId="{710E681D-0AE8-BD45-B443-2D36CFC8E3FC}" destId="{F0A0240A-EBEC-5F44-85A7-8CF9F4162B7B}"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3A83D1-E6B2-FA4B-B681-397A5C00EDB9}" type="doc">
      <dgm:prSet loTypeId="urn:microsoft.com/office/officeart/2009/3/layout/StepUpProcess" loCatId="" qsTypeId="urn:microsoft.com/office/officeart/2005/8/quickstyle/simple1" qsCatId="simple" csTypeId="urn:microsoft.com/office/officeart/2005/8/colors/accent0_3" csCatId="mainScheme" phldr="1"/>
      <dgm:spPr/>
      <dgm:t>
        <a:bodyPr/>
        <a:lstStyle/>
        <a:p>
          <a:endParaRPr lang="en-US"/>
        </a:p>
      </dgm:t>
    </dgm:pt>
    <dgm:pt modelId="{4A351938-0FA8-F34B-8387-C62B05892BFC}">
      <dgm:prSet phldrT="[Text]" custT="1"/>
      <dgm:spPr/>
      <dgm:t>
        <a:bodyPr/>
        <a:lstStyle/>
        <a:p>
          <a:r>
            <a:rPr lang="en-US" sz="2000" b="0" dirty="0">
              <a:latin typeface="Amazon Ember" panose="02000000000000000000" pitchFamily="2" charset="0"/>
              <a:ea typeface="Amazon Ember" panose="02000000000000000000" pitchFamily="2" charset="0"/>
            </a:rPr>
            <a:t>Amazon EBS: </a:t>
          </a:r>
          <a:r>
            <a:rPr lang="en-US" sz="2000" b="0" dirty="0"/>
            <a:t>A</a:t>
          </a:r>
          <a:r>
            <a:rPr lang="en-US" sz="2000" dirty="0"/>
            <a:t>ttaches only to one instance</a:t>
          </a:r>
        </a:p>
      </dgm:t>
    </dgm:pt>
    <dgm:pt modelId="{766A59B1-05E9-2140-BFFB-500BA8AB3C2A}" type="parTrans" cxnId="{40659BCE-621C-E94A-92B5-0FADDEBC303F}">
      <dgm:prSet/>
      <dgm:spPr/>
      <dgm:t>
        <a:bodyPr/>
        <a:lstStyle/>
        <a:p>
          <a:endParaRPr lang="en-US"/>
        </a:p>
      </dgm:t>
    </dgm:pt>
    <dgm:pt modelId="{F6CB9EBA-7060-8643-9A4C-4C3A2F203128}" type="sibTrans" cxnId="{40659BCE-621C-E94A-92B5-0FADDEBC303F}">
      <dgm:prSet/>
      <dgm:spPr/>
      <dgm:t>
        <a:bodyPr/>
        <a:lstStyle/>
        <a:p>
          <a:endParaRPr lang="en-US"/>
        </a:p>
      </dgm:t>
    </dgm:pt>
    <dgm:pt modelId="{352D1AF4-8443-0A45-B69B-80BA95F56045}">
      <dgm:prSet phldrT="[Text]" custT="1"/>
      <dgm:spPr/>
      <dgm:t>
        <a:bodyPr/>
        <a:lstStyle/>
        <a:p>
          <a:r>
            <a:rPr lang="en-US" sz="2000" b="0" dirty="0">
              <a:latin typeface="Amazon Ember" panose="02000000000000000000" pitchFamily="2" charset="0"/>
              <a:ea typeface="Amazon Ember" panose="02000000000000000000" pitchFamily="2" charset="0"/>
            </a:rPr>
            <a:t>Amazon S3: </a:t>
          </a:r>
          <a:r>
            <a:rPr lang="en-US" sz="2000" b="0" dirty="0"/>
            <a:t>Is an </a:t>
          </a:r>
          <a:r>
            <a:rPr lang="en-US" sz="2000" dirty="0"/>
            <a:t>option, but is not ideal</a:t>
          </a:r>
        </a:p>
      </dgm:t>
    </dgm:pt>
    <dgm:pt modelId="{2CEB6923-9116-0F45-ACB2-20E9BBC1903F}" type="parTrans" cxnId="{3A9177FB-FCDF-DB43-93E0-48F863709597}">
      <dgm:prSet/>
      <dgm:spPr/>
      <dgm:t>
        <a:bodyPr/>
        <a:lstStyle/>
        <a:p>
          <a:endParaRPr lang="en-US"/>
        </a:p>
      </dgm:t>
    </dgm:pt>
    <dgm:pt modelId="{28B85D95-21FF-D94C-8BDC-54E5A50FA793}" type="sibTrans" cxnId="{3A9177FB-FCDF-DB43-93E0-48F863709597}">
      <dgm:prSet/>
      <dgm:spPr/>
      <dgm:t>
        <a:bodyPr/>
        <a:lstStyle/>
        <a:p>
          <a:endParaRPr lang="en-US"/>
        </a:p>
      </dgm:t>
    </dgm:pt>
    <dgm:pt modelId="{8D537BB3-4C40-9140-99AA-51530B40419B}">
      <dgm:prSet phldrT="[Text]" custT="1"/>
      <dgm:spPr/>
      <dgm:t>
        <a:bodyPr/>
        <a:lstStyle/>
        <a:p>
          <a:r>
            <a:rPr lang="en-US" sz="2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EFS</a:t>
          </a:r>
          <a:r>
            <a:rPr lang="en-US" sz="2000" kern="1200" dirty="0">
              <a:solidFill>
                <a:schemeClr val="tx1"/>
              </a:solidFill>
              <a:latin typeface="+mn-lt"/>
            </a:rPr>
            <a:t> </a:t>
          </a:r>
          <a:r>
            <a:rPr lang="en-US" sz="2000" i="1" kern="1200" dirty="0">
              <a:solidFill>
                <a:schemeClr val="tx1"/>
              </a:solidFill>
              <a:latin typeface="+mn-lt"/>
            </a:rPr>
            <a:t>and</a:t>
          </a:r>
          <a:br>
            <a:rPr lang="en-US" sz="2000" kern="1200" dirty="0">
              <a:solidFill>
                <a:schemeClr val="tx1"/>
              </a:solidFill>
              <a:latin typeface="+mn-lt"/>
            </a:rPr>
          </a:br>
          <a:r>
            <a:rPr lang="en-US" sz="2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FSx for Windows File Server:</a:t>
          </a:r>
          <a:r>
            <a:rPr lang="en-US" sz="2000" b="0" i="0" kern="1200" dirty="0">
              <a:solidFill>
                <a:schemeClr val="tx1"/>
              </a:solidFill>
              <a:latin typeface="+mn-lt"/>
              <a:ea typeface="Amazon Ember" panose="020B0603020204020204" pitchFamily="34" charset="0"/>
              <a:cs typeface="Amazon Ember" panose="020B0603020204020204" pitchFamily="34" charset="0"/>
            </a:rPr>
            <a:t> Both s</a:t>
          </a:r>
          <a:r>
            <a:rPr lang="en-US" sz="2000" kern="1200" dirty="0">
              <a:solidFill>
                <a:schemeClr val="tx1"/>
              </a:solidFill>
            </a:rPr>
            <a:t>atisfy the requirement</a:t>
          </a:r>
          <a:endParaRPr lang="en-US" sz="2000" kern="1200" dirty="0"/>
        </a:p>
      </dgm:t>
    </dgm:pt>
    <dgm:pt modelId="{DDD663FC-777E-BF4B-9195-6602015E29A1}" type="parTrans" cxnId="{51179619-2317-734C-9C0A-908ABCF493D3}">
      <dgm:prSet/>
      <dgm:spPr/>
      <dgm:t>
        <a:bodyPr/>
        <a:lstStyle/>
        <a:p>
          <a:endParaRPr lang="en-US"/>
        </a:p>
      </dgm:t>
    </dgm:pt>
    <dgm:pt modelId="{61237642-3DC2-0B45-BBA8-05653653730E}" type="sibTrans" cxnId="{51179619-2317-734C-9C0A-908ABCF493D3}">
      <dgm:prSet/>
      <dgm:spPr/>
      <dgm:t>
        <a:bodyPr/>
        <a:lstStyle/>
        <a:p>
          <a:endParaRPr lang="en-US"/>
        </a:p>
      </dgm:t>
    </dgm:pt>
    <dgm:pt modelId="{DCB5CA9F-C4C3-2B41-B820-FAFFCCC6442A}" type="pres">
      <dgm:prSet presAssocID="{C93A83D1-E6B2-FA4B-B681-397A5C00EDB9}" presName="rootnode" presStyleCnt="0">
        <dgm:presLayoutVars>
          <dgm:chMax/>
          <dgm:chPref/>
          <dgm:dir/>
          <dgm:animLvl val="lvl"/>
        </dgm:presLayoutVars>
      </dgm:prSet>
      <dgm:spPr/>
    </dgm:pt>
    <dgm:pt modelId="{0B7B2A70-E780-734D-97C6-04CDAD67BFE0}" type="pres">
      <dgm:prSet presAssocID="{4A351938-0FA8-F34B-8387-C62B05892BFC}" presName="composite" presStyleCnt="0"/>
      <dgm:spPr/>
    </dgm:pt>
    <dgm:pt modelId="{2B9488AA-3984-4F45-839C-E1B275F12C8B}" type="pres">
      <dgm:prSet presAssocID="{4A351938-0FA8-F34B-8387-C62B05892BFC}" presName="LShape" presStyleLbl="alignNode1" presStyleIdx="0" presStyleCnt="5"/>
      <dgm:spPr>
        <a:solidFill>
          <a:schemeClr val="bg1">
            <a:lumMod val="65000"/>
          </a:schemeClr>
        </a:solidFill>
        <a:ln>
          <a:solidFill>
            <a:schemeClr val="bg1">
              <a:lumMod val="50000"/>
            </a:schemeClr>
          </a:solidFill>
        </a:ln>
      </dgm:spPr>
    </dgm:pt>
    <dgm:pt modelId="{267C0D22-C6A8-124E-87F2-DD41DF582F0E}" type="pres">
      <dgm:prSet presAssocID="{4A351938-0FA8-F34B-8387-C62B05892BFC}" presName="ParentText" presStyleLbl="revTx" presStyleIdx="0" presStyleCnt="3">
        <dgm:presLayoutVars>
          <dgm:chMax val="0"/>
          <dgm:chPref val="0"/>
          <dgm:bulletEnabled val="1"/>
        </dgm:presLayoutVars>
      </dgm:prSet>
      <dgm:spPr/>
    </dgm:pt>
    <dgm:pt modelId="{A2D5E80A-6C6D-B542-B21E-B0953CFA7ABB}" type="pres">
      <dgm:prSet presAssocID="{4A351938-0FA8-F34B-8387-C62B05892BFC}" presName="Triangle" presStyleLbl="alignNode1" presStyleIdx="1" presStyleCnt="5"/>
      <dgm:spPr>
        <a:solidFill>
          <a:schemeClr val="bg1">
            <a:lumMod val="65000"/>
          </a:schemeClr>
        </a:solidFill>
        <a:ln>
          <a:solidFill>
            <a:schemeClr val="bg1">
              <a:lumMod val="50000"/>
            </a:schemeClr>
          </a:solidFill>
        </a:ln>
      </dgm:spPr>
    </dgm:pt>
    <dgm:pt modelId="{3BB7A843-3517-1943-9A66-9C6D82179879}" type="pres">
      <dgm:prSet presAssocID="{F6CB9EBA-7060-8643-9A4C-4C3A2F203128}" presName="sibTrans" presStyleCnt="0"/>
      <dgm:spPr/>
    </dgm:pt>
    <dgm:pt modelId="{35D24F85-5CAF-3847-8AE5-81108996A6BD}" type="pres">
      <dgm:prSet presAssocID="{F6CB9EBA-7060-8643-9A4C-4C3A2F203128}" presName="space" presStyleCnt="0"/>
      <dgm:spPr/>
    </dgm:pt>
    <dgm:pt modelId="{209568F7-DE44-A24E-878D-4C8C933AE717}" type="pres">
      <dgm:prSet presAssocID="{352D1AF4-8443-0A45-B69B-80BA95F56045}" presName="composite" presStyleCnt="0"/>
      <dgm:spPr/>
    </dgm:pt>
    <dgm:pt modelId="{B8B9E65D-A1C8-E844-9D91-E60CBE34D642}" type="pres">
      <dgm:prSet presAssocID="{352D1AF4-8443-0A45-B69B-80BA95F56045}" presName="LShape" presStyleLbl="alignNode1" presStyleIdx="2" presStyleCnt="5"/>
      <dgm:spPr>
        <a:solidFill>
          <a:schemeClr val="accent5">
            <a:lumMod val="60000"/>
            <a:lumOff val="40000"/>
          </a:schemeClr>
        </a:solidFill>
        <a:ln>
          <a:solidFill>
            <a:schemeClr val="accent5">
              <a:lumMod val="60000"/>
              <a:lumOff val="40000"/>
            </a:schemeClr>
          </a:solidFill>
        </a:ln>
      </dgm:spPr>
    </dgm:pt>
    <dgm:pt modelId="{96739EB7-7D5B-EB40-98D4-2F8F3ACDA0B0}" type="pres">
      <dgm:prSet presAssocID="{352D1AF4-8443-0A45-B69B-80BA95F56045}" presName="ParentText" presStyleLbl="revTx" presStyleIdx="1" presStyleCnt="3">
        <dgm:presLayoutVars>
          <dgm:chMax val="0"/>
          <dgm:chPref val="0"/>
          <dgm:bulletEnabled val="1"/>
        </dgm:presLayoutVars>
      </dgm:prSet>
      <dgm:spPr/>
    </dgm:pt>
    <dgm:pt modelId="{DB2D40EC-5D01-E644-9395-CDE631C855F5}" type="pres">
      <dgm:prSet presAssocID="{352D1AF4-8443-0A45-B69B-80BA95F56045}" presName="Triangle" presStyleLbl="alignNode1" presStyleIdx="3" presStyleCnt="5"/>
      <dgm:spPr>
        <a:solidFill>
          <a:schemeClr val="accent5">
            <a:lumMod val="60000"/>
            <a:lumOff val="40000"/>
          </a:schemeClr>
        </a:solidFill>
        <a:ln>
          <a:solidFill>
            <a:schemeClr val="accent5">
              <a:lumMod val="60000"/>
              <a:lumOff val="40000"/>
            </a:schemeClr>
          </a:solidFill>
        </a:ln>
      </dgm:spPr>
    </dgm:pt>
    <dgm:pt modelId="{6070876A-B251-914B-8EF7-E50FAD5CA3E8}" type="pres">
      <dgm:prSet presAssocID="{28B85D95-21FF-D94C-8BDC-54E5A50FA793}" presName="sibTrans" presStyleCnt="0"/>
      <dgm:spPr/>
    </dgm:pt>
    <dgm:pt modelId="{F6E0E63F-F3AB-2E49-9C31-3B5F1F6F89C8}" type="pres">
      <dgm:prSet presAssocID="{28B85D95-21FF-D94C-8BDC-54E5A50FA793}" presName="space" presStyleCnt="0"/>
      <dgm:spPr/>
    </dgm:pt>
    <dgm:pt modelId="{FA9DE2C7-008C-F34C-B2AE-251EA95EE1BC}" type="pres">
      <dgm:prSet presAssocID="{8D537BB3-4C40-9140-99AA-51530B40419B}" presName="composite" presStyleCnt="0"/>
      <dgm:spPr/>
    </dgm:pt>
    <dgm:pt modelId="{06872F5B-1B7E-5443-B193-0E4FC855509C}" type="pres">
      <dgm:prSet presAssocID="{8D537BB3-4C40-9140-99AA-51530B40419B}" presName="LShape" presStyleLbl="alignNode1" presStyleIdx="4" presStyleCnt="5"/>
      <dgm:spPr>
        <a:solidFill>
          <a:schemeClr val="tx1">
            <a:lumMod val="65000"/>
            <a:lumOff val="35000"/>
          </a:schemeClr>
        </a:solidFill>
        <a:ln>
          <a:solidFill>
            <a:schemeClr val="tx1">
              <a:lumMod val="50000"/>
              <a:lumOff val="50000"/>
            </a:schemeClr>
          </a:solidFill>
        </a:ln>
      </dgm:spPr>
    </dgm:pt>
    <dgm:pt modelId="{830FDCAE-21A9-C443-8B74-36F270C4E332}" type="pres">
      <dgm:prSet presAssocID="{8D537BB3-4C40-9140-99AA-51530B40419B}" presName="ParentText" presStyleLbl="revTx" presStyleIdx="2" presStyleCnt="3">
        <dgm:presLayoutVars>
          <dgm:chMax val="0"/>
          <dgm:chPref val="0"/>
          <dgm:bulletEnabled val="1"/>
        </dgm:presLayoutVars>
      </dgm:prSet>
      <dgm:spPr/>
    </dgm:pt>
  </dgm:ptLst>
  <dgm:cxnLst>
    <dgm:cxn modelId="{2FA6B10D-F693-004E-BAB8-6CC440C83B78}" type="presOf" srcId="{4A351938-0FA8-F34B-8387-C62B05892BFC}" destId="{267C0D22-C6A8-124E-87F2-DD41DF582F0E}" srcOrd="0" destOrd="0" presId="urn:microsoft.com/office/officeart/2009/3/layout/StepUpProcess"/>
    <dgm:cxn modelId="{51179619-2317-734C-9C0A-908ABCF493D3}" srcId="{C93A83D1-E6B2-FA4B-B681-397A5C00EDB9}" destId="{8D537BB3-4C40-9140-99AA-51530B40419B}" srcOrd="2" destOrd="0" parTransId="{DDD663FC-777E-BF4B-9195-6602015E29A1}" sibTransId="{61237642-3DC2-0B45-BBA8-05653653730E}"/>
    <dgm:cxn modelId="{EC5D3B5D-D189-4D4E-99DF-676965D5190A}" type="presOf" srcId="{352D1AF4-8443-0A45-B69B-80BA95F56045}" destId="{96739EB7-7D5B-EB40-98D4-2F8F3ACDA0B0}" srcOrd="0" destOrd="0" presId="urn:microsoft.com/office/officeart/2009/3/layout/StepUpProcess"/>
    <dgm:cxn modelId="{A9F3E0BF-7D10-3C40-AF72-75F499DD2D2E}" type="presOf" srcId="{8D537BB3-4C40-9140-99AA-51530B40419B}" destId="{830FDCAE-21A9-C443-8B74-36F270C4E332}" srcOrd="0" destOrd="0" presId="urn:microsoft.com/office/officeart/2009/3/layout/StepUpProcess"/>
    <dgm:cxn modelId="{40659BCE-621C-E94A-92B5-0FADDEBC303F}" srcId="{C93A83D1-E6B2-FA4B-B681-397A5C00EDB9}" destId="{4A351938-0FA8-F34B-8387-C62B05892BFC}" srcOrd="0" destOrd="0" parTransId="{766A59B1-05E9-2140-BFFB-500BA8AB3C2A}" sibTransId="{F6CB9EBA-7060-8643-9A4C-4C3A2F203128}"/>
    <dgm:cxn modelId="{C4143DED-AB19-8E46-8355-1D1055F38D47}" type="presOf" srcId="{C93A83D1-E6B2-FA4B-B681-397A5C00EDB9}" destId="{DCB5CA9F-C4C3-2B41-B820-FAFFCCC6442A}" srcOrd="0" destOrd="0" presId="urn:microsoft.com/office/officeart/2009/3/layout/StepUpProcess"/>
    <dgm:cxn modelId="{3A9177FB-FCDF-DB43-93E0-48F863709597}" srcId="{C93A83D1-E6B2-FA4B-B681-397A5C00EDB9}" destId="{352D1AF4-8443-0A45-B69B-80BA95F56045}" srcOrd="1" destOrd="0" parTransId="{2CEB6923-9116-0F45-ACB2-20E9BBC1903F}" sibTransId="{28B85D95-21FF-D94C-8BDC-54E5A50FA793}"/>
    <dgm:cxn modelId="{7B172522-40E2-B34E-97EF-BDFEB56C4B12}" type="presParOf" srcId="{DCB5CA9F-C4C3-2B41-B820-FAFFCCC6442A}" destId="{0B7B2A70-E780-734D-97C6-04CDAD67BFE0}" srcOrd="0" destOrd="0" presId="urn:microsoft.com/office/officeart/2009/3/layout/StepUpProcess"/>
    <dgm:cxn modelId="{CEBC3A82-0651-CD49-ACAF-34454E5E8204}" type="presParOf" srcId="{0B7B2A70-E780-734D-97C6-04CDAD67BFE0}" destId="{2B9488AA-3984-4F45-839C-E1B275F12C8B}" srcOrd="0" destOrd="0" presId="urn:microsoft.com/office/officeart/2009/3/layout/StepUpProcess"/>
    <dgm:cxn modelId="{2F99F9F1-5768-214B-860A-7E1F05DD6DA8}" type="presParOf" srcId="{0B7B2A70-E780-734D-97C6-04CDAD67BFE0}" destId="{267C0D22-C6A8-124E-87F2-DD41DF582F0E}" srcOrd="1" destOrd="0" presId="urn:microsoft.com/office/officeart/2009/3/layout/StepUpProcess"/>
    <dgm:cxn modelId="{C09A7DC1-AA8C-F545-BB4B-C53B7C8035D2}" type="presParOf" srcId="{0B7B2A70-E780-734D-97C6-04CDAD67BFE0}" destId="{A2D5E80A-6C6D-B542-B21E-B0953CFA7ABB}" srcOrd="2" destOrd="0" presId="urn:microsoft.com/office/officeart/2009/3/layout/StepUpProcess"/>
    <dgm:cxn modelId="{DAEB4F2F-8DD3-FF43-ABD4-FDEB76AF5F8F}" type="presParOf" srcId="{DCB5CA9F-C4C3-2B41-B820-FAFFCCC6442A}" destId="{3BB7A843-3517-1943-9A66-9C6D82179879}" srcOrd="1" destOrd="0" presId="urn:microsoft.com/office/officeart/2009/3/layout/StepUpProcess"/>
    <dgm:cxn modelId="{E1DF5990-B040-4748-9E1A-7DDE02C438AA}" type="presParOf" srcId="{3BB7A843-3517-1943-9A66-9C6D82179879}" destId="{35D24F85-5CAF-3847-8AE5-81108996A6BD}" srcOrd="0" destOrd="0" presId="urn:microsoft.com/office/officeart/2009/3/layout/StepUpProcess"/>
    <dgm:cxn modelId="{C143D467-2130-F74E-BC19-8CEF198E6D20}" type="presParOf" srcId="{DCB5CA9F-C4C3-2B41-B820-FAFFCCC6442A}" destId="{209568F7-DE44-A24E-878D-4C8C933AE717}" srcOrd="2" destOrd="0" presId="urn:microsoft.com/office/officeart/2009/3/layout/StepUpProcess"/>
    <dgm:cxn modelId="{F44F7498-7524-8541-95C9-CD67671B51ED}" type="presParOf" srcId="{209568F7-DE44-A24E-878D-4C8C933AE717}" destId="{B8B9E65D-A1C8-E844-9D91-E60CBE34D642}" srcOrd="0" destOrd="0" presId="urn:microsoft.com/office/officeart/2009/3/layout/StepUpProcess"/>
    <dgm:cxn modelId="{1C32F53F-E2BA-A240-A5FA-201934F0ED59}" type="presParOf" srcId="{209568F7-DE44-A24E-878D-4C8C933AE717}" destId="{96739EB7-7D5B-EB40-98D4-2F8F3ACDA0B0}" srcOrd="1" destOrd="0" presId="urn:microsoft.com/office/officeart/2009/3/layout/StepUpProcess"/>
    <dgm:cxn modelId="{CA64CADF-74CB-1749-8528-D8AC86055A0C}" type="presParOf" srcId="{209568F7-DE44-A24E-878D-4C8C933AE717}" destId="{DB2D40EC-5D01-E644-9395-CDE631C855F5}" srcOrd="2" destOrd="0" presId="urn:microsoft.com/office/officeart/2009/3/layout/StepUpProcess"/>
    <dgm:cxn modelId="{A4D2CDE5-43A2-FF45-A191-7A07E272EAF0}" type="presParOf" srcId="{DCB5CA9F-C4C3-2B41-B820-FAFFCCC6442A}" destId="{6070876A-B251-914B-8EF7-E50FAD5CA3E8}" srcOrd="3" destOrd="0" presId="urn:microsoft.com/office/officeart/2009/3/layout/StepUpProcess"/>
    <dgm:cxn modelId="{6CAF1FDD-6797-AC43-98AA-3EA7E2917BD0}" type="presParOf" srcId="{6070876A-B251-914B-8EF7-E50FAD5CA3E8}" destId="{F6E0E63F-F3AB-2E49-9C31-3B5F1F6F89C8}" srcOrd="0" destOrd="0" presId="urn:microsoft.com/office/officeart/2009/3/layout/StepUpProcess"/>
    <dgm:cxn modelId="{E2F9D7ED-A7A2-A64C-9710-BEFC06EE4E6C}" type="presParOf" srcId="{DCB5CA9F-C4C3-2B41-B820-FAFFCCC6442A}" destId="{FA9DE2C7-008C-F34C-B2AE-251EA95EE1BC}" srcOrd="4" destOrd="0" presId="urn:microsoft.com/office/officeart/2009/3/layout/StepUpProcess"/>
    <dgm:cxn modelId="{E50AC086-F5CA-7543-B02D-97350AE0D5F0}" type="presParOf" srcId="{FA9DE2C7-008C-F34C-B2AE-251EA95EE1BC}" destId="{06872F5B-1B7E-5443-B193-0E4FC855509C}" srcOrd="0" destOrd="0" presId="urn:microsoft.com/office/officeart/2009/3/layout/StepUpProcess"/>
    <dgm:cxn modelId="{8B7522D5-6554-0444-97E4-2F94AF7306D0}" type="presParOf" srcId="{FA9DE2C7-008C-F34C-B2AE-251EA95EE1BC}" destId="{830FDCAE-21A9-C443-8B74-36F270C4E332}"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59F412-8551-C54A-A065-D92728477469}"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EE220A1F-5795-5E45-8066-D8C3A90356E1}">
      <dgm:prSet phldrT="[Text]" custT="1"/>
      <dgm:spPr>
        <a:solidFill>
          <a:schemeClr val="accent5"/>
        </a:solidFill>
        <a:ln w="19050">
          <a:solidFill>
            <a:schemeClr val="accent5"/>
          </a:solidFill>
        </a:ln>
      </dgm:spPr>
      <dgm:t>
        <a:bodyPr/>
        <a:lstStyle/>
        <a:p>
          <a:r>
            <a:rPr lang="en-US" sz="24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Dedicated Instances</a:t>
          </a:r>
        </a:p>
      </dgm:t>
    </dgm:pt>
    <dgm:pt modelId="{8E1DCE6F-C85F-7E4B-9B7E-168A70B57578}" type="parTrans" cxnId="{64DCD140-DE84-EF43-B262-FB54ABA5EA80}">
      <dgm:prSet/>
      <dgm:spPr/>
      <dgm:t>
        <a:bodyPr/>
        <a:lstStyle/>
        <a:p>
          <a:endParaRPr lang="en-US"/>
        </a:p>
      </dgm:t>
    </dgm:pt>
    <dgm:pt modelId="{CBEC5CC7-E644-C845-B2FE-0FA24551575A}" type="sibTrans" cxnId="{64DCD140-DE84-EF43-B262-FB54ABA5EA80}">
      <dgm:prSet/>
      <dgm:spPr/>
      <dgm:t>
        <a:bodyPr/>
        <a:lstStyle/>
        <a:p>
          <a:endParaRPr lang="en-US"/>
        </a:p>
      </dgm:t>
    </dgm:pt>
    <dgm:pt modelId="{4AE5E600-6940-5746-B3E1-2DD1A94C861A}">
      <dgm:prSet phldrT="[Text]" custT="1"/>
      <dgm:spPr>
        <a:noFill/>
        <a:ln w="19050">
          <a:solidFill>
            <a:schemeClr val="bg1">
              <a:lumMod val="50000"/>
            </a:schemeClr>
          </a:solidFill>
        </a:ln>
      </dgm:spPr>
      <dgm:t>
        <a:bodyPr/>
        <a:lstStyle/>
        <a:p>
          <a:r>
            <a:rPr lang="en-US" sz="2200" dirty="0"/>
            <a:t>Automatic instance placement</a:t>
          </a:r>
        </a:p>
      </dgm:t>
    </dgm:pt>
    <dgm:pt modelId="{26359439-8073-8340-8E8E-152176651338}" type="parTrans" cxnId="{A8D31AB8-0E47-9447-B072-648A667F57C3}">
      <dgm:prSet/>
      <dgm:spPr/>
      <dgm:t>
        <a:bodyPr/>
        <a:lstStyle/>
        <a:p>
          <a:endParaRPr lang="en-US"/>
        </a:p>
      </dgm:t>
    </dgm:pt>
    <dgm:pt modelId="{F1C5E53C-BFD6-CD44-A669-CEC169097486}" type="sibTrans" cxnId="{A8D31AB8-0E47-9447-B072-648A667F57C3}">
      <dgm:prSet/>
      <dgm:spPr/>
      <dgm:t>
        <a:bodyPr/>
        <a:lstStyle/>
        <a:p>
          <a:endParaRPr lang="en-US"/>
        </a:p>
      </dgm:t>
    </dgm:pt>
    <dgm:pt modelId="{557DC993-AB6C-0B48-BCD8-42FB40B1B190}">
      <dgm:prSet phldrT="[Text]" custT="1"/>
      <dgm:spPr>
        <a:solidFill>
          <a:srgbClr val="0070C0"/>
        </a:solidFill>
        <a:ln w="19050">
          <a:solidFill>
            <a:srgbClr val="0070C0"/>
          </a:solidFill>
        </a:ln>
      </dgm:spPr>
      <dgm:t>
        <a:bodyPr/>
        <a:lstStyle/>
        <a:p>
          <a:r>
            <a:rPr lang="en-US" sz="24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Dedicated Hosts</a:t>
          </a:r>
        </a:p>
      </dgm:t>
    </dgm:pt>
    <dgm:pt modelId="{47C59CB8-44FC-4246-8F53-4243582656D1}" type="parTrans" cxnId="{F044FBE2-ED4D-B74D-8A10-1B384BE41A81}">
      <dgm:prSet/>
      <dgm:spPr/>
      <dgm:t>
        <a:bodyPr/>
        <a:lstStyle/>
        <a:p>
          <a:endParaRPr lang="en-US"/>
        </a:p>
      </dgm:t>
    </dgm:pt>
    <dgm:pt modelId="{BF51F366-7425-F74D-8F61-38602CF3C1D3}" type="sibTrans" cxnId="{F044FBE2-ED4D-B74D-8A10-1B384BE41A81}">
      <dgm:prSet/>
      <dgm:spPr/>
      <dgm:t>
        <a:bodyPr/>
        <a:lstStyle/>
        <a:p>
          <a:endParaRPr lang="en-US"/>
        </a:p>
      </dgm:t>
    </dgm:pt>
    <dgm:pt modelId="{6C605D94-8556-4F48-8269-5B7258521B67}">
      <dgm:prSet phldrT="[Text]" custT="1"/>
      <dgm:spPr>
        <a:noFill/>
        <a:ln w="19050">
          <a:solidFill>
            <a:schemeClr val="bg1">
              <a:lumMod val="50000"/>
            </a:schemeClr>
          </a:solidFill>
        </a:ln>
      </dgm:spPr>
      <dgm:t>
        <a:bodyPr/>
        <a:lstStyle/>
        <a:p>
          <a:r>
            <a:rPr lang="en-US" sz="2200" dirty="0"/>
            <a:t>Visibility of sockets, cores, and host ID</a:t>
          </a:r>
        </a:p>
      </dgm:t>
    </dgm:pt>
    <dgm:pt modelId="{91047CEB-1C16-D444-85DA-9AFE83F52C91}" type="parTrans" cxnId="{8FF24510-ECA5-2443-BBBA-122DC66EC072}">
      <dgm:prSet/>
      <dgm:spPr/>
      <dgm:t>
        <a:bodyPr/>
        <a:lstStyle/>
        <a:p>
          <a:endParaRPr lang="en-US"/>
        </a:p>
      </dgm:t>
    </dgm:pt>
    <dgm:pt modelId="{EB922433-0B90-0A4F-BB79-4544E68485A9}" type="sibTrans" cxnId="{8FF24510-ECA5-2443-BBBA-122DC66EC072}">
      <dgm:prSet/>
      <dgm:spPr/>
      <dgm:t>
        <a:bodyPr/>
        <a:lstStyle/>
        <a:p>
          <a:endParaRPr lang="en-US"/>
        </a:p>
      </dgm:t>
    </dgm:pt>
    <dgm:pt modelId="{CB9CDEC0-3F5B-A444-9461-C179DC700749}">
      <dgm:prSet phldrT="[Text]" custT="1"/>
      <dgm:spPr>
        <a:noFill/>
        <a:ln w="19050">
          <a:solidFill>
            <a:schemeClr val="bg1">
              <a:lumMod val="50000"/>
            </a:schemeClr>
          </a:solidFill>
        </a:ln>
      </dgm:spPr>
      <dgm:t>
        <a:bodyPr/>
        <a:lstStyle/>
        <a:p>
          <a:r>
            <a:rPr lang="en-US" sz="2200" dirty="0"/>
            <a:t>Affinity between a host and an instance</a:t>
          </a:r>
        </a:p>
      </dgm:t>
    </dgm:pt>
    <dgm:pt modelId="{C89B1DFD-B091-724B-8E5B-36BAFCC1A009}" type="parTrans" cxnId="{B6ED9118-75BE-4244-8310-35096EC65A6E}">
      <dgm:prSet/>
      <dgm:spPr/>
      <dgm:t>
        <a:bodyPr/>
        <a:lstStyle/>
        <a:p>
          <a:endParaRPr lang="en-US"/>
        </a:p>
      </dgm:t>
    </dgm:pt>
    <dgm:pt modelId="{D359409D-BB63-5145-A972-3A9736CB8B1C}" type="sibTrans" cxnId="{B6ED9118-75BE-4244-8310-35096EC65A6E}">
      <dgm:prSet/>
      <dgm:spPr/>
      <dgm:t>
        <a:bodyPr/>
        <a:lstStyle/>
        <a:p>
          <a:endParaRPr lang="en-US"/>
        </a:p>
      </dgm:t>
    </dgm:pt>
    <dgm:pt modelId="{F162AB8F-F15A-9844-BEA3-9E98924D16F1}">
      <dgm:prSet phldrT="[Text]" custT="1"/>
      <dgm:spPr>
        <a:noFill/>
        <a:ln w="19050">
          <a:solidFill>
            <a:schemeClr val="bg1">
              <a:lumMod val="50000"/>
            </a:schemeClr>
          </a:solidFill>
        </a:ln>
      </dgm:spPr>
      <dgm:t>
        <a:bodyPr/>
        <a:lstStyle/>
        <a:p>
          <a:r>
            <a:rPr lang="en-US" sz="2200" dirty="0"/>
            <a:t>Targeted instance placement</a:t>
          </a:r>
        </a:p>
      </dgm:t>
    </dgm:pt>
    <dgm:pt modelId="{9F600751-1EE8-AA43-B6CA-06ADF44EC4EB}" type="parTrans" cxnId="{C434B675-11A3-6441-B3E3-EDE013EC61B7}">
      <dgm:prSet/>
      <dgm:spPr/>
      <dgm:t>
        <a:bodyPr/>
        <a:lstStyle/>
        <a:p>
          <a:endParaRPr lang="en-US"/>
        </a:p>
      </dgm:t>
    </dgm:pt>
    <dgm:pt modelId="{B84386C1-5D83-244D-B3EF-B004D64F42E6}" type="sibTrans" cxnId="{C434B675-11A3-6441-B3E3-EDE013EC61B7}">
      <dgm:prSet/>
      <dgm:spPr/>
      <dgm:t>
        <a:bodyPr/>
        <a:lstStyle/>
        <a:p>
          <a:endParaRPr lang="en-US"/>
        </a:p>
      </dgm:t>
    </dgm:pt>
    <dgm:pt modelId="{14FA8AF6-FF3C-E546-B22A-CC890F1324D7}">
      <dgm:prSet phldrT="[Text]" custT="1"/>
      <dgm:spPr>
        <a:noFill/>
        <a:ln w="19050">
          <a:solidFill>
            <a:schemeClr val="bg1">
              <a:lumMod val="50000"/>
            </a:schemeClr>
          </a:solidFill>
        </a:ln>
      </dgm:spPr>
      <dgm:t>
        <a:bodyPr/>
        <a:lstStyle/>
        <a:p>
          <a:r>
            <a:rPr lang="en-US" sz="2200" dirty="0"/>
            <a:t>Add capacity by using an allocation request</a:t>
          </a:r>
        </a:p>
      </dgm:t>
    </dgm:pt>
    <dgm:pt modelId="{4CC7CF25-15D7-EE44-955C-E54D9022CBC9}" type="parTrans" cxnId="{F7A4188D-16CD-E947-9875-86F4969B775C}">
      <dgm:prSet/>
      <dgm:spPr/>
      <dgm:t>
        <a:bodyPr/>
        <a:lstStyle/>
        <a:p>
          <a:endParaRPr lang="en-US"/>
        </a:p>
      </dgm:t>
    </dgm:pt>
    <dgm:pt modelId="{724A9F9E-45F7-8645-9D8E-9503576DF0CC}" type="sibTrans" cxnId="{F7A4188D-16CD-E947-9875-86F4969B775C}">
      <dgm:prSet/>
      <dgm:spPr/>
      <dgm:t>
        <a:bodyPr/>
        <a:lstStyle/>
        <a:p>
          <a:endParaRPr lang="en-US"/>
        </a:p>
      </dgm:t>
    </dgm:pt>
    <dgm:pt modelId="{943224C2-61FD-4B4A-A9A1-73BF2130A2B6}">
      <dgm:prSet phldrT="[Text]" custT="1"/>
      <dgm:spPr>
        <a:noFill/>
        <a:ln w="19050">
          <a:solidFill>
            <a:schemeClr val="bg1">
              <a:lumMod val="50000"/>
            </a:schemeClr>
          </a:solidFill>
        </a:ln>
      </dgm:spPr>
      <dgm:t>
        <a:bodyPr/>
        <a:lstStyle/>
        <a:p>
          <a:r>
            <a:rPr lang="en-US" sz="2200" dirty="0"/>
            <a:t>Per-instance billing</a:t>
          </a:r>
        </a:p>
      </dgm:t>
    </dgm:pt>
    <dgm:pt modelId="{FDB89CAD-693A-BB44-AD96-013FB0A6FA4C}" type="parTrans" cxnId="{DF9D75F4-79C7-3540-B03E-C5B131651FD3}">
      <dgm:prSet/>
      <dgm:spPr/>
      <dgm:t>
        <a:bodyPr/>
        <a:lstStyle/>
        <a:p>
          <a:endParaRPr lang="en-US"/>
        </a:p>
      </dgm:t>
    </dgm:pt>
    <dgm:pt modelId="{E1C6CF0F-07BA-9B4F-BD3C-A5085FECB89C}" type="sibTrans" cxnId="{DF9D75F4-79C7-3540-B03E-C5B131651FD3}">
      <dgm:prSet/>
      <dgm:spPr/>
      <dgm:t>
        <a:bodyPr/>
        <a:lstStyle/>
        <a:p>
          <a:endParaRPr lang="en-US"/>
        </a:p>
      </dgm:t>
    </dgm:pt>
    <dgm:pt modelId="{1BD142F9-E2E4-F145-B33A-FFD580036472}">
      <dgm:prSet phldrT="[Text]" custT="1"/>
      <dgm:spPr>
        <a:noFill/>
        <a:ln w="19050">
          <a:solidFill>
            <a:schemeClr val="bg1">
              <a:lumMod val="50000"/>
            </a:schemeClr>
          </a:solidFill>
        </a:ln>
      </dgm:spPr>
      <dgm:t>
        <a:bodyPr/>
        <a:lstStyle/>
        <a:p>
          <a:r>
            <a:rPr lang="en-US" sz="2200" dirty="0"/>
            <a:t>Per-host billing</a:t>
          </a:r>
        </a:p>
      </dgm:t>
    </dgm:pt>
    <dgm:pt modelId="{5F377459-9019-FD48-BBE5-F06B6AA400DA}" type="parTrans" cxnId="{43315D89-B82E-A845-8CF1-AC7CD8B97AD9}">
      <dgm:prSet/>
      <dgm:spPr/>
      <dgm:t>
        <a:bodyPr/>
        <a:lstStyle/>
        <a:p>
          <a:endParaRPr lang="en-US"/>
        </a:p>
      </dgm:t>
    </dgm:pt>
    <dgm:pt modelId="{634F5DD9-B943-074E-881E-DE320754D4AF}" type="sibTrans" cxnId="{43315D89-B82E-A845-8CF1-AC7CD8B97AD9}">
      <dgm:prSet/>
      <dgm:spPr/>
      <dgm:t>
        <a:bodyPr/>
        <a:lstStyle/>
        <a:p>
          <a:endParaRPr lang="en-US"/>
        </a:p>
      </dgm:t>
    </dgm:pt>
    <dgm:pt modelId="{FF0EAB46-102E-D34A-8D1B-68DF05A491F4}">
      <dgm:prSet phldrT="[Text]" custT="1"/>
      <dgm:spPr>
        <a:noFill/>
        <a:ln w="19050">
          <a:solidFill>
            <a:schemeClr val="bg1">
              <a:lumMod val="50000"/>
            </a:schemeClr>
          </a:solidFill>
        </a:ln>
      </dgm:spPr>
      <dgm:t>
        <a:bodyPr/>
        <a:lstStyle/>
        <a:p>
          <a:r>
            <a:rPr lang="en-US" sz="2200" dirty="0"/>
            <a:t>Benefit – Isolates the hosts that run your instances</a:t>
          </a:r>
        </a:p>
      </dgm:t>
    </dgm:pt>
    <dgm:pt modelId="{B986335E-A6E3-614C-8C20-CAB139347CC6}" type="parTrans" cxnId="{FA418F48-D42C-1743-AE73-1AFE296C9CF8}">
      <dgm:prSet/>
      <dgm:spPr/>
      <dgm:t>
        <a:bodyPr/>
        <a:lstStyle/>
        <a:p>
          <a:endParaRPr lang="en-US"/>
        </a:p>
      </dgm:t>
    </dgm:pt>
    <dgm:pt modelId="{106E57F2-7B29-4C4C-B6B2-63CC41204545}" type="sibTrans" cxnId="{FA418F48-D42C-1743-AE73-1AFE296C9CF8}">
      <dgm:prSet/>
      <dgm:spPr/>
      <dgm:t>
        <a:bodyPr/>
        <a:lstStyle/>
        <a:p>
          <a:endParaRPr lang="en-US"/>
        </a:p>
      </dgm:t>
    </dgm:pt>
    <dgm:pt modelId="{247B3DAC-B93A-FC48-80B6-4C28F49FAD13}">
      <dgm:prSet phldrT="[Text]" custT="1"/>
      <dgm:spPr>
        <a:noFill/>
        <a:ln w="19050">
          <a:solidFill>
            <a:schemeClr val="bg1">
              <a:lumMod val="50000"/>
            </a:schemeClr>
          </a:solidFill>
        </a:ln>
      </dgm:spPr>
      <dgm:t>
        <a:bodyPr/>
        <a:lstStyle/>
        <a:p>
          <a:r>
            <a:rPr lang="en-US" sz="2200" dirty="0"/>
            <a:t>Benefit – Enables you to use your server-bound software licenses and address compliance requirements</a:t>
          </a:r>
        </a:p>
      </dgm:t>
    </dgm:pt>
    <dgm:pt modelId="{E7A91D97-ACC4-704B-ACC1-6ED82E7EB30A}" type="parTrans" cxnId="{AEF66118-54CD-484D-BC4C-6B884D7BB94E}">
      <dgm:prSet/>
      <dgm:spPr/>
      <dgm:t>
        <a:bodyPr/>
        <a:lstStyle/>
        <a:p>
          <a:endParaRPr lang="en-US"/>
        </a:p>
      </dgm:t>
    </dgm:pt>
    <dgm:pt modelId="{8DA895A0-4002-6348-8D08-F13905571D46}" type="sibTrans" cxnId="{AEF66118-54CD-484D-BC4C-6B884D7BB94E}">
      <dgm:prSet/>
      <dgm:spPr/>
      <dgm:t>
        <a:bodyPr/>
        <a:lstStyle/>
        <a:p>
          <a:endParaRPr lang="en-US"/>
        </a:p>
      </dgm:t>
    </dgm:pt>
    <dgm:pt modelId="{8771D106-FBA0-E449-8150-1B669888B02A}" type="pres">
      <dgm:prSet presAssocID="{D759F412-8551-C54A-A065-D92728477469}" presName="Name0" presStyleCnt="0">
        <dgm:presLayoutVars>
          <dgm:dir/>
          <dgm:animLvl val="lvl"/>
          <dgm:resizeHandles val="exact"/>
        </dgm:presLayoutVars>
      </dgm:prSet>
      <dgm:spPr/>
    </dgm:pt>
    <dgm:pt modelId="{763845A5-45EB-3847-AE1A-59D611B25A91}" type="pres">
      <dgm:prSet presAssocID="{EE220A1F-5795-5E45-8066-D8C3A90356E1}" presName="composite" presStyleCnt="0"/>
      <dgm:spPr/>
    </dgm:pt>
    <dgm:pt modelId="{D7078823-F244-A24F-B47A-C3758D9C8AD9}" type="pres">
      <dgm:prSet presAssocID="{EE220A1F-5795-5E45-8066-D8C3A90356E1}" presName="parTx" presStyleLbl="alignNode1" presStyleIdx="0" presStyleCnt="2" custScaleY="100000">
        <dgm:presLayoutVars>
          <dgm:chMax val="0"/>
          <dgm:chPref val="0"/>
          <dgm:bulletEnabled val="1"/>
        </dgm:presLayoutVars>
      </dgm:prSet>
      <dgm:spPr/>
    </dgm:pt>
    <dgm:pt modelId="{A87972E8-F36E-1B46-943B-72E13B993B52}" type="pres">
      <dgm:prSet presAssocID="{EE220A1F-5795-5E45-8066-D8C3A90356E1}" presName="desTx" presStyleLbl="alignAccFollowNode1" presStyleIdx="0" presStyleCnt="2">
        <dgm:presLayoutVars>
          <dgm:bulletEnabled val="1"/>
        </dgm:presLayoutVars>
      </dgm:prSet>
      <dgm:spPr/>
    </dgm:pt>
    <dgm:pt modelId="{7D2C0356-E0D9-7642-909B-9D7F042FA92E}" type="pres">
      <dgm:prSet presAssocID="{CBEC5CC7-E644-C845-B2FE-0FA24551575A}" presName="space" presStyleCnt="0"/>
      <dgm:spPr/>
    </dgm:pt>
    <dgm:pt modelId="{DD2CCBED-D177-8947-988D-DC6DB215170C}" type="pres">
      <dgm:prSet presAssocID="{557DC993-AB6C-0B48-BCD8-42FB40B1B190}" presName="composite" presStyleCnt="0"/>
      <dgm:spPr/>
    </dgm:pt>
    <dgm:pt modelId="{0F33D959-3E12-EF40-AB09-B11F8DD0297F}" type="pres">
      <dgm:prSet presAssocID="{557DC993-AB6C-0B48-BCD8-42FB40B1B190}" presName="parTx" presStyleLbl="alignNode1" presStyleIdx="1" presStyleCnt="2" custScaleX="120568" custLinFactNeighborY="-2594">
        <dgm:presLayoutVars>
          <dgm:chMax val="0"/>
          <dgm:chPref val="0"/>
          <dgm:bulletEnabled val="1"/>
        </dgm:presLayoutVars>
      </dgm:prSet>
      <dgm:spPr/>
    </dgm:pt>
    <dgm:pt modelId="{3FFB5EA3-BFC8-3140-98A9-CA40F8CB57AB}" type="pres">
      <dgm:prSet presAssocID="{557DC993-AB6C-0B48-BCD8-42FB40B1B190}" presName="desTx" presStyleLbl="alignAccFollowNode1" presStyleIdx="1" presStyleCnt="2" custScaleX="120215">
        <dgm:presLayoutVars>
          <dgm:bulletEnabled val="1"/>
        </dgm:presLayoutVars>
      </dgm:prSet>
      <dgm:spPr/>
    </dgm:pt>
  </dgm:ptLst>
  <dgm:cxnLst>
    <dgm:cxn modelId="{8FF24510-ECA5-2443-BBBA-122DC66EC072}" srcId="{557DC993-AB6C-0B48-BCD8-42FB40B1B190}" destId="{6C605D94-8556-4F48-8269-5B7258521B67}" srcOrd="1" destOrd="0" parTransId="{91047CEB-1C16-D444-85DA-9AFE83F52C91}" sibTransId="{EB922433-0B90-0A4F-BB79-4544E68485A9}"/>
    <dgm:cxn modelId="{AEF66118-54CD-484D-BC4C-6B884D7BB94E}" srcId="{557DC993-AB6C-0B48-BCD8-42FB40B1B190}" destId="{247B3DAC-B93A-FC48-80B6-4C28F49FAD13}" srcOrd="5" destOrd="0" parTransId="{E7A91D97-ACC4-704B-ACC1-6ED82E7EB30A}" sibTransId="{8DA895A0-4002-6348-8D08-F13905571D46}"/>
    <dgm:cxn modelId="{B6ED9118-75BE-4244-8310-35096EC65A6E}" srcId="{557DC993-AB6C-0B48-BCD8-42FB40B1B190}" destId="{CB9CDEC0-3F5B-A444-9461-C179DC700749}" srcOrd="2" destOrd="0" parTransId="{C89B1DFD-B091-724B-8E5B-36BAFCC1A009}" sibTransId="{D359409D-BB63-5145-A972-3A9736CB8B1C}"/>
    <dgm:cxn modelId="{808E2A19-69EB-0341-ADB7-19347D872781}" type="presOf" srcId="{FF0EAB46-102E-D34A-8D1B-68DF05A491F4}" destId="{A87972E8-F36E-1B46-943B-72E13B993B52}" srcOrd="0" destOrd="2" presId="urn:microsoft.com/office/officeart/2005/8/layout/hList1"/>
    <dgm:cxn modelId="{64DCD140-DE84-EF43-B262-FB54ABA5EA80}" srcId="{D759F412-8551-C54A-A065-D92728477469}" destId="{EE220A1F-5795-5E45-8066-D8C3A90356E1}" srcOrd="0" destOrd="0" parTransId="{8E1DCE6F-C85F-7E4B-9B7E-168A70B57578}" sibTransId="{CBEC5CC7-E644-C845-B2FE-0FA24551575A}"/>
    <dgm:cxn modelId="{FA418F48-D42C-1743-AE73-1AFE296C9CF8}" srcId="{EE220A1F-5795-5E45-8066-D8C3A90356E1}" destId="{FF0EAB46-102E-D34A-8D1B-68DF05A491F4}" srcOrd="2" destOrd="0" parTransId="{B986335E-A6E3-614C-8C20-CAB139347CC6}" sibTransId="{106E57F2-7B29-4C4C-B6B2-63CC41204545}"/>
    <dgm:cxn modelId="{D0AF3451-C1EE-7A44-A684-FE184A8D41B6}" type="presOf" srcId="{EE220A1F-5795-5E45-8066-D8C3A90356E1}" destId="{D7078823-F244-A24F-B47A-C3758D9C8AD9}" srcOrd="0" destOrd="0" presId="urn:microsoft.com/office/officeart/2005/8/layout/hList1"/>
    <dgm:cxn modelId="{EA91035A-A3C9-C744-8BBC-60D6AE3DB1C0}" type="presOf" srcId="{D759F412-8551-C54A-A065-D92728477469}" destId="{8771D106-FBA0-E449-8150-1B669888B02A}" srcOrd="0" destOrd="0" presId="urn:microsoft.com/office/officeart/2005/8/layout/hList1"/>
    <dgm:cxn modelId="{FDEA7966-D1A2-8D4C-B352-8DB678541BCC}" type="presOf" srcId="{1BD142F9-E2E4-F145-B33A-FFD580036472}" destId="{3FFB5EA3-BFC8-3140-98A9-CA40F8CB57AB}" srcOrd="0" destOrd="0" presId="urn:microsoft.com/office/officeart/2005/8/layout/hList1"/>
    <dgm:cxn modelId="{0C74286D-CBF5-1543-8EF1-9CF823531D5E}" type="presOf" srcId="{14FA8AF6-FF3C-E546-B22A-CC890F1324D7}" destId="{3FFB5EA3-BFC8-3140-98A9-CA40F8CB57AB}" srcOrd="0" destOrd="4" presId="urn:microsoft.com/office/officeart/2005/8/layout/hList1"/>
    <dgm:cxn modelId="{E5009674-8B51-694F-B08E-BA13AC373EAB}" type="presOf" srcId="{943224C2-61FD-4B4A-A9A1-73BF2130A2B6}" destId="{A87972E8-F36E-1B46-943B-72E13B993B52}" srcOrd="0" destOrd="0" presId="urn:microsoft.com/office/officeart/2005/8/layout/hList1"/>
    <dgm:cxn modelId="{640B9D74-76E9-E94E-A72D-F0968F3DA7A8}" type="presOf" srcId="{247B3DAC-B93A-FC48-80B6-4C28F49FAD13}" destId="{3FFB5EA3-BFC8-3140-98A9-CA40F8CB57AB}" srcOrd="0" destOrd="5" presId="urn:microsoft.com/office/officeart/2005/8/layout/hList1"/>
    <dgm:cxn modelId="{C434B675-11A3-6441-B3E3-EDE013EC61B7}" srcId="{557DC993-AB6C-0B48-BCD8-42FB40B1B190}" destId="{F162AB8F-F15A-9844-BEA3-9E98924D16F1}" srcOrd="3" destOrd="0" parTransId="{9F600751-1EE8-AA43-B6CA-06ADF44EC4EB}" sibTransId="{B84386C1-5D83-244D-B3EF-B004D64F42E6}"/>
    <dgm:cxn modelId="{43315D89-B82E-A845-8CF1-AC7CD8B97AD9}" srcId="{557DC993-AB6C-0B48-BCD8-42FB40B1B190}" destId="{1BD142F9-E2E4-F145-B33A-FFD580036472}" srcOrd="0" destOrd="0" parTransId="{5F377459-9019-FD48-BBE5-F06B6AA400DA}" sibTransId="{634F5DD9-B943-074E-881E-DE320754D4AF}"/>
    <dgm:cxn modelId="{E139678C-6D8B-164A-9942-E7F143717B9D}" type="presOf" srcId="{557DC993-AB6C-0B48-BCD8-42FB40B1B190}" destId="{0F33D959-3E12-EF40-AB09-B11F8DD0297F}" srcOrd="0" destOrd="0" presId="urn:microsoft.com/office/officeart/2005/8/layout/hList1"/>
    <dgm:cxn modelId="{F7A4188D-16CD-E947-9875-86F4969B775C}" srcId="{557DC993-AB6C-0B48-BCD8-42FB40B1B190}" destId="{14FA8AF6-FF3C-E546-B22A-CC890F1324D7}" srcOrd="4" destOrd="0" parTransId="{4CC7CF25-15D7-EE44-955C-E54D9022CBC9}" sibTransId="{724A9F9E-45F7-8645-9D8E-9503576DF0CC}"/>
    <dgm:cxn modelId="{55C154A1-E734-0D41-892A-4982DFD56799}" type="presOf" srcId="{F162AB8F-F15A-9844-BEA3-9E98924D16F1}" destId="{3FFB5EA3-BFC8-3140-98A9-CA40F8CB57AB}" srcOrd="0" destOrd="3" presId="urn:microsoft.com/office/officeart/2005/8/layout/hList1"/>
    <dgm:cxn modelId="{A8D31AB8-0E47-9447-B072-648A667F57C3}" srcId="{EE220A1F-5795-5E45-8066-D8C3A90356E1}" destId="{4AE5E600-6940-5746-B3E1-2DD1A94C861A}" srcOrd="1" destOrd="0" parTransId="{26359439-8073-8340-8E8E-152176651338}" sibTransId="{F1C5E53C-BFD6-CD44-A669-CEC169097486}"/>
    <dgm:cxn modelId="{F044FBE2-ED4D-B74D-8A10-1B384BE41A81}" srcId="{D759F412-8551-C54A-A065-D92728477469}" destId="{557DC993-AB6C-0B48-BCD8-42FB40B1B190}" srcOrd="1" destOrd="0" parTransId="{47C59CB8-44FC-4246-8F53-4243582656D1}" sibTransId="{BF51F366-7425-F74D-8F61-38602CF3C1D3}"/>
    <dgm:cxn modelId="{72B632E4-7CED-324E-BED4-7FA34B6635FA}" type="presOf" srcId="{4AE5E600-6940-5746-B3E1-2DD1A94C861A}" destId="{A87972E8-F36E-1B46-943B-72E13B993B52}" srcOrd="0" destOrd="1" presId="urn:microsoft.com/office/officeart/2005/8/layout/hList1"/>
    <dgm:cxn modelId="{DF9D75F4-79C7-3540-B03E-C5B131651FD3}" srcId="{EE220A1F-5795-5E45-8066-D8C3A90356E1}" destId="{943224C2-61FD-4B4A-A9A1-73BF2130A2B6}" srcOrd="0" destOrd="0" parTransId="{FDB89CAD-693A-BB44-AD96-013FB0A6FA4C}" sibTransId="{E1C6CF0F-07BA-9B4F-BD3C-A5085FECB89C}"/>
    <dgm:cxn modelId="{B505E8F4-00E1-B148-AC37-EC7DD9ADF9D2}" type="presOf" srcId="{6C605D94-8556-4F48-8269-5B7258521B67}" destId="{3FFB5EA3-BFC8-3140-98A9-CA40F8CB57AB}" srcOrd="0" destOrd="1" presId="urn:microsoft.com/office/officeart/2005/8/layout/hList1"/>
    <dgm:cxn modelId="{8CE19CFC-0F61-8E46-AE4F-A626D9E0DB00}" type="presOf" srcId="{CB9CDEC0-3F5B-A444-9461-C179DC700749}" destId="{3FFB5EA3-BFC8-3140-98A9-CA40F8CB57AB}" srcOrd="0" destOrd="2" presId="urn:microsoft.com/office/officeart/2005/8/layout/hList1"/>
    <dgm:cxn modelId="{65A5A93D-7104-D346-8138-FE9F1DBD809A}" type="presParOf" srcId="{8771D106-FBA0-E449-8150-1B669888B02A}" destId="{763845A5-45EB-3847-AE1A-59D611B25A91}" srcOrd="0" destOrd="0" presId="urn:microsoft.com/office/officeart/2005/8/layout/hList1"/>
    <dgm:cxn modelId="{1AA48BEE-9F33-3A4B-AFBD-59D221753293}" type="presParOf" srcId="{763845A5-45EB-3847-AE1A-59D611B25A91}" destId="{D7078823-F244-A24F-B47A-C3758D9C8AD9}" srcOrd="0" destOrd="0" presId="urn:microsoft.com/office/officeart/2005/8/layout/hList1"/>
    <dgm:cxn modelId="{3AA707AA-E67D-5949-8E9F-A615D87851E4}" type="presParOf" srcId="{763845A5-45EB-3847-AE1A-59D611B25A91}" destId="{A87972E8-F36E-1B46-943B-72E13B993B52}" srcOrd="1" destOrd="0" presId="urn:microsoft.com/office/officeart/2005/8/layout/hList1"/>
    <dgm:cxn modelId="{A18F6804-006B-E941-BC2C-783ED403F1E0}" type="presParOf" srcId="{8771D106-FBA0-E449-8150-1B669888B02A}" destId="{7D2C0356-E0D9-7642-909B-9D7F042FA92E}" srcOrd="1" destOrd="0" presId="urn:microsoft.com/office/officeart/2005/8/layout/hList1"/>
    <dgm:cxn modelId="{F4826E00-EE96-4643-B079-B1C7FEEEBADF}" type="presParOf" srcId="{8771D106-FBA0-E449-8150-1B669888B02A}" destId="{DD2CCBED-D177-8947-988D-DC6DB215170C}" srcOrd="2" destOrd="0" presId="urn:microsoft.com/office/officeart/2005/8/layout/hList1"/>
    <dgm:cxn modelId="{60184160-AEA1-9B41-BC6C-E4409329ABE8}" type="presParOf" srcId="{DD2CCBED-D177-8947-988D-DC6DB215170C}" destId="{0F33D959-3E12-EF40-AB09-B11F8DD0297F}" srcOrd="0" destOrd="0" presId="urn:microsoft.com/office/officeart/2005/8/layout/hList1"/>
    <dgm:cxn modelId="{A1CBFE45-D08E-A045-A7BD-26ACC5E54978}" type="presParOf" srcId="{DD2CCBED-D177-8947-988D-DC6DB215170C}" destId="{3FFB5EA3-BFC8-3140-98A9-CA40F8CB57A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22E89-E8DF-024A-9C30-AF0DEE119B9B}">
      <dsp:nvSpPr>
        <dsp:cNvPr id="0" name=""/>
        <dsp:cNvSpPr/>
      </dsp:nvSpPr>
      <dsp:spPr>
        <a:xfrm>
          <a:off x="2713403" y="2652"/>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Web </a:t>
          </a:r>
          <a:br>
            <a:rPr lang="en-US" sz="1700" kern="1200" dirty="0"/>
          </a:br>
          <a:r>
            <a:rPr lang="en-US" sz="1700" kern="1200" dirty="0"/>
            <a:t>server</a:t>
          </a:r>
        </a:p>
      </dsp:txBody>
      <dsp:txXfrm>
        <a:off x="2761004" y="50253"/>
        <a:ext cx="1404958" cy="879902"/>
      </dsp:txXfrm>
    </dsp:sp>
    <dsp:sp modelId="{40E0E894-D61B-FC40-84DA-B54A7F9DDE15}">
      <dsp:nvSpPr>
        <dsp:cNvPr id="0" name=""/>
        <dsp:cNvSpPr/>
      </dsp:nvSpPr>
      <dsp:spPr>
        <a:xfrm>
          <a:off x="1477744" y="489608"/>
          <a:ext cx="3893922" cy="3893922"/>
        </a:xfrm>
        <a:custGeom>
          <a:avLst/>
          <a:gdLst/>
          <a:ahLst/>
          <a:cxnLst/>
          <a:rect l="0" t="0" r="0" b="0"/>
          <a:pathLst>
            <a:path>
              <a:moveTo>
                <a:pt x="2745650" y="171361"/>
              </a:moveTo>
              <a:arcTo wR="1946961" hR="1946961" stAng="17653133" swAng="1888150"/>
            </a:path>
          </a:pathLst>
        </a:custGeom>
        <a:noFill/>
        <a:ln w="6350" cap="flat" cmpd="sng" algn="ctr">
          <a:solidFill>
            <a:schemeClr val="accent1">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E56066-971A-5B47-B351-A3F3A979FDC5}">
      <dsp:nvSpPr>
        <dsp:cNvPr id="0" name=""/>
        <dsp:cNvSpPr/>
      </dsp:nvSpPr>
      <dsp:spPr>
        <a:xfrm>
          <a:off x="4526705" y="1347981"/>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 server</a:t>
          </a:r>
        </a:p>
      </dsp:txBody>
      <dsp:txXfrm>
        <a:off x="4574306" y="1395582"/>
        <a:ext cx="1404958" cy="879902"/>
      </dsp:txXfrm>
    </dsp:sp>
    <dsp:sp modelId="{F43B49FE-578C-E944-95A4-3A5D74A5CF2A}">
      <dsp:nvSpPr>
        <dsp:cNvPr id="0" name=""/>
        <dsp:cNvSpPr/>
      </dsp:nvSpPr>
      <dsp:spPr>
        <a:xfrm>
          <a:off x="1478154" y="490216"/>
          <a:ext cx="3893922" cy="3893922"/>
        </a:xfrm>
        <a:custGeom>
          <a:avLst/>
          <a:gdLst/>
          <a:ahLst/>
          <a:cxnLst/>
          <a:rect l="0" t="0" r="0" b="0"/>
          <a:pathLst>
            <a:path>
              <a:moveTo>
                <a:pt x="3891266" y="1845308"/>
              </a:moveTo>
              <a:arcTo wR="1946961" hR="1946961" stAng="21420430" swAng="2195114"/>
            </a:path>
          </a:pathLst>
        </a:custGeom>
        <a:noFill/>
        <a:ln w="6350" cap="flat" cmpd="sng" algn="ctr">
          <a:solidFill>
            <a:schemeClr val="accent1">
              <a:shade val="90000"/>
              <a:hueOff val="62650"/>
              <a:satOff val="-6459"/>
              <a:lumOff val="10595"/>
              <a:alphaOff val="0"/>
            </a:schemeClr>
          </a:solidFill>
          <a:prstDash val="solid"/>
          <a:miter lim="800000"/>
        </a:ln>
        <a:effectLst/>
      </dsp:spPr>
      <dsp:style>
        <a:lnRef idx="1">
          <a:scrgbClr r="0" g="0" b="0"/>
        </a:lnRef>
        <a:fillRef idx="0">
          <a:scrgbClr r="0" g="0" b="0"/>
        </a:fillRef>
        <a:effectRef idx="0">
          <a:scrgbClr r="0" g="0" b="0"/>
        </a:effectRef>
        <a:fontRef idx="minor"/>
      </dsp:style>
    </dsp:sp>
    <dsp:sp modelId="{728E8ED7-4F8A-774A-BBAB-79B709287EC6}">
      <dsp:nvSpPr>
        <dsp:cNvPr id="0" name=""/>
        <dsp:cNvSpPr/>
      </dsp:nvSpPr>
      <dsp:spPr>
        <a:xfrm>
          <a:off x="3819430" y="3524749"/>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Database server</a:t>
          </a:r>
        </a:p>
      </dsp:txBody>
      <dsp:txXfrm>
        <a:off x="3867031" y="3572350"/>
        <a:ext cx="1404958" cy="879902"/>
      </dsp:txXfrm>
    </dsp:sp>
    <dsp:sp modelId="{9092F3F1-B679-2949-813F-51F595ADC089}">
      <dsp:nvSpPr>
        <dsp:cNvPr id="0" name=""/>
        <dsp:cNvSpPr/>
      </dsp:nvSpPr>
      <dsp:spPr>
        <a:xfrm>
          <a:off x="1478154" y="490216"/>
          <a:ext cx="3893922" cy="3893922"/>
        </a:xfrm>
        <a:custGeom>
          <a:avLst/>
          <a:gdLst/>
          <a:ahLst/>
          <a:cxnLst/>
          <a:rect l="0" t="0" r="0" b="0"/>
          <a:pathLst>
            <a:path>
              <a:moveTo>
                <a:pt x="2333549" y="3855155"/>
              </a:moveTo>
              <a:arcTo wR="1946961" hR="1946961" stAng="4712834" swAng="1374332"/>
            </a:path>
          </a:pathLst>
        </a:custGeom>
        <a:noFill/>
        <a:ln w="6350" cap="flat" cmpd="sng" algn="ctr">
          <a:solidFill>
            <a:schemeClr val="accent1">
              <a:shade val="90000"/>
              <a:hueOff val="125301"/>
              <a:satOff val="-12919"/>
              <a:lumOff val="21191"/>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88BEBE-6DF7-B849-9DE3-B03B174428A5}">
      <dsp:nvSpPr>
        <dsp:cNvPr id="0" name=""/>
        <dsp:cNvSpPr/>
      </dsp:nvSpPr>
      <dsp:spPr>
        <a:xfrm>
          <a:off x="1530640" y="3524749"/>
          <a:ext cx="1500160" cy="975104"/>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Media </a:t>
          </a:r>
          <a:br>
            <a:rPr lang="en-US" sz="1700" kern="1200" dirty="0"/>
          </a:br>
          <a:r>
            <a:rPr lang="en-US" sz="1700" kern="1200" dirty="0"/>
            <a:t>server</a:t>
          </a:r>
        </a:p>
      </dsp:txBody>
      <dsp:txXfrm>
        <a:off x="1578241" y="3572350"/>
        <a:ext cx="1404958" cy="879902"/>
      </dsp:txXfrm>
    </dsp:sp>
    <dsp:sp modelId="{8267AAE4-9CB8-0F4F-AB23-A91C85E3DDC8}">
      <dsp:nvSpPr>
        <dsp:cNvPr id="0" name=""/>
        <dsp:cNvSpPr/>
      </dsp:nvSpPr>
      <dsp:spPr>
        <a:xfrm>
          <a:off x="1478154" y="490216"/>
          <a:ext cx="3893922" cy="3893922"/>
        </a:xfrm>
        <a:custGeom>
          <a:avLst/>
          <a:gdLst/>
          <a:ahLst/>
          <a:cxnLst/>
          <a:rect l="0" t="0" r="0" b="0"/>
          <a:pathLst>
            <a:path>
              <a:moveTo>
                <a:pt x="325153" y="3024178"/>
              </a:moveTo>
              <a:arcTo wR="1946961" hR="1946961" stAng="8784455" swAng="2195114"/>
            </a:path>
          </a:pathLst>
        </a:custGeom>
        <a:noFill/>
        <a:ln w="6350" cap="flat" cmpd="sng" algn="ctr">
          <a:solidFill>
            <a:schemeClr val="accent1">
              <a:shade val="90000"/>
              <a:hueOff val="187951"/>
              <a:satOff val="-19378"/>
              <a:lumOff val="31786"/>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AE2C93-37B3-A741-A5D4-F5145E77A505}">
      <dsp:nvSpPr>
        <dsp:cNvPr id="0" name=""/>
        <dsp:cNvSpPr/>
      </dsp:nvSpPr>
      <dsp:spPr>
        <a:xfrm>
          <a:off x="823365" y="1347981"/>
          <a:ext cx="1500160" cy="975104"/>
        </a:xfrm>
        <a:prstGeom prst="roundRect">
          <a:avLst/>
        </a:prstGeom>
        <a:solidFill>
          <a:schemeClr val="accent5"/>
        </a:solidFill>
        <a:ln w="28575"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Anything a server can do</a:t>
          </a:r>
        </a:p>
      </dsp:txBody>
      <dsp:txXfrm>
        <a:off x="870966" y="1395582"/>
        <a:ext cx="1404958" cy="879902"/>
      </dsp:txXfrm>
    </dsp:sp>
    <dsp:sp modelId="{F0A0240A-EBEC-5F44-85A7-8CF9F4162B7B}">
      <dsp:nvSpPr>
        <dsp:cNvPr id="0" name=""/>
        <dsp:cNvSpPr/>
      </dsp:nvSpPr>
      <dsp:spPr>
        <a:xfrm>
          <a:off x="1478538" y="489647"/>
          <a:ext cx="3893922" cy="3893922"/>
        </a:xfrm>
        <a:custGeom>
          <a:avLst/>
          <a:gdLst/>
          <a:ahLst/>
          <a:cxnLst/>
          <a:rect l="0" t="0" r="0" b="0"/>
          <a:pathLst>
            <a:path>
              <a:moveTo>
                <a:pt x="339283" y="848766"/>
              </a:moveTo>
              <a:arcTo wR="1946961" hR="1946961" stAng="12860205" swAng="2032162"/>
            </a:path>
          </a:pathLst>
        </a:custGeom>
        <a:noFill/>
        <a:ln w="6350" cap="flat" cmpd="sng" algn="ctr">
          <a:solidFill>
            <a:schemeClr val="accent1">
              <a:shade val="90000"/>
              <a:hueOff val="250602"/>
              <a:satOff val="-25838"/>
              <a:lumOff val="4238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488AA-3984-4F45-839C-E1B275F12C8B}">
      <dsp:nvSpPr>
        <dsp:cNvPr id="0" name=""/>
        <dsp:cNvSpPr/>
      </dsp:nvSpPr>
      <dsp:spPr>
        <a:xfrm rot="5400000">
          <a:off x="1133829" y="1124802"/>
          <a:ext cx="1940892" cy="3229601"/>
        </a:xfrm>
        <a:prstGeom prst="corner">
          <a:avLst>
            <a:gd name="adj1" fmla="val 16120"/>
            <a:gd name="adj2" fmla="val 16110"/>
          </a:avLst>
        </a:prstGeom>
        <a:solidFill>
          <a:schemeClr val="bg1">
            <a:lumMod val="6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C0D22-C6A8-124E-87F2-DD41DF582F0E}">
      <dsp:nvSpPr>
        <dsp:cNvPr id="0" name=""/>
        <dsp:cNvSpPr/>
      </dsp:nvSpPr>
      <dsp:spPr>
        <a:xfrm>
          <a:off x="809845" y="2089757"/>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Amazon Ember" panose="02000000000000000000" pitchFamily="2" charset="0"/>
              <a:ea typeface="Amazon Ember" panose="02000000000000000000" pitchFamily="2" charset="0"/>
            </a:rPr>
            <a:t>Amazon EBS: </a:t>
          </a:r>
          <a:r>
            <a:rPr lang="en-US" sz="2000" b="0" kern="1200" dirty="0"/>
            <a:t>A</a:t>
          </a:r>
          <a:r>
            <a:rPr lang="en-US" sz="2000" kern="1200" dirty="0"/>
            <a:t>ttaches only to one instance</a:t>
          </a:r>
        </a:p>
      </dsp:txBody>
      <dsp:txXfrm>
        <a:off x="809845" y="2089757"/>
        <a:ext cx="2915701" cy="2555783"/>
      </dsp:txXfrm>
    </dsp:sp>
    <dsp:sp modelId="{A2D5E80A-6C6D-B542-B21E-B0953CFA7ABB}">
      <dsp:nvSpPr>
        <dsp:cNvPr id="0" name=""/>
        <dsp:cNvSpPr/>
      </dsp:nvSpPr>
      <dsp:spPr>
        <a:xfrm>
          <a:off x="3175415" y="887035"/>
          <a:ext cx="550132" cy="550132"/>
        </a:xfrm>
        <a:prstGeom prst="triangle">
          <a:avLst>
            <a:gd name="adj" fmla="val 100000"/>
          </a:avLst>
        </a:prstGeom>
        <a:solidFill>
          <a:schemeClr val="bg1">
            <a:lumMod val="6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E65D-A1C8-E844-9D91-E60CBE34D642}">
      <dsp:nvSpPr>
        <dsp:cNvPr id="0" name=""/>
        <dsp:cNvSpPr/>
      </dsp:nvSpPr>
      <dsp:spPr>
        <a:xfrm rot="5400000">
          <a:off x="4703217" y="241553"/>
          <a:ext cx="1940892" cy="3229601"/>
        </a:xfrm>
        <a:prstGeom prst="corner">
          <a:avLst>
            <a:gd name="adj1" fmla="val 16120"/>
            <a:gd name="adj2" fmla="val 16110"/>
          </a:avLst>
        </a:prstGeom>
        <a:solidFill>
          <a:schemeClr val="accent5">
            <a:lumMod val="60000"/>
            <a:lumOff val="4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39EB7-7D5B-EB40-98D4-2F8F3ACDA0B0}">
      <dsp:nvSpPr>
        <dsp:cNvPr id="0" name=""/>
        <dsp:cNvSpPr/>
      </dsp:nvSpPr>
      <dsp:spPr>
        <a:xfrm>
          <a:off x="4379234" y="1206508"/>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Amazon Ember" panose="02000000000000000000" pitchFamily="2" charset="0"/>
              <a:ea typeface="Amazon Ember" panose="02000000000000000000" pitchFamily="2" charset="0"/>
            </a:rPr>
            <a:t>Amazon S3: </a:t>
          </a:r>
          <a:r>
            <a:rPr lang="en-US" sz="2000" b="0" kern="1200" dirty="0"/>
            <a:t>Is an </a:t>
          </a:r>
          <a:r>
            <a:rPr lang="en-US" sz="2000" kern="1200" dirty="0"/>
            <a:t>option, but is not ideal</a:t>
          </a:r>
        </a:p>
      </dsp:txBody>
      <dsp:txXfrm>
        <a:off x="4379234" y="1206508"/>
        <a:ext cx="2915701" cy="2555783"/>
      </dsp:txXfrm>
    </dsp:sp>
    <dsp:sp modelId="{DB2D40EC-5D01-E644-9395-CDE631C855F5}">
      <dsp:nvSpPr>
        <dsp:cNvPr id="0" name=""/>
        <dsp:cNvSpPr/>
      </dsp:nvSpPr>
      <dsp:spPr>
        <a:xfrm>
          <a:off x="6744804" y="3786"/>
          <a:ext cx="550132" cy="550132"/>
        </a:xfrm>
        <a:prstGeom prst="triangle">
          <a:avLst>
            <a:gd name="adj" fmla="val 100000"/>
          </a:avLst>
        </a:prstGeom>
        <a:solidFill>
          <a:schemeClr val="accent5">
            <a:lumMod val="60000"/>
            <a:lumOff val="4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72F5B-1B7E-5443-B193-0E4FC855509C}">
      <dsp:nvSpPr>
        <dsp:cNvPr id="0" name=""/>
        <dsp:cNvSpPr/>
      </dsp:nvSpPr>
      <dsp:spPr>
        <a:xfrm rot="5400000">
          <a:off x="8272606" y="-641695"/>
          <a:ext cx="1940892" cy="3229601"/>
        </a:xfrm>
        <a:prstGeom prst="corner">
          <a:avLst>
            <a:gd name="adj1" fmla="val 16120"/>
            <a:gd name="adj2" fmla="val 16110"/>
          </a:avLst>
        </a:prstGeom>
        <a:solidFill>
          <a:schemeClr val="tx1">
            <a:lumMod val="65000"/>
            <a:lumOff val="35000"/>
          </a:schemeClr>
        </a:solidFill>
        <a:ln w="12700" cap="flat" cmpd="sng" algn="ctr">
          <a:solidFill>
            <a:schemeClr val="tx1">
              <a:lumMod val="50000"/>
              <a:lumOff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FDCAE-21A9-C443-8B74-36F270C4E332}">
      <dsp:nvSpPr>
        <dsp:cNvPr id="0" name=""/>
        <dsp:cNvSpPr/>
      </dsp:nvSpPr>
      <dsp:spPr>
        <a:xfrm>
          <a:off x="7948623" y="323259"/>
          <a:ext cx="2915701" cy="2555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EFS</a:t>
          </a:r>
          <a:r>
            <a:rPr lang="en-US" sz="2000" kern="1200" dirty="0">
              <a:solidFill>
                <a:schemeClr val="tx1"/>
              </a:solidFill>
              <a:latin typeface="+mn-lt"/>
            </a:rPr>
            <a:t> </a:t>
          </a:r>
          <a:r>
            <a:rPr lang="en-US" sz="2000" i="1" kern="1200" dirty="0">
              <a:solidFill>
                <a:schemeClr val="tx1"/>
              </a:solidFill>
              <a:latin typeface="+mn-lt"/>
            </a:rPr>
            <a:t>and</a:t>
          </a:r>
          <a:br>
            <a:rPr lang="en-US" sz="2000" kern="1200" dirty="0">
              <a:solidFill>
                <a:schemeClr val="tx1"/>
              </a:solidFill>
              <a:latin typeface="+mn-lt"/>
            </a:rPr>
          </a:br>
          <a:r>
            <a:rPr lang="en-US" sz="2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FSx for Windows File Server:</a:t>
          </a:r>
          <a:r>
            <a:rPr lang="en-US" sz="2000" b="0" i="0" kern="1200" dirty="0">
              <a:solidFill>
                <a:schemeClr val="tx1"/>
              </a:solidFill>
              <a:latin typeface="+mn-lt"/>
              <a:ea typeface="Amazon Ember" panose="020B0603020204020204" pitchFamily="34" charset="0"/>
              <a:cs typeface="Amazon Ember" panose="020B0603020204020204" pitchFamily="34" charset="0"/>
            </a:rPr>
            <a:t> Both s</a:t>
          </a:r>
          <a:r>
            <a:rPr lang="en-US" sz="2000" kern="1200" dirty="0">
              <a:solidFill>
                <a:schemeClr val="tx1"/>
              </a:solidFill>
            </a:rPr>
            <a:t>atisfy the requirement</a:t>
          </a:r>
          <a:endParaRPr lang="en-US" sz="2000" kern="1200" dirty="0"/>
        </a:p>
      </dsp:txBody>
      <dsp:txXfrm>
        <a:off x="7948623" y="323259"/>
        <a:ext cx="2915701" cy="2555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78823-F244-A24F-B47A-C3758D9C8AD9}">
      <dsp:nvSpPr>
        <dsp:cNvPr id="0" name=""/>
        <dsp:cNvSpPr/>
      </dsp:nvSpPr>
      <dsp:spPr>
        <a:xfrm>
          <a:off x="6487" y="-180138"/>
          <a:ext cx="4835052" cy="576000"/>
        </a:xfrm>
        <a:prstGeom prst="rect">
          <a:avLst/>
        </a:prstGeom>
        <a:solidFill>
          <a:schemeClr val="accent5"/>
        </a:solidFill>
        <a:ln w="190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Dedicated Instances</a:t>
          </a:r>
        </a:p>
      </dsp:txBody>
      <dsp:txXfrm>
        <a:off x="6487" y="-180138"/>
        <a:ext cx="4835052" cy="576000"/>
      </dsp:txXfrm>
    </dsp:sp>
    <dsp:sp modelId="{A87972E8-F36E-1B46-943B-72E13B993B52}">
      <dsp:nvSpPr>
        <dsp:cNvPr id="0" name=""/>
        <dsp:cNvSpPr/>
      </dsp:nvSpPr>
      <dsp:spPr>
        <a:xfrm>
          <a:off x="6487" y="395861"/>
          <a:ext cx="4835052" cy="3275464"/>
        </a:xfrm>
        <a:prstGeom prst="rect">
          <a:avLst/>
        </a:prstGeom>
        <a:no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Per-instance billing</a:t>
          </a:r>
        </a:p>
        <a:p>
          <a:pPr marL="228600" lvl="1" indent="-228600" algn="l" defTabSz="977900">
            <a:lnSpc>
              <a:spcPct val="90000"/>
            </a:lnSpc>
            <a:spcBef>
              <a:spcPct val="0"/>
            </a:spcBef>
            <a:spcAft>
              <a:spcPct val="15000"/>
            </a:spcAft>
            <a:buChar char="•"/>
          </a:pPr>
          <a:r>
            <a:rPr lang="en-US" sz="2200" kern="1200" dirty="0"/>
            <a:t>Automatic instance placement</a:t>
          </a:r>
        </a:p>
        <a:p>
          <a:pPr marL="228600" lvl="1" indent="-228600" algn="l" defTabSz="977900">
            <a:lnSpc>
              <a:spcPct val="90000"/>
            </a:lnSpc>
            <a:spcBef>
              <a:spcPct val="0"/>
            </a:spcBef>
            <a:spcAft>
              <a:spcPct val="15000"/>
            </a:spcAft>
            <a:buChar char="•"/>
          </a:pPr>
          <a:r>
            <a:rPr lang="en-US" sz="2200" kern="1200" dirty="0"/>
            <a:t>Benefit – Isolates the hosts that run your instances</a:t>
          </a:r>
        </a:p>
      </dsp:txBody>
      <dsp:txXfrm>
        <a:off x="6487" y="395861"/>
        <a:ext cx="4835052" cy="3275464"/>
      </dsp:txXfrm>
    </dsp:sp>
    <dsp:sp modelId="{0F33D959-3E12-EF40-AB09-B11F8DD0297F}">
      <dsp:nvSpPr>
        <dsp:cNvPr id="0" name=""/>
        <dsp:cNvSpPr/>
      </dsp:nvSpPr>
      <dsp:spPr>
        <a:xfrm>
          <a:off x="5517786" y="-180138"/>
          <a:ext cx="5829526" cy="576000"/>
        </a:xfrm>
        <a:prstGeom prst="rect">
          <a:avLst/>
        </a:prstGeom>
        <a:solidFill>
          <a:srgbClr val="0070C0"/>
        </a:solidFill>
        <a:ln w="190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0" i="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Dedicated Hosts</a:t>
          </a:r>
        </a:p>
      </dsp:txBody>
      <dsp:txXfrm>
        <a:off x="5517786" y="-180138"/>
        <a:ext cx="5829526" cy="576000"/>
      </dsp:txXfrm>
    </dsp:sp>
    <dsp:sp modelId="{3FFB5EA3-BFC8-3140-98A9-CA40F8CB57AB}">
      <dsp:nvSpPr>
        <dsp:cNvPr id="0" name=""/>
        <dsp:cNvSpPr/>
      </dsp:nvSpPr>
      <dsp:spPr>
        <a:xfrm>
          <a:off x="5526320" y="395861"/>
          <a:ext cx="5812458" cy="3275464"/>
        </a:xfrm>
        <a:prstGeom prst="rect">
          <a:avLst/>
        </a:prstGeom>
        <a:noFill/>
        <a:ln w="1905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Per-host billing</a:t>
          </a:r>
        </a:p>
        <a:p>
          <a:pPr marL="228600" lvl="1" indent="-228600" algn="l" defTabSz="977900">
            <a:lnSpc>
              <a:spcPct val="90000"/>
            </a:lnSpc>
            <a:spcBef>
              <a:spcPct val="0"/>
            </a:spcBef>
            <a:spcAft>
              <a:spcPct val="15000"/>
            </a:spcAft>
            <a:buChar char="•"/>
          </a:pPr>
          <a:r>
            <a:rPr lang="en-US" sz="2200" kern="1200" dirty="0"/>
            <a:t>Visibility of sockets, cores, and host ID</a:t>
          </a:r>
        </a:p>
        <a:p>
          <a:pPr marL="228600" lvl="1" indent="-228600" algn="l" defTabSz="977900">
            <a:lnSpc>
              <a:spcPct val="90000"/>
            </a:lnSpc>
            <a:spcBef>
              <a:spcPct val="0"/>
            </a:spcBef>
            <a:spcAft>
              <a:spcPct val="15000"/>
            </a:spcAft>
            <a:buChar char="•"/>
          </a:pPr>
          <a:r>
            <a:rPr lang="en-US" sz="2200" kern="1200" dirty="0"/>
            <a:t>Affinity between a host and an instance</a:t>
          </a:r>
        </a:p>
        <a:p>
          <a:pPr marL="228600" lvl="1" indent="-228600" algn="l" defTabSz="977900">
            <a:lnSpc>
              <a:spcPct val="90000"/>
            </a:lnSpc>
            <a:spcBef>
              <a:spcPct val="0"/>
            </a:spcBef>
            <a:spcAft>
              <a:spcPct val="15000"/>
            </a:spcAft>
            <a:buChar char="•"/>
          </a:pPr>
          <a:r>
            <a:rPr lang="en-US" sz="2200" kern="1200" dirty="0"/>
            <a:t>Targeted instance placement</a:t>
          </a:r>
        </a:p>
        <a:p>
          <a:pPr marL="228600" lvl="1" indent="-228600" algn="l" defTabSz="977900">
            <a:lnSpc>
              <a:spcPct val="90000"/>
            </a:lnSpc>
            <a:spcBef>
              <a:spcPct val="0"/>
            </a:spcBef>
            <a:spcAft>
              <a:spcPct val="15000"/>
            </a:spcAft>
            <a:buChar char="•"/>
          </a:pPr>
          <a:r>
            <a:rPr lang="en-US" sz="2200" kern="1200" dirty="0"/>
            <a:t>Add capacity by using an allocation request</a:t>
          </a:r>
        </a:p>
        <a:p>
          <a:pPr marL="228600" lvl="1" indent="-228600" algn="l" defTabSz="977900">
            <a:lnSpc>
              <a:spcPct val="90000"/>
            </a:lnSpc>
            <a:spcBef>
              <a:spcPct val="0"/>
            </a:spcBef>
            <a:spcAft>
              <a:spcPct val="15000"/>
            </a:spcAft>
            <a:buChar char="•"/>
          </a:pPr>
          <a:r>
            <a:rPr lang="en-US" sz="2200" kern="1200" dirty="0"/>
            <a:t>Benefit – Enables you to use your server-bound software licenses and address compliance requirements</a:t>
          </a:r>
        </a:p>
      </dsp:txBody>
      <dsp:txXfrm>
        <a:off x="5526320" y="395861"/>
        <a:ext cx="5812458" cy="3275464"/>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compute-optimizer/latest/ug/what-i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WSEC2/latest/UserGuide/user-data.html#user-data-cloud-ini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answers/configuration-management/aws-ami-desig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AWSEC2/latest/UserGuide/InstanceStorage.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aws.amazon.com/AWSEC2/latest/UserGuide/ebs-volume-typ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aws.amazon.com/AWSEC2/latest/UserGuide/EBSOptimized.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aws.amazon.com/efs/latest/ug/whatisef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ws.amazon.com/fsx/latest/WindowsGuide/what-i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ec2/dedicated-host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docs.aws.amazon.com/compute-optimizer/latest/ug/what-is.html" TargetMode="External"/><Relationship Id="rId3" Type="http://schemas.openxmlformats.org/officeDocument/2006/relationships/hyperlink" Target="https://docs.aws.amazon.com/AWSEC2/latest/UserGuide/concepts.html" TargetMode="External"/><Relationship Id="rId7" Type="http://schemas.openxmlformats.org/officeDocument/2006/relationships/hyperlink" Target="https://aws.amazon.com/image-builder/faqs/"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docs.aws.amazon.com/imagebuilder/latest/userguide/what-is-image-builder.html" TargetMode="External"/><Relationship Id="rId5" Type="http://schemas.openxmlformats.org/officeDocument/2006/relationships/hyperlink" Target="https://aws.amazon.com/ec2/faqs/" TargetMode="External"/><Relationship Id="rId10" Type="http://schemas.openxmlformats.org/officeDocument/2006/relationships/hyperlink" Target="https://d0.awsstatic.com/whitepapers/aws_pricing_overview.pdf" TargetMode="External"/><Relationship Id="rId4" Type="http://schemas.openxmlformats.org/officeDocument/2006/relationships/hyperlink" Target="https://docs.aws.amazon.com/AWSEC2/latest/WindowsGuide/concepts.html" TargetMode="External"/><Relationship Id="rId9" Type="http://schemas.openxmlformats.org/officeDocument/2006/relationships/hyperlink" Target="https://aws.amazon.com/compute-optimizer/faqs/"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4: Adding a Compute Layer</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3" y="4398264"/>
            <a:ext cx="5471158" cy="3692188"/>
          </a:xfrm>
        </p:spPr>
        <p:txBody>
          <a:bodyPr/>
          <a:lstStyle/>
          <a:p>
            <a:pPr defTabSz="440695">
              <a:defRPr/>
            </a:pPr>
            <a:r>
              <a:rPr lang="en-US" dirty="0"/>
              <a:t>Amazon EC2 </a:t>
            </a:r>
            <a:r>
              <a:rPr lang="en-US" b="0" i="1" dirty="0"/>
              <a:t>instances</a:t>
            </a:r>
            <a:r>
              <a:rPr lang="en-US" b="1" dirty="0"/>
              <a:t> </a:t>
            </a:r>
            <a:r>
              <a:rPr lang="en-US" dirty="0"/>
              <a:t>run as virtual machines on host computers that are located in AWS Availability Zones. Each virtual machine runs an operating system (OS), such as Amazon Linux or Microsoft Windows. You can install and run applications on the OS in each virtual machine. You can even run enterprise applications that span multiple virtual machines. </a:t>
            </a:r>
          </a:p>
          <a:p>
            <a:pPr defTabSz="440695">
              <a:defRPr/>
            </a:pPr>
            <a:endParaRPr lang="en-US" dirty="0"/>
          </a:p>
          <a:p>
            <a:pPr defTabSz="440695">
              <a:defRPr/>
            </a:pPr>
            <a:r>
              <a:rPr lang="en-US" dirty="0"/>
              <a:t>The virtual machines run on top of a </a:t>
            </a:r>
            <a:r>
              <a:rPr lang="en-US" b="0" i="1" dirty="0"/>
              <a:t>hypervisor</a:t>
            </a:r>
            <a:r>
              <a:rPr lang="en-US" dirty="0"/>
              <a:t> layer that is maintained by AWS. The hypervisor is the operating platform layer that provides an EC2 instance with access to the actual physical hardware resources that it needs to run, </a:t>
            </a:r>
            <a:r>
              <a:rPr lang="en-US" baseline="0" dirty="0"/>
              <a:t>such as </a:t>
            </a:r>
            <a:r>
              <a:rPr lang="en-US" b="0" i="1" dirty="0"/>
              <a:t>processors</a:t>
            </a:r>
            <a:r>
              <a:rPr lang="en-US" b="0" dirty="0"/>
              <a:t>, </a:t>
            </a:r>
            <a:r>
              <a:rPr lang="en-US" b="0" i="1" dirty="0"/>
              <a:t>memory</a:t>
            </a:r>
            <a:r>
              <a:rPr lang="en-US" b="0" dirty="0"/>
              <a:t>, and </a:t>
            </a:r>
            <a:r>
              <a:rPr lang="en-US" b="0" i="1" dirty="0"/>
              <a:t>storage</a:t>
            </a:r>
            <a:r>
              <a:rPr lang="en-US" dirty="0"/>
              <a:t>. </a:t>
            </a:r>
          </a:p>
          <a:p>
            <a:pPr defTabSz="440695">
              <a:defRPr/>
            </a:pPr>
            <a:endParaRPr lang="en-US" dirty="0"/>
          </a:p>
          <a:p>
            <a:pPr defTabSz="440695">
              <a:defRPr/>
            </a:pPr>
            <a:r>
              <a:rPr lang="en-US" b="0" dirty="0"/>
              <a:t>Some EC2 instances use an </a:t>
            </a:r>
            <a:r>
              <a:rPr lang="en-US" b="0" i="1" dirty="0"/>
              <a:t>instance store</a:t>
            </a:r>
            <a:r>
              <a:rPr lang="en-US" b="0" dirty="0"/>
              <a:t>. The </a:t>
            </a:r>
            <a:r>
              <a:rPr lang="en-US" b="0" i="1" dirty="0"/>
              <a:t>instance store </a:t>
            </a:r>
            <a:r>
              <a:rPr lang="en-US" b="0" baseline="0" dirty="0"/>
              <a:t>is </a:t>
            </a:r>
            <a:r>
              <a:rPr lang="en-US" dirty="0"/>
              <a:t>also known as </a:t>
            </a:r>
            <a:r>
              <a:rPr lang="en-US" b="0" i="1" dirty="0"/>
              <a:t>ephemeral storage. </a:t>
            </a:r>
            <a:r>
              <a:rPr lang="en-US" b="0" i="0" dirty="0"/>
              <a:t>It</a:t>
            </a:r>
            <a:r>
              <a:rPr lang="en-US" b="0" i="1" dirty="0"/>
              <a:t> </a:t>
            </a:r>
            <a:r>
              <a:rPr lang="en-US" dirty="0"/>
              <a:t>is storage that is physically attached to the host computer and provides temporary block-level storage to an instance. </a:t>
            </a:r>
          </a:p>
          <a:p>
            <a:pPr defTabSz="440695">
              <a:defRPr/>
            </a:pPr>
            <a:endParaRPr lang="en-US" dirty="0"/>
          </a:p>
          <a:p>
            <a:pPr defTabSz="440695">
              <a:defRPr/>
            </a:pPr>
            <a:r>
              <a:rPr lang="en-US" dirty="0"/>
              <a:t>Many EC2 instances use </a:t>
            </a:r>
            <a:r>
              <a:rPr lang="en-US" b="0" i="1" dirty="0"/>
              <a:t>Amazon Elastic Block Store</a:t>
            </a:r>
            <a:r>
              <a:rPr lang="en-US" b="0" i="0" dirty="0"/>
              <a:t> (</a:t>
            </a:r>
            <a:r>
              <a:rPr lang="en-US" b="0" i="1" dirty="0"/>
              <a:t>Amazon </a:t>
            </a:r>
            <a:r>
              <a:rPr lang="en-US" i="1" dirty="0"/>
              <a:t>EBS)</a:t>
            </a:r>
            <a:r>
              <a:rPr lang="en-US" dirty="0"/>
              <a:t> for the boot disk and other storage needs. Amazon EBS provides persistent block storage volumes, which mean that the data will be persisted.</a:t>
            </a:r>
            <a:r>
              <a:rPr lang="en-US" baseline="0" dirty="0"/>
              <a:t> F</a:t>
            </a:r>
            <a:r>
              <a:rPr lang="en-US" dirty="0"/>
              <a:t>or example, the</a:t>
            </a:r>
            <a:r>
              <a:rPr lang="en-US" baseline="0" dirty="0"/>
              <a:t> data persists on that instance </a:t>
            </a:r>
            <a:r>
              <a:rPr lang="en-US" dirty="0"/>
              <a:t>even when the EC2 instance is in a stopped state. </a:t>
            </a:r>
          </a:p>
          <a:p>
            <a:pPr defTabSz="440695">
              <a:defRPr/>
            </a:pPr>
            <a:endParaRPr lang="en-US" dirty="0"/>
          </a:p>
          <a:p>
            <a:pPr defTabSz="440695">
              <a:defRPr/>
            </a:pPr>
            <a:r>
              <a:rPr lang="en-US" b="0" i="1" dirty="0"/>
              <a:t>EBS-optimized instances </a:t>
            </a:r>
            <a:r>
              <a:rPr lang="en-US" b="0" i="0" dirty="0"/>
              <a:t>provide faster access to an attached Amazon EBS volume by </a:t>
            </a:r>
            <a:r>
              <a:rPr lang="en-US" dirty="0"/>
              <a:t>minimizing the I/O contention between the volume and other traffic from the instance. </a:t>
            </a:r>
          </a:p>
          <a:p>
            <a:pPr defTabSz="440695">
              <a:defRPr/>
            </a:pPr>
            <a:endParaRPr lang="en-US" dirty="0"/>
          </a:p>
          <a:p>
            <a:pPr defTabSz="440695">
              <a:defRPr/>
            </a:pPr>
            <a:r>
              <a:rPr lang="en-US" b="0" dirty="0"/>
              <a:t>EC2 instances can have </a:t>
            </a:r>
            <a:r>
              <a:rPr lang="en-US" b="0" i="1" dirty="0"/>
              <a:t>network</a:t>
            </a:r>
            <a:r>
              <a:rPr lang="en-US" b="0" dirty="0"/>
              <a:t> connectivity to other resources, such as other EC2 instances, AWS services, and the internet. You can configure the degree of network access to suit your needs and to balance accessibility needs with security requirements. </a:t>
            </a:r>
            <a:r>
              <a:rPr lang="en-US" dirty="0"/>
              <a:t>Different instance types provide different levels of network performance.</a:t>
            </a:r>
          </a:p>
        </p:txBody>
      </p:sp>
    </p:spTree>
    <p:extLst>
      <p:ext uri="{BB962C8B-B14F-4D97-AF65-F5344CB8AC3E}">
        <p14:creationId xmlns:p14="http://schemas.microsoft.com/office/powerpoint/2010/main" val="270602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99553"/>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latin typeface="+mn-lt"/>
                <a:ea typeface="+mn-ea"/>
                <a:cs typeface="+mn-cs"/>
              </a:rPr>
              <a:t>Amazon EC2</a:t>
            </a:r>
            <a:r>
              <a:rPr lang="en-US" sz="1100" kern="1200" dirty="0">
                <a:solidFill>
                  <a:schemeClr val="tx1"/>
                </a:solidFill>
                <a:effectLst/>
                <a:ea typeface="Amazon Ember" panose="020B0603020204020204" pitchFamily="34" charset="0"/>
                <a:cs typeface="Amazon Ember" panose="020B0603020204020204" pitchFamily="34" charset="0"/>
              </a:rPr>
              <a:t> provides virtual machines where you can host the same kinds of applications that you might run on a traditional on-premises server. Common uses for EC2 instances include web servers, a</a:t>
            </a:r>
            <a:r>
              <a:rPr lang="en-US" sz="1100" dirty="0">
                <a:ea typeface="Amazon Ember" panose="020B0603020204020204" pitchFamily="34" charset="0"/>
                <a:cs typeface="Amazon Ember" panose="020B0603020204020204" pitchFamily="34" charset="0"/>
              </a:rPr>
              <a:t>pplication servers, database servers, and media servers. </a:t>
            </a:r>
            <a:endParaRPr lang="en-US" sz="1100" dirty="0"/>
          </a:p>
          <a:p>
            <a:pPr defTabSz="440695">
              <a:defRPr/>
            </a:pPr>
            <a:endParaRPr lang="en-US" sz="1100" dirty="0"/>
          </a:p>
          <a:p>
            <a:pPr defTabSz="440695">
              <a:defRPr/>
            </a:pPr>
            <a:r>
              <a:rPr lang="en-US" sz="1100" dirty="0"/>
              <a:t>In particular, consider Amazon EC2 as a compute choice in situations where you need:</a:t>
            </a:r>
          </a:p>
          <a:p>
            <a:pPr defTabSz="440695">
              <a:defRPr/>
            </a:pPr>
            <a:endParaRPr lang="en-US" sz="1100" dirty="0"/>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Complete control of your computing resources – </a:t>
            </a:r>
            <a:r>
              <a:rPr lang="en-US" sz="1100" dirty="0"/>
              <a:t>Amazon EC2 enables you to set up and configure everything about your instances, from your operating system to your applications. </a:t>
            </a:r>
            <a:r>
              <a:rPr lang="en-US" dirty="0"/>
              <a:t>For example, you can use various operating systems that include </a:t>
            </a:r>
            <a:r>
              <a:rPr lang="en-US" i="1" dirty="0"/>
              <a:t>Microsoft Windows</a:t>
            </a:r>
            <a:r>
              <a:rPr lang="en-US" dirty="0"/>
              <a:t> and many variants of </a:t>
            </a:r>
            <a:r>
              <a:rPr lang="en-US" i="1" dirty="0"/>
              <a:t>Linux</a:t>
            </a:r>
            <a:r>
              <a:rPr lang="en-US" dirty="0"/>
              <a:t>. In addition, you can choose instances with either </a:t>
            </a:r>
            <a:r>
              <a:rPr lang="en-US" i="1" dirty="0"/>
              <a:t>x86</a:t>
            </a:r>
            <a:r>
              <a:rPr lang="en-US" dirty="0"/>
              <a:t> or </a:t>
            </a:r>
            <a:r>
              <a:rPr lang="en-US" i="1" dirty="0"/>
              <a:t>Advanced RISC Machine (ARM) </a:t>
            </a:r>
            <a:r>
              <a:rPr lang="en-US" dirty="0"/>
              <a:t>processor architecture.</a:t>
            </a: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Options for optimizing your compute costs – Amazon EC2 offers several ways to pay for EC2 instances, including On-Demand Instances, Savings Plans, Reserved Instances, and Spot Instances. You can also pay for Dedicated Hosts, which provide you with EC2 instance capacity on physical servers that are dedicated for your use.</a:t>
            </a: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virtual server to run any type of workload.</a:t>
            </a:r>
            <a:endParaRPr lang="en-US" sz="1100" i="0" kern="1200" dirty="0">
              <a:solidFill>
                <a:schemeClr val="tx1"/>
              </a:solidFill>
              <a:effectLst/>
              <a:ea typeface="Amazon Ember" panose="020B0603020204020204" pitchFamily="34" charset="0"/>
              <a:cs typeface="Amazon Ember" panose="020B0603020204020204" pitchFamily="34" charset="0"/>
            </a:endParaRPr>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a typeface="Amazon Ember" panose="020B0603020204020204" pitchFamily="34" charset="0"/>
              <a:cs typeface="Amazon Ember" panose="020B0603020204020204" pitchFamily="34" charset="0"/>
            </a:endParaRPr>
          </a:p>
          <a:p>
            <a:pPr marL="0" marR="0" lvl="0" indent="0" algn="l" defTabSz="44069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a:solidFill>
                  <a:schemeClr val="tx1"/>
                </a:solidFill>
                <a:effectLst/>
                <a:ea typeface="Amazon Ember" panose="020B0603020204020204" pitchFamily="34" charset="0"/>
                <a:cs typeface="Amazon Ember" panose="020B0603020204020204" pitchFamily="34" charset="0"/>
              </a:rPr>
              <a:t>You will learn more details about Amazon EC2 computing resource choices and pricing options in later sections of this module.</a:t>
            </a:r>
            <a:endParaRPr lang="en-US" dirty="0"/>
          </a:p>
        </p:txBody>
      </p:sp>
    </p:spTree>
    <p:extLst>
      <p:ext uri="{BB962C8B-B14F-4D97-AF65-F5344CB8AC3E}">
        <p14:creationId xmlns:p14="http://schemas.microsoft.com/office/powerpoint/2010/main" val="362425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670024"/>
          </a:xfrm>
        </p:spPr>
        <p:txBody>
          <a:bodyPr/>
          <a:lstStyle/>
          <a:p>
            <a:pPr defTabSz="440695">
              <a:defRPr/>
            </a:pPr>
            <a:r>
              <a:rPr lang="en-US" sz="1050" b="0" baseline="0" dirty="0"/>
              <a:t>To provision an EC2 instance, you </a:t>
            </a:r>
            <a:r>
              <a:rPr lang="en-US" sz="1050" dirty="0"/>
              <a:t>must make key decisions regarding its configuration details.</a:t>
            </a:r>
            <a:r>
              <a:rPr lang="en-US" sz="1050" b="0" baseline="0" dirty="0"/>
              <a:t> The main parameters that you must specify to launch a secure instance </a:t>
            </a:r>
            <a:r>
              <a:rPr lang="en-US" sz="1050" dirty="0"/>
              <a:t>include</a:t>
            </a:r>
            <a:r>
              <a:rPr lang="en-US" sz="1050" b="0" baseline="0" dirty="0"/>
              <a:t>:</a:t>
            </a:r>
          </a:p>
          <a:p>
            <a:pPr defTabSz="440695">
              <a:defRPr/>
            </a:pPr>
            <a:endParaRPr lang="en-US" sz="1050" b="0" baseline="0" dirty="0"/>
          </a:p>
          <a:p>
            <a:pPr marL="171450" indent="-171450" defTabSz="440695">
              <a:buFont typeface="Arial" panose="020B0604020202020204" pitchFamily="34" charset="0"/>
              <a:buChar char="•"/>
              <a:defRPr/>
            </a:pPr>
            <a:r>
              <a:rPr lang="en-US" sz="1050" b="0" i="1" baseline="0" dirty="0"/>
              <a:t>Amazon Machine Image (AMI)</a:t>
            </a:r>
            <a:r>
              <a:rPr lang="en-US" sz="1050" b="0" i="0" baseline="0" dirty="0"/>
              <a:t> – A</a:t>
            </a:r>
            <a:r>
              <a:rPr lang="en-US" sz="1050" b="0" baseline="0" dirty="0"/>
              <a:t>n AMI defines the </a:t>
            </a:r>
            <a:r>
              <a:rPr lang="en-US" sz="1050" b="0" i="0" baseline="0" dirty="0"/>
              <a:t>base software configuration for an instance and is used by </a:t>
            </a:r>
            <a:r>
              <a:rPr lang="en-US" sz="1050" b="0" baseline="0" dirty="0"/>
              <a:t>Amazon EC2 to launch the instance. </a:t>
            </a:r>
          </a:p>
          <a:p>
            <a:pPr marL="171450" indent="-171450" defTabSz="440695">
              <a:buFont typeface="Arial" panose="020B0604020202020204" pitchFamily="34" charset="0"/>
              <a:buChar char="•"/>
              <a:defRPr/>
            </a:pPr>
            <a:endParaRPr lang="en-US" sz="1050" b="0" baseline="0" dirty="0"/>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1" baseline="0" dirty="0"/>
              <a:t>Instance type</a:t>
            </a:r>
            <a:r>
              <a:rPr lang="en-US" sz="1050" b="0" i="0" baseline="0" dirty="0"/>
              <a:t> –</a:t>
            </a:r>
            <a:r>
              <a:rPr lang="en-US" sz="1050" b="0" i="1" baseline="0" dirty="0"/>
              <a:t> </a:t>
            </a:r>
            <a:r>
              <a:rPr lang="en-US" sz="1050" b="0" baseline="0" dirty="0"/>
              <a:t>An instance type defines a combination of CPU, memory, storage, and networking capacity that provides a certain level of compute capability to run an application. </a:t>
            </a:r>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b="0" baseline="0" dirty="0"/>
          </a:p>
          <a:p>
            <a:pPr marL="171450" indent="-171450" defTabSz="440695">
              <a:buFont typeface="Arial" panose="020B0604020202020204" pitchFamily="34" charset="0"/>
              <a:buChar char="•"/>
              <a:defRPr/>
            </a:pPr>
            <a:r>
              <a:rPr lang="en-US" sz="1050" b="0" i="1" baseline="0" dirty="0"/>
              <a:t>Network placement and addressing</a:t>
            </a:r>
            <a:r>
              <a:rPr lang="en-US" sz="1050" b="0" i="0" baseline="0" dirty="0"/>
              <a:t> – </a:t>
            </a:r>
            <a:r>
              <a:rPr lang="en-US" sz="1050" b="0" baseline="0" dirty="0"/>
              <a:t>When you launch an instance, you can specify the appropriate </a:t>
            </a:r>
            <a:r>
              <a:rPr lang="en-US" sz="1050" b="0" i="0" baseline="0" dirty="0"/>
              <a:t>network placement and addressing </a:t>
            </a:r>
            <a:r>
              <a:rPr lang="en-US" sz="1050" b="0" baseline="0" dirty="0"/>
              <a:t>to provide the network access and security that you want. </a:t>
            </a:r>
          </a:p>
          <a:p>
            <a:pPr marL="171450" marR="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50" b="0" baseline="0" dirty="0"/>
          </a:p>
          <a:p>
            <a:pPr marL="171450" lvl="0" indent="-171450" defTabSz="440695">
              <a:buFont typeface="Arial" panose="020B0604020202020204" pitchFamily="34" charset="0"/>
              <a:buChar char="•"/>
              <a:defRPr/>
            </a:pPr>
            <a:r>
              <a:rPr lang="en-US" sz="1050" b="0" i="1" baseline="0" dirty="0"/>
              <a:t>Assumed role – </a:t>
            </a:r>
            <a:r>
              <a:rPr lang="en-US" sz="1050" b="0" baseline="0" dirty="0"/>
              <a:t>Optionally, you can attach </a:t>
            </a:r>
            <a:r>
              <a:rPr lang="en-US" sz="1050" dirty="0"/>
              <a:t>an AWS Identity and Access Management (IAM) role</a:t>
            </a:r>
            <a:r>
              <a:rPr lang="en-US" sz="1050" b="0" i="0" baseline="0" dirty="0"/>
              <a:t>, which </a:t>
            </a:r>
            <a:r>
              <a:rPr lang="en-US" sz="1050" b="0" baseline="0" dirty="0"/>
              <a:t>grants permissions for accessing AWS services to applications that run on the instance or users that are connected to the instance. </a:t>
            </a:r>
          </a:p>
          <a:p>
            <a:pPr marL="171450" lvl="0" indent="-171450" defTabSz="440695">
              <a:buFont typeface="Arial" panose="020B0604020202020204" pitchFamily="34" charset="0"/>
              <a:buChar char="•"/>
              <a:defRPr/>
            </a:pPr>
            <a:endParaRPr lang="en-US" sz="1050" b="0" baseline="0" dirty="0"/>
          </a:p>
          <a:p>
            <a:pPr marL="171450" marR="0" lvl="0" indent="-171450" algn="l" defTabSz="4406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1" baseline="0" dirty="0"/>
              <a:t>User data</a:t>
            </a:r>
            <a:r>
              <a:rPr lang="en-US" sz="1050" b="0" i="0" baseline="0" dirty="0"/>
              <a:t> – </a:t>
            </a:r>
            <a:r>
              <a:rPr lang="en-US" sz="1050" b="0" baseline="0" dirty="0"/>
              <a:t>You can further initialize or customize instance configuration by specifying a </a:t>
            </a:r>
            <a:r>
              <a:rPr lang="en-US" sz="1050" b="0" i="0" baseline="0" dirty="0"/>
              <a:t>user data </a:t>
            </a:r>
            <a:r>
              <a:rPr lang="en-US" sz="1050" b="0" baseline="0" dirty="0"/>
              <a:t>script. This script automatically runs when the instance is launched. </a:t>
            </a:r>
          </a:p>
          <a:p>
            <a:pPr marL="171450" indent="-171450" defTabSz="440695">
              <a:buFont typeface="Arial" panose="020B0604020202020204" pitchFamily="34" charset="0"/>
              <a:buChar char="•"/>
              <a:defRPr/>
            </a:pPr>
            <a:endParaRPr lang="en-US" sz="1050" b="0" baseline="0" dirty="0"/>
          </a:p>
          <a:p>
            <a:pPr marL="171450" indent="-171450" defTabSz="440695">
              <a:buFont typeface="Arial" panose="020B0604020202020204" pitchFamily="34" charset="0"/>
              <a:buChar char="•"/>
              <a:defRPr/>
            </a:pPr>
            <a:r>
              <a:rPr lang="en-US" sz="1050" b="0" i="1" baseline="0" dirty="0"/>
              <a:t>Storage</a:t>
            </a:r>
            <a:r>
              <a:rPr lang="en-US" sz="1050" dirty="0"/>
              <a:t> –</a:t>
            </a:r>
            <a:r>
              <a:rPr lang="en-US" sz="1050" b="0" baseline="0" dirty="0"/>
              <a:t> You must specify the type of storage that will be used to store the root or boot volume of the instance. </a:t>
            </a:r>
          </a:p>
          <a:p>
            <a:pPr marL="171450" indent="-171450" defTabSz="440695">
              <a:buFont typeface="Arial" panose="020B0604020202020204" pitchFamily="34" charset="0"/>
              <a:buChar char="•"/>
              <a:defRPr/>
            </a:pPr>
            <a:endParaRPr lang="en-US" sz="1050" b="0" baseline="0" dirty="0"/>
          </a:p>
          <a:p>
            <a:pPr marL="171450" indent="-171450" defTabSz="440695">
              <a:buFont typeface="Arial" panose="020B0604020202020204" pitchFamily="34" charset="0"/>
              <a:buChar char="•"/>
              <a:defRPr/>
            </a:pPr>
            <a:r>
              <a:rPr lang="en-US" sz="1050" b="0" i="1" baseline="0" dirty="0"/>
              <a:t>Security group</a:t>
            </a:r>
            <a:r>
              <a:rPr lang="en-US" sz="1050" dirty="0"/>
              <a:t> – </a:t>
            </a:r>
            <a:r>
              <a:rPr lang="en-US" sz="1050" b="0" baseline="0" dirty="0"/>
              <a:t>You must also configure a new </a:t>
            </a:r>
            <a:r>
              <a:rPr lang="en-US" sz="1050" b="0" i="0" baseline="0" dirty="0"/>
              <a:t>security group </a:t>
            </a:r>
            <a:r>
              <a:rPr lang="en-US" sz="1050" b="0" baseline="0" dirty="0"/>
              <a:t>or use an existing one. The security group defines which ports network traffic is allowed on.</a:t>
            </a:r>
          </a:p>
          <a:p>
            <a:pPr marL="171450" indent="-171450" defTabSz="440695">
              <a:buFont typeface="Arial" panose="020B0604020202020204" pitchFamily="34" charset="0"/>
              <a:buChar char="•"/>
              <a:defRPr/>
            </a:pPr>
            <a:endParaRPr lang="en-US" sz="1050" b="0" baseline="0" dirty="0"/>
          </a:p>
          <a:p>
            <a:pPr marL="171450" indent="-171450" defTabSz="440695">
              <a:buFont typeface="Arial" panose="020B0604020202020204" pitchFamily="34" charset="0"/>
              <a:buChar char="•"/>
              <a:defRPr/>
            </a:pPr>
            <a:r>
              <a:rPr lang="en-US" sz="1050" b="0" i="1" baseline="0" dirty="0"/>
              <a:t>Key pair</a:t>
            </a:r>
            <a:r>
              <a:rPr lang="en-US" sz="1050" dirty="0"/>
              <a:t> –</a:t>
            </a:r>
            <a:r>
              <a:rPr lang="en-US" sz="1050" b="0" i="1" baseline="0" dirty="0"/>
              <a:t> </a:t>
            </a:r>
            <a:r>
              <a:rPr lang="en-US" sz="1050" b="0" i="0" baseline="0" dirty="0"/>
              <a:t>A key pair </a:t>
            </a:r>
            <a:r>
              <a:rPr lang="en-US" sz="1050" b="0" baseline="0" dirty="0"/>
              <a:t>is typically also specified at launch. The key pair is used for Secure Shell (SSH) connections or for establishing Remote Desktop Protocol (RDP) access to the instance.</a:t>
            </a:r>
          </a:p>
          <a:p>
            <a:pPr defTabSz="440695">
              <a:defRPr/>
            </a:pPr>
            <a:r>
              <a:rPr lang="en-US" sz="1050" b="0" baseline="0" dirty="0"/>
              <a:t> </a:t>
            </a:r>
          </a:p>
        </p:txBody>
      </p:sp>
    </p:spTree>
    <p:extLst>
      <p:ext uri="{BB962C8B-B14F-4D97-AF65-F5344CB8AC3E}">
        <p14:creationId xmlns:p14="http://schemas.microsoft.com/office/powerpoint/2010/main" val="270488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EC2 enables you to run Microsoft Windows and Linux virtual machines in the cloud.</a:t>
            </a:r>
          </a:p>
          <a:p>
            <a:pPr marL="171450" indent="-171450">
              <a:buFont typeface="Arial" panose="020B0604020202020204" pitchFamily="34" charset="0"/>
              <a:buChar char="•"/>
            </a:pPr>
            <a:r>
              <a:rPr lang="en-US" dirty="0"/>
              <a:t>You can use an EC2 instance when you need complete control of your computing resources and want to run any type of workload.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you launch an EC2 instance, you must choose an AMI and an instance type. Launching an instance involves specifying configuration parameters, including network, security, storage, and user data settings.</a:t>
            </a:r>
          </a:p>
        </p:txBody>
      </p:sp>
    </p:spTree>
    <p:extLst>
      <p:ext uri="{BB962C8B-B14F-4D97-AF65-F5344CB8AC3E}">
        <p14:creationId xmlns:p14="http://schemas.microsoft.com/office/powerpoint/2010/main" val="323043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Section 3: </a:t>
            </a:r>
            <a:r>
              <a:rPr lang="en-US" sz="1100" dirty="0">
                <a:latin typeface="+mn-lt"/>
              </a:rPr>
              <a:t>Choosing an AMI to launch an EC2 instance.</a:t>
            </a:r>
          </a:p>
          <a:p>
            <a:endParaRPr lang="en-US" sz="1100" dirty="0"/>
          </a:p>
        </p:txBody>
      </p:sp>
    </p:spTree>
    <p:extLst>
      <p:ext uri="{BB962C8B-B14F-4D97-AF65-F5344CB8AC3E}">
        <p14:creationId xmlns:p14="http://schemas.microsoft.com/office/powerpoint/2010/main" val="2104595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rPr>
              <a:t>An AMI provides the information that is needed to launch an instance. You must specify a source AMI when you launch an instance. The AMI includes a </a:t>
            </a:r>
            <a:r>
              <a:rPr lang="en-US" sz="1100" b="0" i="1" kern="1200" dirty="0">
                <a:solidFill>
                  <a:schemeClr val="tx1"/>
                </a:solidFill>
                <a:effectLst/>
              </a:rPr>
              <a:t>template</a:t>
            </a:r>
            <a:r>
              <a:rPr lang="en-US" sz="1100" b="0" i="0" kern="1200" dirty="0">
                <a:solidFill>
                  <a:schemeClr val="tx1"/>
                </a:solidFill>
                <a:effectLst/>
              </a:rPr>
              <a:t> for the root volume of the instance, </a:t>
            </a:r>
            <a:r>
              <a:rPr lang="en-US" sz="1100" b="0" i="1" kern="1200" dirty="0">
                <a:solidFill>
                  <a:schemeClr val="tx1"/>
                </a:solidFill>
                <a:effectLst/>
              </a:rPr>
              <a:t>launch permissions</a:t>
            </a:r>
            <a:r>
              <a:rPr lang="en-US" sz="1100" b="0" i="0" kern="1200" dirty="0">
                <a:solidFill>
                  <a:schemeClr val="tx1"/>
                </a:solidFill>
                <a:effectLst/>
              </a:rPr>
              <a:t>, and </a:t>
            </a:r>
            <a:r>
              <a:rPr lang="en-US" sz="1100" b="0" i="1" kern="1200" dirty="0">
                <a:solidFill>
                  <a:schemeClr val="tx1"/>
                </a:solidFill>
                <a:effectLst/>
              </a:rPr>
              <a:t>block device mappings.</a:t>
            </a:r>
            <a:endParaRPr lang="en-US" sz="1100" b="0" i="0" kern="1200" dirty="0">
              <a:solidFill>
                <a:schemeClr val="tx1"/>
              </a:solidFill>
              <a:effectLst/>
            </a:endParaRPr>
          </a:p>
          <a:p>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kern="1200" baseline="0" dirty="0">
                <a:solidFill>
                  <a:schemeClr val="tx1"/>
                </a:solidFill>
                <a:effectLst/>
                <a:latin typeface="Calibri" panose="020F0502020204030204" pitchFamily="34" charset="0"/>
                <a:ea typeface="+mn-ea"/>
                <a:cs typeface="+mn-cs"/>
              </a:rPr>
              <a:t>A root volume typically</a:t>
            </a:r>
            <a:r>
              <a:rPr lang="en-US" b="0" i="0" kern="1200" dirty="0">
                <a:solidFill>
                  <a:schemeClr val="tx1"/>
                </a:solidFill>
                <a:effectLst/>
                <a:latin typeface="Calibri" panose="020F0502020204030204" pitchFamily="34" charset="0"/>
                <a:ea typeface="+mn-ea"/>
                <a:cs typeface="+mn-cs"/>
              </a:rPr>
              <a:t> </a:t>
            </a:r>
            <a:r>
              <a:rPr lang="en-US" b="0" i="0" kern="1200" baseline="0" dirty="0">
                <a:solidFill>
                  <a:schemeClr val="tx1"/>
                </a:solidFill>
                <a:effectLst/>
                <a:latin typeface="Calibri" panose="020F0502020204030204" pitchFamily="34" charset="0"/>
                <a:ea typeface="+mn-ea"/>
                <a:cs typeface="+mn-cs"/>
              </a:rPr>
              <a:t>contains </a:t>
            </a:r>
            <a:r>
              <a:rPr lang="en-US" b="0" i="0" kern="1200" dirty="0">
                <a:solidFill>
                  <a:schemeClr val="tx1"/>
                </a:solidFill>
                <a:effectLst/>
                <a:latin typeface="Calibri" panose="020F0502020204030204" pitchFamily="34" charset="0"/>
                <a:ea typeface="+mn-ea"/>
                <a:cs typeface="+mn-cs"/>
              </a:rPr>
              <a:t>an operating system (OS) and everything</a:t>
            </a:r>
            <a:r>
              <a:rPr lang="en-US" b="0" i="0" kern="1200" baseline="0" dirty="0">
                <a:solidFill>
                  <a:schemeClr val="tx1"/>
                </a:solidFill>
                <a:effectLst/>
                <a:latin typeface="Calibri" panose="020F0502020204030204" pitchFamily="34" charset="0"/>
                <a:ea typeface="+mn-ea"/>
                <a:cs typeface="+mn-cs"/>
              </a:rPr>
              <a:t> that has been </a:t>
            </a:r>
            <a:r>
              <a:rPr lang="en-US" b="0" i="0" kern="1200" dirty="0">
                <a:solidFill>
                  <a:schemeClr val="tx1"/>
                </a:solidFill>
                <a:effectLst/>
                <a:latin typeface="Calibri" panose="020F0502020204030204" pitchFamily="34" charset="0"/>
                <a:ea typeface="+mn-ea"/>
                <a:cs typeface="+mn-cs"/>
              </a:rPr>
              <a:t>installed in that </a:t>
            </a:r>
            <a:r>
              <a:rPr lang="en-US" b="0" i="0" kern="1200" baseline="0" dirty="0">
                <a:solidFill>
                  <a:schemeClr val="tx1"/>
                </a:solidFill>
                <a:effectLst/>
                <a:latin typeface="Calibri" panose="020F0502020204030204" pitchFamily="34" charset="0"/>
                <a:ea typeface="+mn-ea"/>
                <a:cs typeface="+mn-cs"/>
              </a:rPr>
              <a:t>OS (applications, libraries, utilities, and others</a:t>
            </a:r>
            <a:r>
              <a:rPr lang="en-US" b="0" i="0" kern="1200" dirty="0">
                <a:solidFill>
                  <a:schemeClr val="tx1"/>
                </a:solidFill>
                <a:effectLst/>
                <a:latin typeface="Calibri" panose="020F0502020204030204" pitchFamily="34" charset="0"/>
                <a:ea typeface="+mn-ea"/>
                <a:cs typeface="+mn-cs"/>
              </a:rPr>
              <a:t>). Amazon EC2 copies</a:t>
            </a:r>
            <a:r>
              <a:rPr lang="en-US" b="0" i="0" kern="1200" baseline="0" dirty="0">
                <a:solidFill>
                  <a:schemeClr val="tx1"/>
                </a:solidFill>
                <a:effectLst/>
                <a:latin typeface="Calibri" panose="020F0502020204030204" pitchFamily="34" charset="0"/>
                <a:ea typeface="+mn-ea"/>
                <a:cs typeface="+mn-cs"/>
              </a:rPr>
              <a:t> the template to the root volume of the new instance and then starts it.</a:t>
            </a:r>
            <a:endParaRPr lang="en-US"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endParaRPr lang="en-US" sz="1100" b="0" i="0" kern="1200" dirty="0">
              <a:solidFill>
                <a:schemeClr val="tx1"/>
              </a:solidFill>
              <a:effectLst/>
            </a:endParaRPr>
          </a:p>
          <a:p>
            <a:pPr marL="0" indent="0">
              <a:buFont typeface="Arial" panose="020B0604020202020204" pitchFamily="34" charset="0"/>
              <a:buNone/>
            </a:pPr>
            <a:r>
              <a:rPr lang="en-US" sz="1100" b="0" i="0" kern="1200" dirty="0">
                <a:solidFill>
                  <a:schemeClr val="tx1"/>
                </a:solidFill>
                <a:effectLst/>
              </a:rPr>
              <a:t>The </a:t>
            </a:r>
            <a:r>
              <a:rPr lang="en-US" sz="1100" b="0" i="1" kern="1200" dirty="0">
                <a:solidFill>
                  <a:schemeClr val="tx1"/>
                </a:solidFill>
                <a:effectLst/>
              </a:rPr>
              <a:t>launch permissions</a:t>
            </a:r>
            <a:r>
              <a:rPr lang="en-US" sz="1100" b="0" i="0" kern="1200" dirty="0">
                <a:solidFill>
                  <a:schemeClr val="tx1"/>
                </a:solidFill>
                <a:effectLst/>
              </a:rPr>
              <a:t> control which AWS accounts can use the AMI to launch instances</a:t>
            </a:r>
            <a:r>
              <a:rPr lang="en-US" dirty="0"/>
              <a:t>. They also </a:t>
            </a:r>
            <a:r>
              <a:rPr lang="en-US" sz="1100" b="0" i="0" kern="1200" dirty="0">
                <a:solidFill>
                  <a:schemeClr val="tx1"/>
                </a:solidFill>
                <a:effectLst/>
              </a:rPr>
              <a:t>enable you to make the AMI available to the public.</a:t>
            </a:r>
          </a:p>
          <a:p>
            <a:pPr marL="0" indent="0">
              <a:buFont typeface="Arial" panose="020B0604020202020204" pitchFamily="34" charset="0"/>
              <a:buNone/>
            </a:pPr>
            <a:endParaRPr lang="en-US" sz="1100" b="0" i="0" kern="1200" dirty="0">
              <a:solidFill>
                <a:schemeClr val="tx1"/>
              </a:solidFill>
              <a:effectLst/>
            </a:endParaRPr>
          </a:p>
          <a:p>
            <a:pPr marL="0" indent="0">
              <a:buFont typeface="Arial" panose="020B0604020202020204" pitchFamily="34" charset="0"/>
              <a:buNone/>
            </a:pPr>
            <a:r>
              <a:rPr lang="en-US" sz="1100" b="0" i="0" kern="1200" dirty="0">
                <a:solidFill>
                  <a:schemeClr val="tx1"/>
                </a:solidFill>
                <a:effectLst/>
              </a:rPr>
              <a:t>The </a:t>
            </a:r>
            <a:r>
              <a:rPr lang="en-US" sz="1100" b="0" i="1" kern="1200" dirty="0">
                <a:solidFill>
                  <a:schemeClr val="tx1"/>
                </a:solidFill>
                <a:effectLst/>
              </a:rPr>
              <a:t>block device mappings </a:t>
            </a:r>
            <a:r>
              <a:rPr lang="en-US" sz="1100" b="0" i="0" kern="1200" dirty="0">
                <a:solidFill>
                  <a:schemeClr val="tx1"/>
                </a:solidFill>
                <a:effectLst/>
              </a:rPr>
              <a:t>specify additional storage volumes (if any) to attach to the instance when it</a:t>
            </a:r>
            <a:r>
              <a:rPr lang="en-US" sz="1100" b="0" i="0" kern="1200" baseline="0" dirty="0">
                <a:solidFill>
                  <a:schemeClr val="tx1"/>
                </a:solidFill>
                <a:effectLst/>
              </a:rPr>
              <a:t> is</a:t>
            </a:r>
            <a:r>
              <a:rPr lang="en-US" sz="1100" b="0" i="0" kern="1200" dirty="0">
                <a:solidFill>
                  <a:schemeClr val="tx1"/>
                </a:solidFill>
                <a:effectLst/>
              </a:rPr>
              <a:t> launched.</a:t>
            </a:r>
          </a:p>
          <a:p>
            <a:endParaRPr lang="en-US" sz="1100" b="0" i="0" kern="1200" dirty="0">
              <a:solidFill>
                <a:schemeClr val="tx1"/>
              </a:solidFill>
              <a:effectLst/>
            </a:endParaRPr>
          </a:p>
          <a:p>
            <a:r>
              <a:rPr lang="en-US" sz="1100" b="0" i="0" kern="1200" dirty="0">
                <a:solidFill>
                  <a:schemeClr val="tx1"/>
                </a:solidFill>
                <a:effectLst/>
              </a:rPr>
              <a:t>You can launch multiple instances from a single AMI when you need multiple instances that have the same configuration.</a:t>
            </a:r>
          </a:p>
          <a:p>
            <a:endParaRPr lang="en-US" sz="1100" b="0" i="0" kern="1200" dirty="0">
              <a:solidFill>
                <a:schemeClr val="tx1"/>
              </a:solidFill>
              <a:effectLst/>
            </a:endParaRPr>
          </a:p>
          <a:p>
            <a:r>
              <a:rPr lang="en-US" sz="1100" b="0" i="0" kern="1200" dirty="0">
                <a:solidFill>
                  <a:schemeClr val="tx1"/>
                </a:solidFill>
                <a:effectLst/>
              </a:rPr>
              <a:t>You can also use different AMIs to launch instances when you need instances with different configurations. </a:t>
            </a:r>
            <a:r>
              <a:rPr lang="en-US" b="0" i="0" kern="1200" dirty="0">
                <a:solidFill>
                  <a:schemeClr val="tx1"/>
                </a:solidFill>
                <a:effectLst/>
                <a:latin typeface="Calibri" panose="020F0502020204030204" pitchFamily="34" charset="0"/>
                <a:ea typeface="+mn-ea"/>
                <a:cs typeface="+mn-cs"/>
              </a:rPr>
              <a:t>For example, you might have one AMI to implement</a:t>
            </a:r>
            <a:r>
              <a:rPr lang="en-US" b="0" i="0" kern="1200" baseline="0" dirty="0">
                <a:solidFill>
                  <a:schemeClr val="tx1"/>
                </a:solidFill>
                <a:effectLst/>
                <a:latin typeface="Calibri" panose="020F0502020204030204" pitchFamily="34" charset="0"/>
                <a:ea typeface="+mn-ea"/>
                <a:cs typeface="+mn-cs"/>
              </a:rPr>
              <a:t> </a:t>
            </a:r>
            <a:r>
              <a:rPr lang="en-US" b="0" i="0" kern="1200" dirty="0">
                <a:solidFill>
                  <a:schemeClr val="tx1"/>
                </a:solidFill>
                <a:effectLst/>
                <a:latin typeface="Calibri" panose="020F0502020204030204" pitchFamily="34" charset="0"/>
                <a:ea typeface="+mn-ea"/>
                <a:cs typeface="+mn-cs"/>
              </a:rPr>
              <a:t>web server instances in your</a:t>
            </a:r>
            <a:r>
              <a:rPr lang="en-US" b="0" i="0" kern="1200" baseline="0" dirty="0">
                <a:solidFill>
                  <a:schemeClr val="tx1"/>
                </a:solidFill>
                <a:effectLst/>
                <a:latin typeface="Calibri" panose="020F0502020204030204" pitchFamily="34" charset="0"/>
                <a:ea typeface="+mn-ea"/>
                <a:cs typeface="+mn-cs"/>
              </a:rPr>
              <a:t> architecture, and another to implement application server instances.</a:t>
            </a:r>
            <a:endParaRPr lang="en-US" sz="1100" b="0" i="0" kern="1200" dirty="0">
              <a:solidFill>
                <a:schemeClr val="tx1"/>
              </a:solidFill>
              <a:effectLst/>
            </a:endParaRPr>
          </a:p>
          <a:p>
            <a:endParaRPr lang="en-US" sz="1100" b="0" i="0" kern="1200" dirty="0">
              <a:solidFill>
                <a:schemeClr val="tx1"/>
              </a:solidFill>
              <a:effectLst/>
            </a:endParaRPr>
          </a:p>
          <a:p>
            <a:endParaRPr lang="en-US" sz="1100" dirty="0"/>
          </a:p>
          <a:p>
            <a:endParaRPr lang="en-US" dirty="0"/>
          </a:p>
        </p:txBody>
      </p:sp>
    </p:spTree>
    <p:extLst>
      <p:ext uri="{BB962C8B-B14F-4D97-AF65-F5344CB8AC3E}">
        <p14:creationId xmlns:p14="http://schemas.microsoft.com/office/powerpoint/2010/main" val="2729522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Calibri" panose="020F0502020204030204" pitchFamily="34" charset="0"/>
                <a:ea typeface="+mn-ea"/>
                <a:cs typeface="+mn-cs"/>
              </a:rPr>
              <a:t>The benefits of using an AMI include </a:t>
            </a:r>
            <a:r>
              <a:rPr lang="en-US" i="1" kern="1200" dirty="0">
                <a:solidFill>
                  <a:schemeClr val="tx1"/>
                </a:solidFill>
                <a:effectLst/>
                <a:latin typeface="Calibri" panose="020F0502020204030204" pitchFamily="34" charset="0"/>
                <a:ea typeface="+mn-ea"/>
                <a:cs typeface="+mn-cs"/>
              </a:rPr>
              <a:t>repeatability</a:t>
            </a:r>
            <a:r>
              <a:rPr lang="en-US" kern="1200" dirty="0">
                <a:solidFill>
                  <a:schemeClr val="tx1"/>
                </a:solidFill>
                <a:effectLst/>
                <a:latin typeface="Calibri" panose="020F0502020204030204" pitchFamily="34" charset="0"/>
                <a:ea typeface="+mn-ea"/>
                <a:cs typeface="+mn-cs"/>
              </a:rPr>
              <a:t>, </a:t>
            </a:r>
            <a:r>
              <a:rPr lang="en-US" i="1" kern="1200" dirty="0">
                <a:solidFill>
                  <a:schemeClr val="tx1"/>
                </a:solidFill>
                <a:effectLst/>
                <a:latin typeface="Calibri" panose="020F0502020204030204" pitchFamily="34" charset="0"/>
                <a:ea typeface="+mn-ea"/>
                <a:cs typeface="+mn-cs"/>
              </a:rPr>
              <a:t>reusability</a:t>
            </a:r>
            <a:r>
              <a:rPr lang="en-US" kern="1200" dirty="0">
                <a:solidFill>
                  <a:schemeClr val="tx1"/>
                </a:solidFill>
                <a:effectLst/>
                <a:latin typeface="Calibri" panose="020F0502020204030204" pitchFamily="34" charset="0"/>
                <a:ea typeface="+mn-ea"/>
                <a:cs typeface="+mn-cs"/>
              </a:rPr>
              <a:t>, and </a:t>
            </a:r>
            <a:r>
              <a:rPr lang="en-US" i="1" kern="1200" dirty="0">
                <a:solidFill>
                  <a:schemeClr val="tx1"/>
                </a:solidFill>
                <a:effectLst/>
                <a:latin typeface="Calibri" panose="020F0502020204030204" pitchFamily="34" charset="0"/>
                <a:ea typeface="+mn-ea"/>
                <a:cs typeface="+mn-cs"/>
              </a:rPr>
              <a:t>recoverability.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kern="1200" dirty="0">
                <a:solidFill>
                  <a:schemeClr val="tx1"/>
                </a:solidFill>
                <a:effectLst/>
                <a:latin typeface="Calibri" panose="020F0502020204030204" pitchFamily="34" charset="0"/>
                <a:ea typeface="+mn-ea"/>
                <a:cs typeface="+mn-cs"/>
              </a:rPr>
              <a:t>AMIs enable </a:t>
            </a:r>
            <a:r>
              <a:rPr lang="en-US" b="0" i="1" kern="1200" dirty="0">
                <a:solidFill>
                  <a:schemeClr val="tx1"/>
                </a:solidFill>
                <a:effectLst/>
                <a:latin typeface="Calibri" panose="020F0502020204030204" pitchFamily="34" charset="0"/>
                <a:ea typeface="+mn-ea"/>
                <a:cs typeface="+mn-cs"/>
              </a:rPr>
              <a:t>repeatability</a:t>
            </a:r>
            <a:r>
              <a:rPr lang="en-US" kern="1200" dirty="0">
                <a:solidFill>
                  <a:schemeClr val="tx1"/>
                </a:solidFill>
                <a:effectLst/>
                <a:latin typeface="Calibri" panose="020F0502020204030204" pitchFamily="34" charset="0"/>
                <a:ea typeface="+mn-ea"/>
                <a:cs typeface="+mn-cs"/>
              </a:rPr>
              <a:t> because an AMI </a:t>
            </a:r>
            <a:r>
              <a:rPr lang="en-US" kern="1200" baseline="0" dirty="0">
                <a:solidFill>
                  <a:schemeClr val="tx1"/>
                </a:solidFill>
                <a:effectLst/>
                <a:latin typeface="Calibri" panose="020F0502020204030204" pitchFamily="34" charset="0"/>
                <a:ea typeface="+mn-ea"/>
                <a:cs typeface="+mn-cs"/>
              </a:rPr>
              <a:t>packages the full configuration and content of an EC2 instance. As such, it can be used repeatedly to launch multiple instances with efficiency and precision.</a:t>
            </a:r>
            <a:endParaRPr lang="en-US"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endParaRPr lang="en-US"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b="0" i="0" kern="1200" dirty="0">
                <a:solidFill>
                  <a:schemeClr val="tx1"/>
                </a:solidFill>
                <a:effectLst/>
                <a:latin typeface="Calibri" panose="020F0502020204030204" pitchFamily="34" charset="0"/>
                <a:ea typeface="+mn-ea"/>
                <a:cs typeface="+mn-cs"/>
              </a:rPr>
              <a:t>AMIs promote </a:t>
            </a:r>
            <a:r>
              <a:rPr lang="en-US" b="0" i="1" kern="1200" dirty="0">
                <a:solidFill>
                  <a:schemeClr val="tx1"/>
                </a:solidFill>
                <a:effectLst/>
                <a:latin typeface="Calibri" panose="020F0502020204030204" pitchFamily="34" charset="0"/>
                <a:ea typeface="+mn-ea"/>
                <a:cs typeface="+mn-cs"/>
              </a:rPr>
              <a:t>reusability</a:t>
            </a:r>
            <a:r>
              <a:rPr lang="en-US" kern="1200" dirty="0">
                <a:solidFill>
                  <a:schemeClr val="tx1"/>
                </a:solidFill>
                <a:effectLst/>
                <a:latin typeface="Calibri" panose="020F0502020204030204" pitchFamily="34" charset="0"/>
                <a:ea typeface="+mn-ea"/>
                <a:cs typeface="+mn-cs"/>
              </a:rPr>
              <a:t> because instances that are launched from the same AMI</a:t>
            </a:r>
            <a:r>
              <a:rPr lang="en-US" kern="1200" baseline="0" dirty="0">
                <a:solidFill>
                  <a:schemeClr val="tx1"/>
                </a:solidFill>
                <a:effectLst/>
                <a:latin typeface="Calibri" panose="020F0502020204030204" pitchFamily="34" charset="0"/>
                <a:ea typeface="+mn-ea"/>
                <a:cs typeface="+mn-cs"/>
              </a:rPr>
              <a:t> are exact replicas of each other. This design makes it easier to build clusters of similar instances or recreate compute environments</a:t>
            </a:r>
            <a:r>
              <a:rPr lang="en-US" kern="1200" dirty="0">
                <a:solidFill>
                  <a:schemeClr val="tx1"/>
                </a:solidFill>
                <a:effectLst/>
                <a:latin typeface="Calibri" panose="020F0502020204030204" pitchFamily="34" charset="0"/>
                <a:ea typeface="+mn-ea"/>
                <a:cs typeface="+mn-cs"/>
              </a:rPr>
              <a:t>.</a:t>
            </a:r>
          </a:p>
          <a:p>
            <a:pPr marL="0" indent="0">
              <a:buFont typeface="Arial" panose="020B0604020202020204" pitchFamily="34" charset="0"/>
              <a:buNone/>
            </a:pPr>
            <a:endParaRPr lang="en-US"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b="0" i="0" kern="1200" dirty="0">
                <a:solidFill>
                  <a:schemeClr val="tx1"/>
                </a:solidFill>
                <a:effectLst/>
                <a:latin typeface="Calibri" panose="020F0502020204030204" pitchFamily="34" charset="0"/>
                <a:ea typeface="+mn-ea"/>
                <a:cs typeface="+mn-cs"/>
              </a:rPr>
              <a:t>AMIs also facilitate </a:t>
            </a:r>
            <a:r>
              <a:rPr lang="en-US" b="0" i="1" kern="1200" dirty="0">
                <a:solidFill>
                  <a:schemeClr val="tx1"/>
                </a:solidFill>
                <a:effectLst/>
                <a:latin typeface="Calibri" panose="020F0502020204030204" pitchFamily="34" charset="0"/>
                <a:ea typeface="+mn-ea"/>
                <a:cs typeface="+mn-cs"/>
              </a:rPr>
              <a:t>recoverability. </a:t>
            </a:r>
            <a:r>
              <a:rPr lang="en-US" b="0" i="0" kern="1200" dirty="0">
                <a:solidFill>
                  <a:schemeClr val="tx1"/>
                </a:solidFill>
                <a:effectLst/>
                <a:latin typeface="Calibri" panose="020F0502020204030204" pitchFamily="34" charset="0"/>
                <a:ea typeface="+mn-ea"/>
                <a:cs typeface="+mn-cs"/>
              </a:rPr>
              <a:t>If an instance fails, you can </a:t>
            </a:r>
            <a:r>
              <a:rPr lang="en-US" kern="1200" dirty="0">
                <a:solidFill>
                  <a:schemeClr val="tx1"/>
                </a:solidFill>
                <a:effectLst/>
                <a:latin typeface="Calibri" panose="020F0502020204030204" pitchFamily="34" charset="0"/>
                <a:ea typeface="+mn-ea"/>
                <a:cs typeface="+mn-cs"/>
              </a:rPr>
              <a:t>replace it by launching a new instance from the same AMI that you used to launch the original instance. In addition, AMIs provide a</a:t>
            </a:r>
            <a:r>
              <a:rPr lang="en-US" kern="1200" baseline="0" dirty="0">
                <a:solidFill>
                  <a:schemeClr val="tx1"/>
                </a:solidFill>
                <a:effectLst/>
                <a:latin typeface="Calibri" panose="020F0502020204030204" pitchFamily="34" charset="0"/>
                <a:ea typeface="+mn-ea"/>
                <a:cs typeface="+mn-cs"/>
              </a:rPr>
              <a:t> </a:t>
            </a:r>
            <a:r>
              <a:rPr lang="en-US" kern="1200" dirty="0">
                <a:solidFill>
                  <a:schemeClr val="tx1"/>
                </a:solidFill>
                <a:effectLst/>
                <a:latin typeface="Calibri" panose="020F0502020204030204" pitchFamily="34" charset="0"/>
                <a:ea typeface="+mn-ea"/>
                <a:cs typeface="+mn-cs"/>
              </a:rPr>
              <a:t>way</a:t>
            </a:r>
            <a:r>
              <a:rPr lang="en-US" kern="1200" baseline="0" dirty="0">
                <a:solidFill>
                  <a:schemeClr val="tx1"/>
                </a:solidFill>
                <a:effectLst/>
                <a:latin typeface="Calibri" panose="020F0502020204030204" pitchFamily="34" charset="0"/>
                <a:ea typeface="+mn-ea"/>
                <a:cs typeface="+mn-cs"/>
              </a:rPr>
              <a:t> to</a:t>
            </a:r>
            <a:r>
              <a:rPr lang="en-US" kern="1200" dirty="0">
                <a:solidFill>
                  <a:schemeClr val="tx1"/>
                </a:solidFill>
                <a:effectLst/>
                <a:latin typeface="Calibri" panose="020F0502020204030204" pitchFamily="34" charset="0"/>
                <a:ea typeface="+mn-ea"/>
                <a:cs typeface="+mn-cs"/>
              </a:rPr>
              <a:t> back up</a:t>
            </a:r>
            <a:r>
              <a:rPr lang="en-US" kern="1200" baseline="0" dirty="0">
                <a:solidFill>
                  <a:schemeClr val="tx1"/>
                </a:solidFill>
                <a:effectLst/>
                <a:latin typeface="Calibri" panose="020F0502020204030204" pitchFamily="34" charset="0"/>
                <a:ea typeface="+mn-ea"/>
                <a:cs typeface="+mn-cs"/>
              </a:rPr>
              <a:t> a complete</a:t>
            </a:r>
            <a:r>
              <a:rPr lang="en-US" kern="1200" dirty="0">
                <a:solidFill>
                  <a:schemeClr val="tx1"/>
                </a:solidFill>
                <a:effectLst/>
                <a:latin typeface="Calibri" panose="020F0502020204030204" pitchFamily="34" charset="0"/>
                <a:ea typeface="+mn-ea"/>
                <a:cs typeface="+mn-cs"/>
              </a:rPr>
              <a:t> </a:t>
            </a:r>
            <a:r>
              <a:rPr lang="en-US" kern="1200" baseline="0" dirty="0">
                <a:solidFill>
                  <a:schemeClr val="tx1"/>
                </a:solidFill>
                <a:effectLst/>
                <a:latin typeface="Calibri" panose="020F0502020204030204" pitchFamily="34" charset="0"/>
                <a:ea typeface="+mn-ea"/>
                <a:cs typeface="+mn-cs"/>
              </a:rPr>
              <a:t>EC2</a:t>
            </a:r>
            <a:r>
              <a:rPr lang="en-US" kern="1200" dirty="0">
                <a:solidFill>
                  <a:schemeClr val="tx1"/>
                </a:solidFill>
                <a:effectLst/>
                <a:latin typeface="Calibri" panose="020F0502020204030204" pitchFamily="34" charset="0"/>
                <a:ea typeface="+mn-ea"/>
                <a:cs typeface="+mn-cs"/>
              </a:rPr>
              <a:t> instance configuration, which you can</a:t>
            </a:r>
            <a:r>
              <a:rPr lang="en-US" kern="1200" baseline="0" dirty="0">
                <a:solidFill>
                  <a:schemeClr val="tx1"/>
                </a:solidFill>
                <a:effectLst/>
                <a:latin typeface="Calibri" panose="020F0502020204030204" pitchFamily="34" charset="0"/>
                <a:ea typeface="+mn-ea"/>
                <a:cs typeface="+mn-cs"/>
              </a:rPr>
              <a:t> use to launch a replacement instance if there is a </a:t>
            </a:r>
            <a:r>
              <a:rPr lang="en-US" kern="1200" dirty="0">
                <a:solidFill>
                  <a:schemeClr val="tx1"/>
                </a:solidFill>
                <a:effectLst/>
                <a:latin typeface="Calibri" panose="020F0502020204030204" pitchFamily="34" charset="0"/>
                <a:ea typeface="+mn-ea"/>
                <a:cs typeface="+mn-cs"/>
              </a:rPr>
              <a:t>failure.</a:t>
            </a:r>
          </a:p>
          <a:p>
            <a:endParaRPr lang="en-US" dirty="0"/>
          </a:p>
        </p:txBody>
      </p:sp>
    </p:spTree>
    <p:extLst>
      <p:ext uri="{BB962C8B-B14F-4D97-AF65-F5344CB8AC3E}">
        <p14:creationId xmlns:p14="http://schemas.microsoft.com/office/powerpoint/2010/main" val="114648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36349"/>
          </a:xfrm>
        </p:spPr>
        <p:txBody>
          <a:bodyPr/>
          <a:lstStyle/>
          <a:p>
            <a:pPr lvl="0">
              <a:defRPr/>
            </a:pPr>
            <a:r>
              <a:rPr lang="en-US" dirty="0"/>
              <a:t>When you choose an AMI to launch an instance, your decision should be based on five key characteristics:</a:t>
            </a:r>
          </a:p>
          <a:p>
            <a:pPr lvl="0">
              <a:defRPr/>
            </a:pPr>
            <a:endParaRPr lang="en-US" dirty="0"/>
          </a:p>
          <a:p>
            <a:pPr marL="171450" lvl="0" indent="-171450">
              <a:buFont typeface="Arial" panose="020B0604020202020204" pitchFamily="34" charset="0"/>
              <a:buChar char="•"/>
              <a:defRPr/>
            </a:pPr>
            <a:r>
              <a:rPr lang="en-US" i="1" dirty="0"/>
              <a:t>Region – </a:t>
            </a:r>
            <a:r>
              <a:rPr lang="en-US" dirty="0"/>
              <a:t>Each AMI exists in a specific Region. Therefore, you must select an AMI that is in the Region where you want the instance to run. You can copy an AMI from one Region to another as needed. </a:t>
            </a:r>
          </a:p>
          <a:p>
            <a:pPr marL="171450" lvl="0" indent="-171450">
              <a:buFont typeface="Arial" panose="020B0604020202020204" pitchFamily="34" charset="0"/>
              <a:buChar char="•"/>
              <a:defRPr/>
            </a:pPr>
            <a:endParaRPr lang="en-US" i="1" dirty="0"/>
          </a:p>
          <a:p>
            <a:pPr marL="171450" lvl="0" indent="-171450">
              <a:buFont typeface="Arial" panose="020B0604020202020204" pitchFamily="34" charset="0"/>
              <a:buChar char="•"/>
              <a:defRPr/>
            </a:pPr>
            <a:r>
              <a:rPr lang="en-US" i="1" dirty="0"/>
              <a:t>Operating system – </a:t>
            </a:r>
            <a:r>
              <a:rPr lang="en-US" dirty="0"/>
              <a:t>For an AMI that is provided by AWS, you can choose between Microsoft Windows or a variant of Linux.</a:t>
            </a:r>
          </a:p>
          <a:p>
            <a:pPr marL="171450" lvl="0" indent="-171450">
              <a:buFont typeface="Arial" panose="020B0604020202020204" pitchFamily="34" charset="0"/>
              <a:buChar char="•"/>
              <a:defRPr/>
            </a:pPr>
            <a:endParaRPr lang="en-US" i="1" dirty="0"/>
          </a:p>
          <a:p>
            <a:pPr marL="171450" lvl="0" indent="-171450">
              <a:buFont typeface="Arial" panose="020B0604020202020204" pitchFamily="34" charset="0"/>
              <a:buChar char="•"/>
              <a:defRPr/>
            </a:pPr>
            <a:r>
              <a:rPr lang="en-US" i="1" dirty="0"/>
              <a:t>Storage for the root device –</a:t>
            </a:r>
            <a:r>
              <a:rPr lang="en-US" dirty="0"/>
              <a:t> All AMIs are categorized as either </a:t>
            </a:r>
            <a:r>
              <a:rPr lang="en-US" i="1" dirty="0"/>
              <a:t>Amazon EBS-backed</a:t>
            </a:r>
            <a:r>
              <a:rPr lang="en-US" dirty="0"/>
              <a:t> or </a:t>
            </a:r>
            <a:r>
              <a:rPr lang="en-US" i="1" dirty="0"/>
              <a:t>instance store-backed</a:t>
            </a:r>
            <a:r>
              <a:rPr lang="en-US" dirty="0"/>
              <a:t>. The data on an instance store volume persists only during the lifetime of the instance, but the data on an EBS volume persists independently of the life of the instance. </a:t>
            </a:r>
          </a:p>
          <a:p>
            <a:pPr marL="171450" lvl="0" indent="-171450">
              <a:buFont typeface="Arial" panose="020B0604020202020204" pitchFamily="34" charset="0"/>
              <a:buChar char="•"/>
              <a:defRPr/>
            </a:pPr>
            <a:endParaRPr lang="en-US" dirty="0"/>
          </a:p>
          <a:p>
            <a:pPr marL="171450" lvl="0" indent="-171450">
              <a:buFont typeface="Arial" panose="020B0604020202020204" pitchFamily="34" charset="0"/>
              <a:buChar char="•"/>
              <a:defRPr/>
            </a:pPr>
            <a:r>
              <a:rPr lang="en-US" i="1" dirty="0"/>
              <a:t>Architecture – </a:t>
            </a:r>
            <a:r>
              <a:rPr lang="en-US" i="0" dirty="0"/>
              <a:t>This characteristic determines </a:t>
            </a:r>
            <a:r>
              <a:rPr lang="en-US" dirty="0"/>
              <a:t>the type of processor architecture that best fits your workload. The choices are 32-bit or 64-bit, and either an x86 or Advanced RISC Machine (ARM) instruction set. </a:t>
            </a:r>
          </a:p>
          <a:p>
            <a:pPr marL="171450" lvl="0" indent="-171450">
              <a:buFont typeface="Arial" panose="020B0604020202020204" pitchFamily="34" charset="0"/>
              <a:buChar char="•"/>
              <a:defRPr/>
            </a:pPr>
            <a:endParaRPr lang="en-US" dirty="0"/>
          </a:p>
          <a:p>
            <a:pPr marL="171450" indent="-171450">
              <a:buFont typeface="Arial" panose="020B0604020202020204" pitchFamily="34" charset="0"/>
              <a:buChar char="•"/>
              <a:defRPr/>
            </a:pPr>
            <a:r>
              <a:rPr lang="en-US" i="1" dirty="0"/>
              <a:t>Virtualization type – </a:t>
            </a:r>
            <a:r>
              <a:rPr lang="en-US" dirty="0"/>
              <a:t>AMIs use one of two types of virtualization: paravirtual (PV) or Hardware Virtual Machine (HVM). The main differences between PV and HVM AMIs include how they boot and whether they can take advantage of special hardware extensions for better performance. For best performance, use an AMI with </a:t>
            </a:r>
            <a:r>
              <a:rPr lang="en-US" i="1" dirty="0">
                <a:ea typeface="Amazon Ember" panose="020B0603020204020204" pitchFamily="34" charset="0"/>
                <a:cs typeface="Amazon Ember" panose="020B0603020204020204" pitchFamily="34" charset="0"/>
              </a:rPr>
              <a:t>HVM virtualization type</a:t>
            </a:r>
            <a:r>
              <a:rPr lang="en-US" dirty="0"/>
              <a:t>.</a:t>
            </a:r>
          </a:p>
          <a:p>
            <a:pPr lvl="0">
              <a:defRPr/>
            </a:pPr>
            <a:endParaRPr lang="en-US" b="0" kern="1200" dirty="0">
              <a:solidFill>
                <a:schemeClr val="tx1"/>
              </a:solidFill>
              <a:effectLst/>
              <a:ea typeface="+mn-ea"/>
              <a:cs typeface="+mn-cs"/>
            </a:endParaRPr>
          </a:p>
          <a:p>
            <a:pPr lvl="0">
              <a:defRPr/>
            </a:pPr>
            <a:r>
              <a:rPr lang="en-US" b="0" kern="1200" dirty="0">
                <a:solidFill>
                  <a:schemeClr val="tx1"/>
                </a:solidFill>
                <a:effectLst/>
                <a:ea typeface="+mn-ea"/>
                <a:cs typeface="+mn-cs"/>
              </a:rPr>
              <a:t>You can obtain an AMI from one of four sources:</a:t>
            </a:r>
          </a:p>
          <a:p>
            <a:pPr marL="0" indent="0">
              <a:buFont typeface="Arial" panose="020B0604020202020204" pitchFamily="34" charset="0"/>
              <a:buNone/>
            </a:pPr>
            <a:endParaRPr lang="en-US" b="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kern="1200" baseline="0" dirty="0">
                <a:solidFill>
                  <a:schemeClr val="tx1"/>
                </a:solidFill>
                <a:effectLst/>
                <a:ea typeface="+mn-ea"/>
                <a:cs typeface="+mn-cs"/>
              </a:rPr>
              <a:t>Quick Starts are </a:t>
            </a:r>
            <a:r>
              <a:rPr lang="en-US" kern="1200" dirty="0">
                <a:solidFill>
                  <a:schemeClr val="tx1"/>
                </a:solidFill>
                <a:effectLst/>
                <a:ea typeface="+mn-ea"/>
                <a:cs typeface="+mn-cs"/>
              </a:rPr>
              <a:t>AMIs that are built by AWS. They offer the choice of either </a:t>
            </a:r>
            <a:r>
              <a:rPr lang="en-US" i="1" kern="1200" dirty="0">
                <a:solidFill>
                  <a:schemeClr val="tx1"/>
                </a:solidFill>
                <a:effectLst/>
                <a:ea typeface="+mn-ea"/>
                <a:cs typeface="+mn-cs"/>
              </a:rPr>
              <a:t>Microsoft</a:t>
            </a:r>
            <a:r>
              <a:rPr lang="en-US" kern="1200" dirty="0">
                <a:solidFill>
                  <a:schemeClr val="tx1"/>
                </a:solidFill>
                <a:effectLst/>
                <a:ea typeface="+mn-ea"/>
                <a:cs typeface="+mn-cs"/>
              </a:rPr>
              <a:t> </a:t>
            </a:r>
            <a:r>
              <a:rPr lang="en-US" i="1" kern="1200" dirty="0">
                <a:solidFill>
                  <a:schemeClr val="tx1"/>
                </a:solidFill>
                <a:effectLst/>
                <a:ea typeface="+mn-ea"/>
                <a:cs typeface="+mn-cs"/>
              </a:rPr>
              <a:t>Windows</a:t>
            </a:r>
            <a:r>
              <a:rPr lang="en-US" kern="1200" dirty="0">
                <a:solidFill>
                  <a:schemeClr val="tx1"/>
                </a:solidFill>
                <a:effectLst/>
                <a:ea typeface="+mn-ea"/>
                <a:cs typeface="+mn-cs"/>
              </a:rPr>
              <a:t> or variants of the </a:t>
            </a:r>
            <a:r>
              <a:rPr lang="en-US" i="1" kern="1200" dirty="0">
                <a:solidFill>
                  <a:schemeClr val="tx1"/>
                </a:solidFill>
                <a:effectLst/>
                <a:ea typeface="+mn-ea"/>
                <a:cs typeface="+mn-cs"/>
              </a:rPr>
              <a:t>Linux</a:t>
            </a:r>
            <a:r>
              <a:rPr lang="en-US" kern="1200" dirty="0">
                <a:solidFill>
                  <a:schemeClr val="tx1"/>
                </a:solidFill>
                <a:effectLst/>
                <a:ea typeface="+mn-ea"/>
                <a:cs typeface="+mn-cs"/>
              </a:rPr>
              <a:t> operating system. </a:t>
            </a:r>
            <a:r>
              <a:rPr lang="en-US" dirty="0"/>
              <a:t>The Linux options include: Amazon Linux, Ubuntu, Red Hat Enterprise Linux, SUSE Linux Enterprise Server, Fedora, Debian, CentOS, Gentoo Linux, Oracle Linux, and FreeBSD.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AWS also enables y</a:t>
            </a:r>
            <a:r>
              <a:rPr lang="en-US" b="0" i="0" kern="1200" baseline="0" dirty="0">
                <a:solidFill>
                  <a:schemeClr val="tx1"/>
                </a:solidFill>
                <a:effectLst/>
                <a:ea typeface="+mn-ea"/>
                <a:cs typeface="+mn-cs"/>
              </a:rPr>
              <a:t>ou</a:t>
            </a:r>
            <a:r>
              <a:rPr lang="en-US" b="0" kern="1200" baseline="0" dirty="0">
                <a:solidFill>
                  <a:schemeClr val="tx1"/>
                </a:solidFill>
                <a:effectLst/>
                <a:ea typeface="+mn-ea"/>
                <a:cs typeface="+mn-cs"/>
              </a:rPr>
              <a:t> to create your own AMIs (</a:t>
            </a:r>
            <a:r>
              <a:rPr lang="en-US" b="1" kern="1200" baseline="0" dirty="0">
                <a:solidFill>
                  <a:schemeClr val="tx1"/>
                </a:solidFill>
                <a:effectLst/>
                <a:ea typeface="+mn-ea"/>
                <a:cs typeface="+mn-cs"/>
              </a:rPr>
              <a:t>My AMIs</a:t>
            </a:r>
            <a:r>
              <a:rPr lang="en-US" b="0" kern="1200" baseline="0" dirty="0">
                <a:solidFill>
                  <a:schemeClr val="tx1"/>
                </a:solidFill>
                <a:effectLst/>
                <a:ea typeface="+mn-ea"/>
                <a:cs typeface="+mn-cs"/>
              </a:rPr>
              <a:t>). You can create an AMI from an EC2 instance</a:t>
            </a:r>
            <a:r>
              <a:rPr lang="en-US" kern="1200" dirty="0">
                <a:solidFill>
                  <a:schemeClr val="tx1"/>
                </a:solidFill>
                <a:effectLs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1" dirty="0"/>
          </a:p>
          <a:p>
            <a:pPr marL="171450" indent="-171450">
              <a:buFont typeface="Arial" panose="020B0604020202020204" pitchFamily="34" charset="0"/>
              <a:buChar char="•"/>
              <a:defRPr/>
            </a:pPr>
            <a:r>
              <a:rPr lang="en-US" dirty="0"/>
              <a:t>You can also look for AMIs in the </a:t>
            </a:r>
            <a:r>
              <a:rPr lang="en-US" i="1" dirty="0"/>
              <a:t>AWS Marketplace</a:t>
            </a:r>
            <a:r>
              <a:rPr lang="en-US" dirty="0"/>
              <a:t>, which offers a digital catalog that lists thousands of software solutions. These solutions include AMIs from software vendors for specific use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1"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kern="1200" dirty="0">
                <a:solidFill>
                  <a:schemeClr val="tx1"/>
                </a:solidFill>
                <a:effectLst/>
                <a:ea typeface="+mn-ea"/>
                <a:cs typeface="+mn-cs"/>
              </a:rPr>
              <a:t>Community-built </a:t>
            </a:r>
            <a:r>
              <a:rPr lang="en-US" i="0" kern="1200" dirty="0">
                <a:solidFill>
                  <a:schemeClr val="tx1"/>
                </a:solidFill>
                <a:effectLst/>
                <a:ea typeface="+mn-ea"/>
                <a:cs typeface="+mn-cs"/>
              </a:rPr>
              <a:t>AMIs </a:t>
            </a:r>
            <a:r>
              <a:rPr lang="en-US" kern="1200" dirty="0">
                <a:solidFill>
                  <a:schemeClr val="tx1"/>
                </a:solidFill>
                <a:effectLst/>
                <a:ea typeface="+mn-ea"/>
                <a:cs typeface="+mn-cs"/>
              </a:rPr>
              <a:t>are created by people from around the world, and they can offer solutions to many different types of problems. However, they are not vetted by AWS. Therefore, use them at your own risk. In particular, avoid using them in any production</a:t>
            </a:r>
            <a:r>
              <a:rPr lang="en-US" kern="1200" baseline="0" dirty="0">
                <a:solidFill>
                  <a:schemeClr val="tx1"/>
                </a:solidFill>
                <a:effectLst/>
                <a:ea typeface="+mn-ea"/>
                <a:cs typeface="+mn-cs"/>
              </a:rPr>
              <a:t> or </a:t>
            </a:r>
            <a:r>
              <a:rPr lang="en-US" kern="1200" dirty="0">
                <a:solidFill>
                  <a:schemeClr val="tx1"/>
                </a:solidFill>
                <a:effectLst/>
                <a:ea typeface="+mn-ea"/>
                <a:cs typeface="+mn-cs"/>
              </a:rPr>
              <a:t>corporate environment.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kern="1200" dirty="0">
              <a:solidFill>
                <a:schemeClr val="tx1"/>
              </a:solidFill>
              <a:effectLst/>
              <a:ea typeface="+mn-ea"/>
              <a:cs typeface="+mn-cs"/>
            </a:endParaRPr>
          </a:p>
        </p:txBody>
      </p:sp>
    </p:spTree>
    <p:extLst>
      <p:ext uri="{BB962C8B-B14F-4D97-AF65-F5344CB8AC3E}">
        <p14:creationId xmlns:p14="http://schemas.microsoft.com/office/powerpoint/2010/main" val="163443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important behavior and performance differences when you launch an instance by using an </a:t>
            </a:r>
            <a:r>
              <a:rPr lang="en-US" i="1" dirty="0"/>
              <a:t>instance store-backed </a:t>
            </a:r>
            <a:r>
              <a:rPr lang="en-US" i="0" dirty="0"/>
              <a:t>AMI</a:t>
            </a:r>
            <a:r>
              <a:rPr lang="en-US" i="1" dirty="0"/>
              <a:t> </a:t>
            </a:r>
            <a:r>
              <a:rPr lang="en-US" dirty="0"/>
              <a:t>versus an </a:t>
            </a:r>
            <a:r>
              <a:rPr lang="en-US" i="1" dirty="0"/>
              <a:t>Amazon EBS-backed </a:t>
            </a:r>
            <a:r>
              <a:rPr lang="en-US" dirty="0"/>
              <a:t>AMI. They are as follows:</a:t>
            </a:r>
          </a:p>
          <a:p>
            <a:endParaRPr lang="en-US" dirty="0"/>
          </a:p>
          <a:p>
            <a:pPr marL="171450" indent="-171450">
              <a:buFont typeface="Arial" panose="020B0604020202020204" pitchFamily="34" charset="0"/>
              <a:buChar char="•"/>
            </a:pPr>
            <a:r>
              <a:rPr lang="en-US" dirty="0"/>
              <a:t>Amazon EC2 instances that use instance storage take longer to boot than Amazon EC2 instances that use Amazon EBS because all the image parts have to be retrieved from Amazon Simple Storage Service (Amazon S3).</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maximum capacity of the root device of an instance that is backed by Amazon EBS is 16 tebibytes (TiB) and is greater than that of an instance store-backed instance, which is 10 gibibytes (GiB).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cannot stop an instance store-backed instance, only reboot or terminate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cannot change the instance type of an instance store-backed instance.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cost for an Amazon EBS-backed instance includes EBS storage charges. The cost of an instance store-backed instance includes Amazon S3 storage charges. Amazon S3 storage costs are usually cheaper.</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9447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98265"/>
            <a:ext cx="5486400" cy="3988651"/>
          </a:xfrm>
        </p:spPr>
        <p:txBody>
          <a:bodyPr/>
          <a:lstStyle/>
          <a:p>
            <a:r>
              <a:rPr lang="en-US" dirty="0"/>
              <a:t>This diagram shows the lifecycle of an instance and highlights the extra actions and states that an Amazon EBS-backed instance allows.</a:t>
            </a:r>
          </a:p>
          <a:p>
            <a:endParaRPr lang="en-US" dirty="0"/>
          </a:p>
          <a:p>
            <a:pPr marL="0" indent="0">
              <a:buFont typeface="Arial" panose="020B0604020202020204" pitchFamily="34" charset="0"/>
              <a:buNone/>
            </a:pPr>
            <a:r>
              <a:rPr lang="en-US" dirty="0"/>
              <a:t>When an instance is first launched from an AMI, or when you start a stopped instance, it enters the </a:t>
            </a:r>
            <a:r>
              <a:rPr lang="en-US" i="1" dirty="0"/>
              <a:t>pending</a:t>
            </a:r>
            <a:r>
              <a:rPr lang="en-US" dirty="0"/>
              <a:t> state. This state indicates that the instance is being provisioned on a host computer and is booting. The instance type that is specified in the AMI, or for the original stopped instance, determines the hardware of the host computer for the new instance.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a:t>
            </a:r>
            <a:r>
              <a:rPr lang="en-US" baseline="0" dirty="0"/>
              <a:t> </a:t>
            </a:r>
            <a:r>
              <a:rPr lang="en-US" dirty="0"/>
              <a:t>the instance is fully booted and ready, it exits the </a:t>
            </a:r>
            <a:r>
              <a:rPr lang="en-US" i="1" dirty="0"/>
              <a:t>pending</a:t>
            </a:r>
            <a:r>
              <a:rPr lang="en-US" dirty="0"/>
              <a:t> state and enters the </a:t>
            </a:r>
            <a:r>
              <a:rPr lang="en-US" i="1" dirty="0"/>
              <a:t>running</a:t>
            </a:r>
            <a:r>
              <a:rPr lang="en-US" dirty="0"/>
              <a:t> state. At this point, you can connect to your running instance over the internet and start to use it.</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dirty="0"/>
              <a:t>As soon as an instance is in a </a:t>
            </a:r>
            <a:r>
              <a:rPr lang="en-US" i="1" dirty="0"/>
              <a:t>running</a:t>
            </a:r>
            <a:r>
              <a:rPr lang="en-US" dirty="0"/>
              <a:t> state, it can be rebooted by using the Amazon EC2 console, the </a:t>
            </a:r>
            <a:r>
              <a:rPr lang="en-US" sz="1100" b="0" i="0" u="none" strike="noStrike" kern="1200" baseline="0" dirty="0">
                <a:solidFill>
                  <a:schemeClr val="tx1"/>
                </a:solidFill>
                <a:latin typeface="+mn-lt"/>
                <a:ea typeface="+mn-ea"/>
                <a:cs typeface="+mn-cs"/>
              </a:rPr>
              <a:t>AWS Command Line Interface (</a:t>
            </a:r>
            <a:r>
              <a:rPr lang="en-US" dirty="0"/>
              <a:t>AWS CLI), or AWS SDKs. It then moves to a </a:t>
            </a:r>
            <a:r>
              <a:rPr lang="en-US" i="1" dirty="0"/>
              <a:t>rebooting</a:t>
            </a:r>
            <a:r>
              <a:rPr lang="en-US" dirty="0"/>
              <a:t> state. A rebooted instance stays on the same physical host, and it maintains the same public Domain Name System (DNS) name and public IP address. If the instance has </a:t>
            </a:r>
            <a:r>
              <a:rPr lang="en-US" b="0" i="1" dirty="0"/>
              <a:t>instance store </a:t>
            </a:r>
            <a:r>
              <a:rPr lang="en-US" dirty="0"/>
              <a:t>volumes, it retains the data on those volumes.</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dirty="0"/>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dirty="0"/>
              <a:t>From the </a:t>
            </a:r>
            <a:r>
              <a:rPr lang="en-US" i="1" dirty="0"/>
              <a:t>running</a:t>
            </a:r>
            <a:r>
              <a:rPr lang="en-US" dirty="0"/>
              <a:t> state, you can also terminate an instance. Terminating an instance causes the instance to go into an intermediary </a:t>
            </a:r>
            <a:r>
              <a:rPr lang="en-US" i="1" dirty="0"/>
              <a:t>shutting down</a:t>
            </a:r>
            <a:r>
              <a:rPr lang="en-US" dirty="0"/>
              <a:t> state before it displays a </a:t>
            </a:r>
            <a:r>
              <a:rPr lang="en-US" i="1" dirty="0"/>
              <a:t>terminated</a:t>
            </a:r>
            <a:r>
              <a:rPr lang="en-US" dirty="0"/>
              <a:t> state. A terminated instance remains visible in the Amazon EC2 console for some time before the virtual machine is deleted. However, you</a:t>
            </a:r>
            <a:r>
              <a:rPr lang="en-US" baseline="0" dirty="0"/>
              <a:t> can’t</a:t>
            </a:r>
            <a:r>
              <a:rPr lang="en-US" dirty="0"/>
              <a:t> connect to or recover a terminated instance.</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dirty="0"/>
          </a:p>
          <a:p>
            <a:pPr marL="0" indent="0">
              <a:buFont typeface="Arial" panose="020B0604020202020204" pitchFamily="34" charset="0"/>
              <a:buNone/>
            </a:pPr>
            <a:r>
              <a:rPr lang="en-US" b="0" baseline="0" dirty="0"/>
              <a:t>Instances that are backed by Amazon</a:t>
            </a:r>
            <a:r>
              <a:rPr lang="en-US" dirty="0"/>
              <a:t> EBS can also be stopped from a </a:t>
            </a:r>
            <a:r>
              <a:rPr lang="en-US" i="1" dirty="0"/>
              <a:t>running</a:t>
            </a:r>
            <a:r>
              <a:rPr lang="en-US" dirty="0"/>
              <a:t> state. They enter the </a:t>
            </a:r>
            <a:r>
              <a:rPr lang="en-US" i="1" dirty="0"/>
              <a:t>stopping</a:t>
            </a:r>
            <a:r>
              <a:rPr lang="en-US" dirty="0"/>
              <a:t> state before they attain the fully </a:t>
            </a:r>
            <a:r>
              <a:rPr lang="en-US" i="1" dirty="0"/>
              <a:t>stopped</a:t>
            </a:r>
            <a:r>
              <a:rPr lang="en-US" dirty="0"/>
              <a:t> state. A </a:t>
            </a:r>
            <a:r>
              <a:rPr lang="en-US" i="1" dirty="0"/>
              <a:t>stopped</a:t>
            </a:r>
            <a:r>
              <a:rPr lang="en-US" dirty="0"/>
              <a:t> instance does not incur the same cost as a </a:t>
            </a:r>
            <a:r>
              <a:rPr lang="en-US" i="1" dirty="0"/>
              <a:t>running</a:t>
            </a:r>
            <a:r>
              <a:rPr lang="en-US" dirty="0"/>
              <a:t> instance. Starting a </a:t>
            </a:r>
            <a:r>
              <a:rPr lang="en-US" i="1" dirty="0"/>
              <a:t>stopped</a:t>
            </a:r>
            <a:r>
              <a:rPr lang="en-US" dirty="0"/>
              <a:t> instance puts it back into the </a:t>
            </a:r>
            <a:r>
              <a:rPr lang="en-US" i="1" dirty="0"/>
              <a:t>pending</a:t>
            </a:r>
            <a:r>
              <a:rPr lang="en-US" dirty="0"/>
              <a:t> state, which moves the instance to a new host machine.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buClrTx/>
              <a:buSzTx/>
              <a:buFont typeface="Arial" panose="020B0604020202020204" pitchFamily="34" charset="0"/>
              <a:buNone/>
              <a:tabLst/>
              <a:defRPr/>
            </a:pPr>
            <a:r>
              <a:rPr lang="en-US" kern="1200" dirty="0">
                <a:solidFill>
                  <a:schemeClr val="tx1"/>
                </a:solidFill>
                <a:effectLst/>
                <a:latin typeface="+mn-lt"/>
                <a:ea typeface="+mn-ea"/>
                <a:cs typeface="+mn-cs"/>
              </a:rPr>
              <a:t>You can also hibernate an EBS-backed instance from the </a:t>
            </a:r>
            <a:r>
              <a:rPr lang="en-US" i="1" kern="1200" dirty="0">
                <a:solidFill>
                  <a:schemeClr val="tx1"/>
                </a:solidFill>
                <a:effectLst/>
                <a:latin typeface="+mn-lt"/>
                <a:ea typeface="+mn-ea"/>
                <a:cs typeface="+mn-cs"/>
              </a:rPr>
              <a:t>running</a:t>
            </a:r>
            <a:r>
              <a:rPr lang="en-US" kern="1200" dirty="0">
                <a:solidFill>
                  <a:schemeClr val="tx1"/>
                </a:solidFill>
                <a:effectLst/>
                <a:latin typeface="+mn-lt"/>
                <a:ea typeface="+mn-ea"/>
                <a:cs typeface="+mn-cs"/>
              </a:rPr>
              <a:t> state. Doing so causes the in-memory storage, private IP address, and Elastic IP address to be saved. They remain the same when you start the instance again, so you can pick up where you left off. I</a:t>
            </a:r>
            <a:r>
              <a:rPr lang="en-US" dirty="0"/>
              <a:t>n most cases, when you start a hibernated instance, it is moved to a new host computer. However, your instance might stay on the same host computer if the host computer has no problems. </a:t>
            </a:r>
          </a:p>
        </p:txBody>
      </p:sp>
    </p:spTree>
    <p:extLst>
      <p:ext uri="{BB962C8B-B14F-4D97-AF65-F5344CB8AC3E}">
        <p14:creationId xmlns:p14="http://schemas.microsoft.com/office/powerpoint/2010/main" val="93929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9489"/>
          </a:xfrm>
        </p:spPr>
        <p:txBody>
          <a:bodyPr/>
          <a:lstStyle/>
          <a:p>
            <a:r>
              <a:rPr lang="en-US" sz="1100" kern="1200" dirty="0">
                <a:solidFill>
                  <a:schemeClr val="tx1"/>
                </a:solidFill>
                <a:effectLst/>
                <a:latin typeface="+mn-lt"/>
                <a:ea typeface="+mn-ea"/>
                <a:cs typeface="+mn-cs"/>
              </a:rPr>
              <a:t>This module </a:t>
            </a:r>
            <a:r>
              <a:rPr lang="en-US" dirty="0"/>
              <a:t>contains</a:t>
            </a:r>
            <a:r>
              <a:rPr lang="en-US" sz="1100" kern="1200" dirty="0">
                <a:solidFill>
                  <a:schemeClr val="tx1"/>
                </a:solidFill>
                <a:effectLst/>
                <a:latin typeface="+mn-lt"/>
                <a:ea typeface="+mn-ea"/>
                <a:cs typeface="+mn-cs"/>
              </a:rPr>
              <a:t>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Adding compute with Amazon EC2</a:t>
            </a:r>
          </a:p>
          <a:p>
            <a:pPr marL="228600" indent="-228600">
              <a:buFont typeface="+mj-lt"/>
              <a:buAutoNum type="arabicPeriod"/>
            </a:pPr>
            <a:r>
              <a:rPr lang="en-US" sz="1100" kern="1200" dirty="0">
                <a:solidFill>
                  <a:schemeClr val="tx1"/>
                </a:solidFill>
                <a:effectLst/>
                <a:latin typeface="+mn-lt"/>
                <a:ea typeface="+mn-ea"/>
                <a:cs typeface="+mn-cs"/>
              </a:rPr>
              <a:t>Selecting an AMI to launch an EC2 instance</a:t>
            </a:r>
          </a:p>
          <a:p>
            <a:pPr marL="228600" indent="-228600">
              <a:buFont typeface="+mj-lt"/>
              <a:buAutoNum type="arabicPeriod"/>
            </a:pPr>
            <a:r>
              <a:rPr lang="en-US" sz="1100" kern="1200" dirty="0">
                <a:solidFill>
                  <a:schemeClr val="tx1"/>
                </a:solidFill>
                <a:effectLst/>
                <a:latin typeface="+mn-lt"/>
                <a:ea typeface="+mn-ea"/>
                <a:cs typeface="+mn-cs"/>
              </a:rPr>
              <a:t>Selecting an EC2 instance type</a:t>
            </a:r>
          </a:p>
          <a:p>
            <a:pPr marL="228600" indent="-228600">
              <a:buFont typeface="+mj-lt"/>
              <a:buAutoNum type="arabicPeriod"/>
            </a:pPr>
            <a:r>
              <a:rPr lang="en-US" sz="1100" kern="1200" dirty="0">
                <a:solidFill>
                  <a:schemeClr val="tx1"/>
                </a:solidFill>
                <a:effectLst/>
                <a:latin typeface="+mn-lt"/>
                <a:ea typeface="+mn-ea"/>
                <a:cs typeface="+mn-cs"/>
              </a:rPr>
              <a:t>Using user data to initialize an EC2 instance</a:t>
            </a:r>
          </a:p>
          <a:p>
            <a:pPr marL="228600" indent="-228600">
              <a:buFont typeface="+mj-lt"/>
              <a:buAutoNum type="arabicPeriod"/>
            </a:pPr>
            <a:r>
              <a:rPr lang="en-US" sz="1100" kern="1200" dirty="0">
                <a:solidFill>
                  <a:schemeClr val="tx1"/>
                </a:solidFill>
                <a:effectLst/>
                <a:latin typeface="+mn-lt"/>
                <a:ea typeface="+mn-ea"/>
                <a:cs typeface="+mn-cs"/>
              </a:rPr>
              <a:t>Configuring storage for an EC2 instance </a:t>
            </a:r>
          </a:p>
          <a:p>
            <a:pPr marL="228600" indent="-228600">
              <a:buFont typeface="+mj-lt"/>
              <a:buAutoNum type="arabicPeriod"/>
            </a:pPr>
            <a:r>
              <a:rPr lang="en-US" sz="1100" kern="1200" dirty="0">
                <a:solidFill>
                  <a:schemeClr val="tx1"/>
                </a:solidFill>
                <a:effectLst/>
                <a:latin typeface="+mn-lt"/>
                <a:ea typeface="+mn-ea"/>
                <a:cs typeface="+mn-cs"/>
              </a:rPr>
              <a:t>Amazon EC2 pricing options</a:t>
            </a:r>
          </a:p>
          <a:p>
            <a:pPr marL="228600" indent="-228600">
              <a:buFont typeface="+mj-lt"/>
              <a:buAutoNum type="arabicPeriod"/>
            </a:pPr>
            <a:r>
              <a:rPr lang="en-US" sz="1100" kern="1200" dirty="0">
                <a:solidFill>
                  <a:schemeClr val="tx1"/>
                </a:solidFill>
                <a:effectLst/>
                <a:latin typeface="+mn-lt"/>
                <a:ea typeface="+mn-ea"/>
                <a:cs typeface="+mn-cs"/>
              </a:rPr>
              <a:t>Amazon EC2 considerations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This module also includes: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 demonstration that will show you how to launch an Amazon Elastic Compute Cloud (Amazon EC2) instance with user data that installs a web server on the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 demonstration of the Spot Instance Pricing History page.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hands-on guided lab where you create a file storage system with Amazon Elastic Filesystem (Amazon EFS) and mount it on an EC2 instance.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hands-on challenge lab where you will launch an EC2 instance with a web application that uses a database for the Café use case.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16155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Calibri" panose="020F0502020204030204" pitchFamily="34" charset="0"/>
                <a:ea typeface="+mn-ea"/>
                <a:cs typeface="+mn-cs"/>
              </a:rPr>
              <a:t>You create an AMI from an EC2 instance. You start with a source AMI, which can be an AMI that already exists—such as a Quick Start AMI that is provided by AWS. Or, you can start with an AMI that you build from a virtual machine that you import. You then launch an EC2 instance from this AMI (step 1). </a:t>
            </a:r>
          </a:p>
          <a:p>
            <a:pPr marL="0" indent="0">
              <a:buFont typeface="Arial" panose="020B0604020202020204" pitchFamily="34" charset="0"/>
              <a:buNone/>
            </a:pPr>
            <a:endParaRPr lang="en-US" sz="1100" b="1" kern="1200" dirty="0">
              <a:solidFill>
                <a:schemeClr val="tx1"/>
              </a:solidFill>
              <a:effectLst/>
              <a:latin typeface="+mn-lt"/>
              <a:ea typeface="+mn-ea"/>
              <a:cs typeface="+mn-cs"/>
            </a:endParaRPr>
          </a:p>
          <a:p>
            <a:pPr marL="0" indent="0">
              <a:buFont typeface="Arial" panose="020B0604020202020204" pitchFamily="34" charset="0"/>
              <a:buNone/>
            </a:pPr>
            <a:r>
              <a:rPr lang="en-US" sz="1100" b="0" kern="1200" dirty="0">
                <a:solidFill>
                  <a:schemeClr val="tx1"/>
                </a:solidFill>
                <a:effectLst/>
                <a:latin typeface="+mn-lt"/>
                <a:ea typeface="+mn-ea"/>
                <a:cs typeface="+mn-cs"/>
              </a:rPr>
              <a:t>Regardless of the option you choose (step 1), you will have what the diagram refers to as </a:t>
            </a:r>
            <a:r>
              <a:rPr lang="en-US" sz="1100" b="0" i="1" kern="1200" dirty="0">
                <a:solidFill>
                  <a:schemeClr val="tx1"/>
                </a:solidFill>
                <a:effectLst/>
                <a:latin typeface="+mn-lt"/>
                <a:ea typeface="+mn-ea"/>
                <a:cs typeface="+mn-cs"/>
              </a:rPr>
              <a:t>an unmodified instance</a:t>
            </a:r>
            <a:r>
              <a:rPr lang="en-US" sz="1100" b="0" kern="1200" dirty="0">
                <a:solidFill>
                  <a:schemeClr val="tx1"/>
                </a:solidFill>
                <a:effectLst/>
                <a:latin typeface="+mn-lt"/>
                <a:ea typeface="+mn-ea"/>
                <a:cs typeface="+mn-cs"/>
              </a:rPr>
              <a:t>. From that instance, you might then create a </a:t>
            </a:r>
            <a:r>
              <a:rPr lang="en-US" sz="1100" b="0" i="1" kern="1200" dirty="0">
                <a:solidFill>
                  <a:schemeClr val="tx1"/>
                </a:solidFill>
                <a:effectLst/>
                <a:latin typeface="+mn-lt"/>
                <a:ea typeface="+mn-ea"/>
                <a:cs typeface="+mn-cs"/>
              </a:rPr>
              <a:t>golden instance. </a:t>
            </a:r>
            <a:r>
              <a:rPr lang="en-US" sz="1100" b="0" kern="1200" dirty="0">
                <a:solidFill>
                  <a:schemeClr val="tx1"/>
                </a:solidFill>
                <a:effectLst/>
                <a:latin typeface="+mn-lt"/>
                <a:ea typeface="+mn-ea"/>
                <a:cs typeface="+mn-cs"/>
              </a:rPr>
              <a:t>In other words, create a virtual machine that you configure with the specific OS and application settings that you want (step 2). Then, capture it as a new AMI (step 3).</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Calibri" panose="020F0502020204030204" pitchFamily="34" charset="0"/>
                <a:ea typeface="+mn-ea"/>
                <a:cs typeface="+mn-cs"/>
              </a:rPr>
              <a:t>For an EBS-backed AMI, you capture the new AMI by </a:t>
            </a:r>
            <a:r>
              <a:rPr lang="en-US" sz="1100" b="0" kern="1200" dirty="0">
                <a:solidFill>
                  <a:schemeClr val="tx1"/>
                </a:solidFill>
                <a:effectLst/>
                <a:latin typeface="Calibri" panose="020F0502020204030204" pitchFamily="34" charset="0"/>
                <a:ea typeface="+mn-ea"/>
                <a:cs typeface="+mn-cs"/>
              </a:rPr>
              <a:t>creating a </a:t>
            </a:r>
            <a:r>
              <a:rPr lang="en-US" sz="1100" b="0" i="1" kern="1200" dirty="0">
                <a:solidFill>
                  <a:schemeClr val="tx1"/>
                </a:solidFill>
                <a:effectLst/>
                <a:latin typeface="Calibri" panose="020F0502020204030204" pitchFamily="34" charset="0"/>
                <a:ea typeface="+mn-ea"/>
                <a:cs typeface="+mn-cs"/>
              </a:rPr>
              <a:t>new image</a:t>
            </a:r>
            <a:r>
              <a:rPr lang="en-US" sz="1100" b="0" kern="1200" dirty="0">
                <a:solidFill>
                  <a:schemeClr val="tx1"/>
                </a:solidFill>
                <a:effectLst/>
                <a:latin typeface="Calibri" panose="020F0502020204030204" pitchFamily="34" charset="0"/>
                <a:ea typeface="+mn-ea"/>
                <a:cs typeface="+mn-cs"/>
              </a:rPr>
              <a:t>, and AWS automatically registers it for you</a:t>
            </a:r>
            <a:r>
              <a:rPr lang="en-US" sz="1100" kern="1200" dirty="0">
                <a:solidFill>
                  <a:schemeClr val="tx1"/>
                </a:solidFill>
                <a:effectLst/>
                <a:latin typeface="Calibri" panose="020F0502020204030204" pitchFamily="34" charset="0"/>
                <a:ea typeface="+mn-ea"/>
                <a:cs typeface="+mn-cs"/>
              </a:rPr>
              <a:t>. For an instance-backed AMI, you capture the new AMI by using Amazon EC2 AMI tools to create a </a:t>
            </a:r>
            <a:r>
              <a:rPr lang="en-US" sz="1100" b="0" i="1" kern="1200" dirty="0">
                <a:solidFill>
                  <a:schemeClr val="tx1"/>
                </a:solidFill>
                <a:effectLst/>
                <a:latin typeface="Calibri" panose="020F0502020204030204" pitchFamily="34" charset="0"/>
                <a:ea typeface="+mn-ea"/>
                <a:cs typeface="+mn-cs"/>
              </a:rPr>
              <a:t>bundle</a:t>
            </a:r>
            <a:r>
              <a:rPr lang="en-US" sz="1100" kern="1200" dirty="0">
                <a:solidFill>
                  <a:schemeClr val="tx1"/>
                </a:solidFill>
                <a:effectLst/>
                <a:latin typeface="Calibri" panose="020F0502020204030204" pitchFamily="34" charset="0"/>
                <a:ea typeface="+mn-ea"/>
                <a:cs typeface="+mn-cs"/>
              </a:rPr>
              <a:t> for the instance root volume, and upload the bundle to an Amazon S3 bucket. You then must manually register the new AMI.</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After an AMI is registered, the AMI can be used to launch new instances in the same AWS Region. You can now think of the new AMI as a new starter AMI. Optionally, you might want to also copy the AMI to other Regions (step 4), so that you can also launch new EC2 instances in those locations. </a:t>
            </a:r>
          </a:p>
          <a:p>
            <a:endParaRPr lang="en-US" sz="1100" b="0" i="0" kern="1200" dirty="0">
              <a:solidFill>
                <a:schemeClr val="tx1"/>
              </a:solidFill>
              <a:effectLst/>
              <a:latin typeface="+mn-lt"/>
            </a:endParaRPr>
          </a:p>
        </p:txBody>
      </p:sp>
    </p:spTree>
    <p:extLst>
      <p:ext uri="{BB962C8B-B14F-4D97-AF65-F5344CB8AC3E}">
        <p14:creationId xmlns:p14="http://schemas.microsoft.com/office/powerpoint/2010/main" val="4073595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way to create an AMI is to use EC2 Image Builder.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EC2 Image Builder is an AWS service that simplifies the creation, maintenance, validation, sharing, and deployment of Linux or Microsoft Windows images. It provides a simple graphical interface to produce AMIs for use on AWS and to generate VM images for use on premises.</a:t>
            </a:r>
          </a:p>
          <a:p>
            <a:endParaRPr lang="en-US" dirty="0"/>
          </a:p>
          <a:p>
            <a:r>
              <a:rPr lang="en-US" dirty="0"/>
              <a:t>One of the benefits of using EC2 Image Builder is that it </a:t>
            </a:r>
            <a:r>
              <a:rPr lang="en-US" dirty="0">
                <a:effectLst/>
              </a:rPr>
              <a:t>enables you to create images with only the essential components, which can reduce your exposure to security vulnerabilities. Before you use your images in production, you can use EC2 Image Builder to validate your images with tests that are provided by AWS or your own tests. Finally, it provid</a:t>
            </a:r>
            <a:r>
              <a:rPr lang="en-US" dirty="0"/>
              <a:t>es version control for revision management. </a:t>
            </a:r>
          </a:p>
          <a:p>
            <a:endParaRPr lang="en-US" dirty="0"/>
          </a:p>
        </p:txBody>
      </p:sp>
    </p:spTree>
    <p:extLst>
      <p:ext uri="{BB962C8B-B14F-4D97-AF65-F5344CB8AC3E}">
        <p14:creationId xmlns:p14="http://schemas.microsoft.com/office/powerpoint/2010/main" val="422506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You can create an </a:t>
            </a:r>
            <a:r>
              <a:rPr lang="en-US" i="1" dirty="0"/>
              <a:t>image pipeline</a:t>
            </a:r>
            <a:r>
              <a:rPr lang="en-US" dirty="0"/>
              <a:t> with EC2 Image Builder by using the AWS Management Console, AWS CLI, or application programming interfaces (APIs). When you use the AWS Management Console, the step-by-step wizard includes the following steps: </a:t>
            </a:r>
          </a:p>
          <a:p>
            <a:endParaRPr lang="en-US" dirty="0"/>
          </a:p>
          <a:p>
            <a:pPr marL="171450" indent="-171450">
              <a:buFont typeface="Arial" panose="020B0604020202020204" pitchFamily="34" charset="0"/>
              <a:buChar char="•"/>
            </a:pPr>
            <a:r>
              <a:rPr lang="en-US" dirty="0"/>
              <a:t>Step 1: Identify a </a:t>
            </a:r>
            <a:r>
              <a:rPr lang="en-US" i="1" dirty="0"/>
              <a:t>source image </a:t>
            </a:r>
            <a:r>
              <a:rPr lang="en-US" dirty="0"/>
              <a:t>to build your new image from (for example, choose Amazon Linux 2 or Windows Server 2019).</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Step 2: Select </a:t>
            </a:r>
            <a:r>
              <a:rPr lang="en-US" i="1" dirty="0"/>
              <a:t>build components</a:t>
            </a:r>
            <a:r>
              <a:rPr lang="en-US" dirty="0"/>
              <a:t> software for installation or customization. You can choose from build components that are provided by Amazon (such as a component that installs Python 3), components that you have built, or components that have been shared with you.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Step 3: Select </a:t>
            </a:r>
            <a:r>
              <a:rPr lang="en-US" i="1" dirty="0"/>
              <a:t>hardening tests </a:t>
            </a:r>
            <a:r>
              <a:rPr lang="en-US" dirty="0"/>
              <a:t>that should be run each time the image pipeline runs, so that the image passes security checks. It also enables you to catch incompatibilities that were introduced by OS updates before deployment to AWS Regions. You can run both tests that were provided by AWS and your own tests. An example of an AWS test is to test whether an AMI can run a sample application.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Step 4: Specify a build schedule to identify how often this pipeline should run, and when.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Step 5: Define whether you want the image to be distributed to selected Regions.</a:t>
            </a:r>
          </a:p>
          <a:p>
            <a:endParaRPr lang="en-US" dirty="0"/>
          </a:p>
          <a:p>
            <a:r>
              <a:rPr lang="en-US" dirty="0"/>
              <a:t>Image Builder outputs a server image that is in one of the following supported formats: AMI, VHDX, VMDK, and OVF. You can configure the image that you build to be patched on an ongoing basis. You can also monitor build progress and have Amazon EventBridge (formerly known as Amazon CloudWatch Events) notify you for troubleshooting and debugging. </a:t>
            </a:r>
          </a:p>
          <a:p>
            <a:endParaRPr lang="en-US" dirty="0"/>
          </a:p>
        </p:txBody>
      </p:sp>
    </p:spTree>
    <p:extLst>
      <p:ext uri="{BB962C8B-B14F-4D97-AF65-F5344CB8AC3E}">
        <p14:creationId xmlns:p14="http://schemas.microsoft.com/office/powerpoint/2010/main" val="199489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An </a:t>
            </a:r>
            <a:r>
              <a:rPr lang="en-US" i="1" dirty="0"/>
              <a:t>AMI</a:t>
            </a:r>
            <a:r>
              <a:rPr lang="en-US" dirty="0"/>
              <a:t> provides the information that is needed to launch an EC2 instance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best performance, use an AMI with </a:t>
            </a:r>
            <a:r>
              <a:rPr lang="en-US" i="1" dirty="0">
                <a:ea typeface="Amazon Ember" panose="020B0603020204020204" pitchFamily="34" charset="0"/>
                <a:cs typeface="Amazon Ember" panose="020B0603020204020204" pitchFamily="34" charset="0"/>
              </a:rPr>
              <a:t>HVM virtualization type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Only an instance launched from an Amazon EBS-backed AMI </a:t>
            </a:r>
            <a:r>
              <a:rPr lang="en-US" i="1" dirty="0">
                <a:ea typeface="Amazon Ember" panose="020B0603020204020204" pitchFamily="34" charset="0"/>
                <a:cs typeface="Amazon Ember" panose="020B0603020204020204" pitchFamily="34" charset="0"/>
              </a:rPr>
              <a:t>can be stopped and started</a:t>
            </a:r>
            <a:br>
              <a:rPr lang="en-US" dirty="0"/>
            </a:br>
            <a:endParaRPr lang="en-US" dirty="0"/>
          </a:p>
          <a:p>
            <a:pPr marL="171450" indent="-171450">
              <a:buFont typeface="Arial" panose="020B0604020202020204" pitchFamily="34" charset="0"/>
              <a:buChar char="•"/>
            </a:pPr>
            <a:r>
              <a:rPr lang="en-US" dirty="0">
                <a:latin typeface="+mn-lt"/>
              </a:rPr>
              <a:t>An AMI is available in a </a:t>
            </a:r>
            <a:r>
              <a:rPr lang="en-US" i="1" dirty="0">
                <a:latin typeface="+mn-lt"/>
              </a:rPr>
              <a:t>Region</a:t>
            </a:r>
            <a:endParaRPr lang="en-US" dirty="0">
              <a:latin typeface="+mn-lt"/>
            </a:endParaRPr>
          </a:p>
        </p:txBody>
      </p:sp>
    </p:spTree>
    <p:extLst>
      <p:ext uri="{BB962C8B-B14F-4D97-AF65-F5344CB8AC3E}">
        <p14:creationId xmlns:p14="http://schemas.microsoft.com/office/powerpoint/2010/main" val="3670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t>
            </a:r>
            <a:r>
              <a:rPr lang="en-US" sz="1100" kern="1200" dirty="0">
                <a:solidFill>
                  <a:schemeClr val="tx1"/>
                </a:solidFill>
                <a:latin typeface="+mn-lt"/>
                <a:ea typeface="+mn-ea"/>
                <a:cs typeface="+mn-cs"/>
              </a:rPr>
              <a:t>Selecting an EC2 instance type.</a:t>
            </a:r>
            <a:endParaRPr lang="en-US" sz="1100" dirty="0"/>
          </a:p>
        </p:txBody>
      </p:sp>
    </p:spTree>
    <p:extLst>
      <p:ext uri="{BB962C8B-B14F-4D97-AF65-F5344CB8AC3E}">
        <p14:creationId xmlns:p14="http://schemas.microsoft.com/office/powerpoint/2010/main" val="283753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949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Before you can launch an instance, you must select an instance type to use. An </a:t>
            </a:r>
            <a:r>
              <a:rPr lang="en-US" i="1" dirty="0"/>
              <a:t>EC2 instance type </a:t>
            </a:r>
            <a:r>
              <a:rPr lang="en-US" dirty="0"/>
              <a:t>defines a configuration of CPU, memory, storage, and network performance characteristics. This configuration provides a given level of compute performance. The instance type that you choose will depend on your workload’s performance and cost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kern="1200" dirty="0">
                <a:solidFill>
                  <a:schemeClr val="tx1"/>
                </a:solidFill>
                <a:effectLst/>
                <a:ea typeface="+mn-ea"/>
                <a:cs typeface="+mn-cs"/>
              </a:rPr>
              <a:t>Instance type names follow a standard convention. An instance type name consists of multiple parts that describe the different characteristics of the instance type. </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example, in the </a:t>
            </a:r>
            <a:r>
              <a:rPr lang="en-US" i="1" kern="1200" dirty="0">
                <a:solidFill>
                  <a:schemeClr val="tx1"/>
                </a:solidFill>
                <a:effectLst/>
                <a:ea typeface="+mn-ea"/>
                <a:cs typeface="+mn-cs"/>
              </a:rPr>
              <a:t>m5d.xlarge </a:t>
            </a:r>
            <a:r>
              <a:rPr lang="en-US" kern="1200" dirty="0">
                <a:solidFill>
                  <a:schemeClr val="tx1"/>
                </a:solidFill>
                <a:effectLst/>
                <a:ea typeface="+mn-ea"/>
                <a:cs typeface="+mn-cs"/>
              </a:rPr>
              <a:t>instance type name, </a:t>
            </a:r>
            <a:r>
              <a:rPr lang="en-US" i="1" kern="1200" dirty="0">
                <a:solidFill>
                  <a:schemeClr val="tx1"/>
                </a:solidFill>
                <a:effectLst/>
                <a:ea typeface="+mn-ea"/>
                <a:cs typeface="+mn-cs"/>
              </a:rPr>
              <a:t>m</a:t>
            </a:r>
            <a:r>
              <a:rPr lang="en-US" kern="1200" dirty="0">
                <a:solidFill>
                  <a:schemeClr val="tx1"/>
                </a:solidFill>
                <a:effectLst/>
                <a:ea typeface="+mn-ea"/>
                <a:cs typeface="+mn-cs"/>
              </a:rPr>
              <a:t> is the </a:t>
            </a:r>
            <a:r>
              <a:rPr lang="en-US" b="0" i="1" kern="1200" dirty="0">
                <a:solidFill>
                  <a:schemeClr val="tx1"/>
                </a:solidFill>
                <a:effectLst/>
                <a:ea typeface="+mn-ea"/>
                <a:cs typeface="+mn-cs"/>
              </a:rPr>
              <a:t>family name</a:t>
            </a:r>
            <a:r>
              <a:rPr lang="en-US" kern="1200" dirty="0">
                <a:solidFill>
                  <a:schemeClr val="tx1"/>
                </a:solidFill>
                <a:effectLst/>
                <a:ea typeface="+mn-ea"/>
                <a:cs typeface="+mn-cs"/>
              </a:rPr>
              <a:t>. It is followed by a number, which is</a:t>
            </a:r>
            <a:r>
              <a:rPr lang="en-US" i="1" kern="1200" dirty="0">
                <a:solidFill>
                  <a:schemeClr val="tx1"/>
                </a:solidFill>
                <a:effectLst/>
                <a:ea typeface="+mn-ea"/>
                <a:cs typeface="+mn-cs"/>
              </a:rPr>
              <a:t> 5 </a:t>
            </a:r>
            <a:r>
              <a:rPr lang="en-US" kern="1200" dirty="0">
                <a:solidFill>
                  <a:schemeClr val="tx1"/>
                </a:solidFill>
                <a:effectLst/>
                <a:ea typeface="+mn-ea"/>
                <a:cs typeface="+mn-cs"/>
              </a:rPr>
              <a:t>in this case. It represents the </a:t>
            </a:r>
            <a:r>
              <a:rPr lang="en-US" b="0" i="1" kern="1200" dirty="0">
                <a:solidFill>
                  <a:schemeClr val="tx1"/>
                </a:solidFill>
                <a:effectLst/>
                <a:ea typeface="+mn-ea"/>
                <a:cs typeface="+mn-cs"/>
              </a:rPr>
              <a:t>generation number </a:t>
            </a:r>
            <a:r>
              <a:rPr lang="en-US" kern="1200" dirty="0">
                <a:solidFill>
                  <a:schemeClr val="tx1"/>
                </a:solidFill>
                <a:effectLst/>
                <a:ea typeface="+mn-ea"/>
                <a:cs typeface="+mn-cs"/>
              </a:rPr>
              <a:t>of that type. So, an </a:t>
            </a:r>
            <a:r>
              <a:rPr lang="en-US" i="1" kern="1200" dirty="0">
                <a:solidFill>
                  <a:schemeClr val="tx1"/>
                </a:solidFill>
                <a:effectLst/>
                <a:ea typeface="+mn-ea"/>
                <a:cs typeface="+mn-cs"/>
              </a:rPr>
              <a:t>m5</a:t>
            </a:r>
            <a:r>
              <a:rPr lang="en-US" kern="1200" dirty="0">
                <a:solidFill>
                  <a:schemeClr val="tx1"/>
                </a:solidFill>
                <a:effectLst/>
                <a:ea typeface="+mn-ea"/>
                <a:cs typeface="+mn-cs"/>
              </a:rPr>
              <a:t> instance is the fifth generation of the </a:t>
            </a:r>
            <a:r>
              <a:rPr lang="en-US" i="1" kern="1200" dirty="0">
                <a:solidFill>
                  <a:schemeClr val="tx1"/>
                </a:solidFill>
                <a:effectLst/>
                <a:ea typeface="+mn-ea"/>
                <a:cs typeface="+mn-cs"/>
              </a:rPr>
              <a:t>m</a:t>
            </a:r>
            <a:r>
              <a:rPr lang="en-US" kern="1200" dirty="0">
                <a:solidFill>
                  <a:schemeClr val="tx1"/>
                </a:solidFill>
                <a:effectLst/>
                <a:ea typeface="+mn-ea"/>
                <a:cs typeface="+mn-cs"/>
              </a:rPr>
              <a:t> family.</a:t>
            </a:r>
            <a:r>
              <a:rPr lang="en-US" kern="1200" baseline="0" dirty="0">
                <a:solidFill>
                  <a:schemeClr val="tx1"/>
                </a:solidFill>
                <a:effectLst/>
                <a:ea typeface="+mn-ea"/>
                <a:cs typeface="+mn-cs"/>
              </a:rPr>
              <a:t> </a:t>
            </a:r>
            <a:r>
              <a:rPr lang="en-US" kern="1200" dirty="0">
                <a:solidFill>
                  <a:schemeClr val="tx1"/>
                </a:solidFill>
                <a:effectLst/>
                <a:ea typeface="+mn-ea"/>
                <a:cs typeface="+mn-cs"/>
              </a:rPr>
              <a:t>In general, instances with a higher generation number are more powerful and provide a better value for the price than instances with a lower generation number.</a:t>
            </a:r>
          </a:p>
          <a:p>
            <a:endParaRPr lang="en-US" dirty="0"/>
          </a:p>
          <a:p>
            <a:r>
              <a:rPr lang="en-US" dirty="0"/>
              <a:t>Following the generation number, you find an optional part that indicates </a:t>
            </a:r>
            <a:r>
              <a:rPr lang="en-US" b="0" i="1" dirty="0"/>
              <a:t>additional capabilities </a:t>
            </a:r>
            <a:r>
              <a:rPr lang="en-US" dirty="0"/>
              <a:t>of the instance type. In the example, the </a:t>
            </a:r>
            <a:r>
              <a:rPr lang="en-US" i="1" dirty="0"/>
              <a:t>d</a:t>
            </a:r>
            <a:r>
              <a:rPr lang="en-US" dirty="0"/>
              <a:t> in the name indicates that the instance type uses a solid state drive (SSD) for the root EBS volume instead of a standard hard disk drive (HDD).</a:t>
            </a:r>
          </a:p>
          <a:p>
            <a:endParaRPr lang="en-US" dirty="0"/>
          </a:p>
          <a:p>
            <a:r>
              <a:rPr lang="en-US" kern="1200" dirty="0">
                <a:solidFill>
                  <a:schemeClr val="tx1"/>
                </a:solidFill>
                <a:effectLst/>
                <a:ea typeface="+mn-ea"/>
                <a:cs typeface="+mn-cs"/>
              </a:rPr>
              <a:t>The next part of the name, which follows a period (.) separator, represents the </a:t>
            </a:r>
            <a:r>
              <a:rPr lang="en-US" b="0" i="1" kern="1200" dirty="0">
                <a:solidFill>
                  <a:schemeClr val="tx1"/>
                </a:solidFill>
                <a:effectLst/>
                <a:ea typeface="+mn-ea"/>
                <a:cs typeface="+mn-cs"/>
              </a:rPr>
              <a:t>size</a:t>
            </a:r>
            <a:r>
              <a:rPr lang="en-US" kern="1200" dirty="0">
                <a:solidFill>
                  <a:schemeClr val="tx1"/>
                </a:solidFill>
                <a:effectLst/>
                <a:ea typeface="+mn-ea"/>
                <a:cs typeface="+mn-cs"/>
              </a:rPr>
              <a:t> of the instance. The instance type size defines the performance specification of an instance across the CPU, memory, storage, and network performance categories. In the example, </a:t>
            </a:r>
            <a:r>
              <a:rPr lang="en-US" i="1" kern="1200" dirty="0">
                <a:solidFill>
                  <a:schemeClr val="tx1"/>
                </a:solidFill>
                <a:effectLst/>
                <a:ea typeface="+mn-ea"/>
                <a:cs typeface="+mn-cs"/>
              </a:rPr>
              <a:t>xlarge </a:t>
            </a:r>
            <a:r>
              <a:rPr lang="en-US" i="0" kern="1200" dirty="0">
                <a:solidFill>
                  <a:schemeClr val="tx1"/>
                </a:solidFill>
                <a:effectLst/>
                <a:ea typeface="+mn-ea"/>
                <a:cs typeface="+mn-cs"/>
              </a:rPr>
              <a:t>indicates that it is an extra-large instance</a:t>
            </a:r>
            <a:r>
              <a:rPr lang="en-US" kern="1200" dirty="0">
                <a:solidFill>
                  <a:schemeClr val="tx1"/>
                </a:solidFill>
                <a:effectLst/>
                <a:ea typeface="+mn-ea"/>
                <a:cs typeface="+mn-cs"/>
              </a:rPr>
              <a:t>. </a:t>
            </a:r>
            <a:r>
              <a:rPr lang="en-US" dirty="0"/>
              <a:t>For the latest list of Amazon EC2 instance types, see the </a:t>
            </a:r>
            <a:r>
              <a:rPr lang="en-US" dirty="0">
                <a:hlinkClick r:id="rId3"/>
              </a:rPr>
              <a:t>Amazon EC2 Instance Types</a:t>
            </a:r>
            <a:r>
              <a:rPr lang="en-US" dirty="0"/>
              <a:t> documentation.</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67053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will now learn about the suitability of different instance types for different workloads. Instance types can be categorized as general purpose, compute optimized, memory optimized, accelerated computing, or storage optimized. You will see each of the categories in this slide and the next slide.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t>General purpose </a:t>
            </a:r>
            <a:r>
              <a:rPr lang="en-US" dirty="0"/>
              <a:t>instances provide a balance of compute, memory, and networking resources. They can be used for diverse workloads. These instances work well for applications that use these resources in equal proportions. Typical use cases for general purpose instances are: w</a:t>
            </a:r>
            <a:r>
              <a:rPr lang="en-US" kern="1200" dirty="0">
                <a:solidFill>
                  <a:schemeClr val="tx1"/>
                </a:solidFill>
                <a:effectLst/>
                <a:ea typeface="+mn-ea"/>
                <a:cs typeface="+mn-cs"/>
              </a:rPr>
              <a:t>eb or application servers, enterprise applications, gaming servers, caching fleets, </a:t>
            </a:r>
            <a:r>
              <a:rPr lang="en-US" dirty="0"/>
              <a:t>a</a:t>
            </a:r>
            <a:r>
              <a:rPr lang="en-US" kern="1200" dirty="0">
                <a:solidFill>
                  <a:schemeClr val="tx1"/>
                </a:solidFill>
                <a:effectLst/>
                <a:ea typeface="+mn-ea"/>
                <a:cs typeface="+mn-cs"/>
              </a:rPr>
              <a:t>nalytics applications, and development or test environments.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Examples of </a:t>
            </a:r>
            <a:r>
              <a:rPr lang="en-US" b="0" dirty="0"/>
              <a:t>general purpose instance types include </a:t>
            </a:r>
            <a:r>
              <a:rPr lang="en-US" b="0" i="1" dirty="0"/>
              <a:t>M5</a:t>
            </a:r>
            <a:r>
              <a:rPr lang="en-US" b="0" dirty="0"/>
              <a:t>, </a:t>
            </a:r>
            <a:r>
              <a:rPr lang="en-US" b="0" i="1" dirty="0"/>
              <a:t>T3</a:t>
            </a:r>
            <a:r>
              <a:rPr lang="en-US" b="0" dirty="0"/>
              <a:t>, and </a:t>
            </a:r>
            <a:r>
              <a:rPr lang="en-US" b="0" i="1" dirty="0"/>
              <a:t>A1</a:t>
            </a:r>
            <a:r>
              <a:rPr lang="en-US" b="0" dirty="0"/>
              <a:t> instances.</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i="1" dirty="0"/>
              <a:t>Compute optimized </a:t>
            </a:r>
            <a:r>
              <a:rPr lang="en-US" dirty="0"/>
              <a:t>instances work well for compute-bound applications that benefit from high-performance processors. Instances that belong to this family are suited for workloads like batch processing, distributed analytics, high performance computing (HPC), ad server engines, multiplayer gaming, and video encoding.</a:t>
            </a:r>
            <a:endParaRPr lang="en-US" sz="110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Examples of c</a:t>
            </a:r>
            <a:r>
              <a:rPr lang="en-US" b="0" dirty="0"/>
              <a:t>ompute optimized instance types include </a:t>
            </a:r>
            <a:r>
              <a:rPr lang="en-US" b="0" i="1" dirty="0"/>
              <a:t>C5</a:t>
            </a:r>
            <a:r>
              <a:rPr lang="en-US" b="0" dirty="0"/>
              <a:t> and </a:t>
            </a:r>
            <a:r>
              <a:rPr lang="en-US" b="0" i="1" dirty="0"/>
              <a:t>C5n</a:t>
            </a:r>
            <a:r>
              <a:rPr lang="en-US" b="0" dirty="0"/>
              <a:t> instances.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a:p>
          <a:p>
            <a:endParaRPr lang="en-US" dirty="0"/>
          </a:p>
        </p:txBody>
      </p:sp>
    </p:spTree>
    <p:extLst>
      <p:ext uri="{BB962C8B-B14F-4D97-AF65-F5344CB8AC3E}">
        <p14:creationId xmlns:p14="http://schemas.microsoft.com/office/powerpoint/2010/main" val="2653993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4060"/>
          </a:xfrm>
        </p:spPr>
        <p:txBody>
          <a:bodyPr/>
          <a:lstStyle/>
          <a:p>
            <a:r>
              <a:rPr lang="en-US" i="1" dirty="0"/>
              <a:t>Memory optimized </a:t>
            </a:r>
            <a:r>
              <a:rPr lang="en-US" dirty="0"/>
              <a:t>instances are designed to deliver fast performance for workloads that process large datasets in memory. They are suited for applications like in-memory caches, high-performance databases, and big data analytics.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Examples of </a:t>
            </a:r>
            <a:r>
              <a:rPr lang="en-US" b="0" dirty="0"/>
              <a:t>memory-</a:t>
            </a:r>
            <a:r>
              <a:rPr lang="en-US" dirty="0"/>
              <a:t>o</a:t>
            </a:r>
            <a:r>
              <a:rPr lang="en-US" b="0" dirty="0"/>
              <a:t>ptimized instance types include </a:t>
            </a:r>
            <a:r>
              <a:rPr lang="en-US" b="0" i="1" dirty="0"/>
              <a:t>R5</a:t>
            </a:r>
            <a:r>
              <a:rPr lang="en-US" b="0" i="0" dirty="0"/>
              <a:t>, </a:t>
            </a:r>
            <a:r>
              <a:rPr lang="en-US" b="0" i="1" dirty="0"/>
              <a:t>X1</a:t>
            </a:r>
            <a:r>
              <a:rPr lang="en-US" b="0" i="0" dirty="0"/>
              <a:t>, </a:t>
            </a:r>
            <a:r>
              <a:rPr lang="en-US" b="0" dirty="0"/>
              <a:t>and </a:t>
            </a:r>
            <a:r>
              <a:rPr lang="en-US" b="0" i="1" dirty="0"/>
              <a:t>HMI</a:t>
            </a:r>
            <a:r>
              <a:rPr lang="en-US" b="0" dirty="0"/>
              <a:t> instances.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r>
              <a:rPr lang="en-US" i="1" dirty="0"/>
              <a:t>Accelerated computing </a:t>
            </a:r>
            <a:r>
              <a:rPr lang="en-US" dirty="0"/>
              <a:t>instances use hardware accelerators (or co-processors) to perform functions like floating-point-number calculations, graphics processing, and data-pattern matching. They do so more efficiently than performing those functions in software that runs on CPUs. Accelerated computing instances are suited for </a:t>
            </a:r>
            <a:r>
              <a:rPr lang="en-US" i="1" dirty="0"/>
              <a:t>machine learning and artificial intelligence</a:t>
            </a:r>
            <a:r>
              <a:rPr lang="en-US" dirty="0"/>
              <a:t>, HPC, and graphics workloads. </a:t>
            </a:r>
            <a:endParaRPr lang="en-US"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Examples of a</a:t>
            </a:r>
            <a:r>
              <a:rPr lang="en-US" b="0" dirty="0"/>
              <a:t>ccelerated </a:t>
            </a:r>
            <a:r>
              <a:rPr lang="en-US" dirty="0"/>
              <a:t>c</a:t>
            </a:r>
            <a:r>
              <a:rPr lang="en-US" b="0" dirty="0"/>
              <a:t>omputing instance types include </a:t>
            </a:r>
            <a:r>
              <a:rPr lang="en-US" b="0" i="1" dirty="0"/>
              <a:t>P3</a:t>
            </a:r>
            <a:r>
              <a:rPr lang="en-US" b="0" i="0" dirty="0"/>
              <a:t>, </a:t>
            </a:r>
            <a:r>
              <a:rPr lang="en-US" b="0" i="1" dirty="0"/>
              <a:t>G4</a:t>
            </a:r>
            <a:r>
              <a:rPr lang="en-US" b="0" i="0" dirty="0"/>
              <a:t>,</a:t>
            </a:r>
            <a:r>
              <a:rPr lang="en-US" b="0" i="1" dirty="0"/>
              <a:t> </a:t>
            </a:r>
            <a:r>
              <a:rPr lang="en-US" b="0" dirty="0"/>
              <a:t>and </a:t>
            </a:r>
            <a:r>
              <a:rPr lang="en-US" b="0" i="1" dirty="0"/>
              <a:t>F1</a:t>
            </a:r>
            <a:r>
              <a:rPr lang="en-US" b="0" dirty="0"/>
              <a:t>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i="1" dirty="0"/>
              <a:t>Storage optimized </a:t>
            </a:r>
            <a:r>
              <a:rPr lang="en-US" dirty="0"/>
              <a:t>instances are designed for workloads that require high, sequential read/write access to very large datasets on local storage. They are optimized to deliver tens of thousands of low-latency, random IOPS. They are suited for applications like high-performance databases, NoSQL databases, real-time analytics, transactional workloads, big data, data warehouses, and log processing.</a:t>
            </a:r>
          </a:p>
          <a:p>
            <a:endParaRPr lang="en-US" dirty="0"/>
          </a:p>
          <a:p>
            <a:pPr lvl="0">
              <a:defRPr/>
            </a:pPr>
            <a:r>
              <a:rPr lang="en-US" dirty="0"/>
              <a:t>Examples of storage optimized instance types include </a:t>
            </a:r>
            <a:r>
              <a:rPr lang="en-US" i="1" dirty="0"/>
              <a:t>I3</a:t>
            </a:r>
            <a:r>
              <a:rPr lang="en-US" dirty="0"/>
              <a:t>, </a:t>
            </a:r>
            <a:r>
              <a:rPr lang="en-US" i="1" dirty="0"/>
              <a:t>D2</a:t>
            </a:r>
            <a:r>
              <a:rPr lang="en-US" dirty="0"/>
              <a:t>,</a:t>
            </a:r>
            <a:r>
              <a:rPr lang="en-US" i="1" dirty="0"/>
              <a:t> </a:t>
            </a:r>
            <a:r>
              <a:rPr lang="en-US" dirty="0"/>
              <a:t>and </a:t>
            </a:r>
            <a:r>
              <a:rPr lang="en-US" i="1" dirty="0"/>
              <a:t>H1</a:t>
            </a:r>
            <a:r>
              <a:rPr lang="en-US" dirty="0"/>
              <a:t> instances.</a:t>
            </a:r>
            <a:endParaRPr lang="en-US" b="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Tree>
    <p:extLst>
      <p:ext uri="{BB962C8B-B14F-4D97-AF65-F5344CB8AC3E}">
        <p14:creationId xmlns:p14="http://schemas.microsoft.com/office/powerpoint/2010/main" val="1513128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41476"/>
          </a:xfrm>
        </p:spPr>
        <p:txBody>
          <a:bodyPr/>
          <a:lstStyle/>
          <a:p>
            <a:r>
              <a:rPr lang="en-US" dirty="0"/>
              <a:t>Given the combination of instance type categories, capabilities, and options that are associated with an instance type, it’s no surprise that there are quite a few of them. As of March 2020, there are more than 270 instance types available. This wide selection reflects the deep and broad richness of AWS’ cloud </a:t>
            </a:r>
            <a:r>
              <a:rPr lang="en-US"/>
              <a:t>compute offerings.</a:t>
            </a:r>
            <a:endParaRPr lang="en-US" dirty="0"/>
          </a:p>
          <a:p>
            <a:endParaRPr lang="en-US" dirty="0"/>
          </a:p>
          <a:p>
            <a:r>
              <a:rPr lang="en-US" dirty="0"/>
              <a:t>The high number of instance types make it challenging to answer the question: How do you select the right instance type for your workload?</a:t>
            </a:r>
          </a:p>
          <a:p>
            <a:endParaRPr lang="en-US" kern="1200" dirty="0">
              <a:effectLst/>
              <a:ea typeface="+mn-ea"/>
              <a:cs typeface="+mn-cs"/>
            </a:endParaRPr>
          </a:p>
          <a:p>
            <a:r>
              <a:rPr lang="en-US" dirty="0">
                <a:ea typeface="Amazon Ember Light" panose="020B0403020204020204" pitchFamily="34" charset="0"/>
                <a:cs typeface="Amazon Ember Light" panose="020B0403020204020204" pitchFamily="34" charset="0"/>
              </a:rPr>
              <a:t>You want to choose an instance type that provides the level of </a:t>
            </a:r>
            <a:r>
              <a:rPr lang="en-US" i="1" dirty="0">
                <a:ea typeface="Amazon Ember Light" panose="020B0403020204020204" pitchFamily="34" charset="0"/>
                <a:cs typeface="Amazon Ember Light" panose="020B0403020204020204" pitchFamily="34" charset="0"/>
              </a:rPr>
              <a:t>performance</a:t>
            </a:r>
            <a:r>
              <a:rPr lang="en-US" dirty="0">
                <a:ea typeface="Amazon Ember Light" panose="020B0403020204020204" pitchFamily="34" charset="0"/>
                <a:cs typeface="Amazon Ember Light" panose="020B0403020204020204" pitchFamily="34" charset="0"/>
              </a:rPr>
              <a:t> that your application needs while ensuring the efficient utilization of your instance’s resources to minimize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Amazon Ember Light" panose="020B0403020204020204" pitchFamily="34" charset="0"/>
              <a:cs typeface="Amazon Ember Light" panose="020B0403020204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100" dirty="0">
                <a:ea typeface="Amazon Ember Light" panose="020B0403020204020204" pitchFamily="34" charset="0"/>
                <a:cs typeface="Amazon Ember Light" panose="020B0403020204020204" pitchFamily="34" charset="0"/>
              </a:rPr>
              <a:t>If you are creating a new instance, use the </a:t>
            </a:r>
            <a:r>
              <a:rPr lang="en-US" sz="1100" i="1" dirty="0">
                <a:ea typeface="Amazon Ember Light" panose="020B0403020204020204" pitchFamily="34" charset="0"/>
                <a:cs typeface="Amazon Ember Light" panose="020B0403020204020204" pitchFamily="34" charset="0"/>
              </a:rPr>
              <a:t>Instance Types </a:t>
            </a:r>
            <a:r>
              <a:rPr lang="en-US" sz="1100" dirty="0">
                <a:ea typeface="Amazon Ember Light" panose="020B0403020204020204" pitchFamily="34" charset="0"/>
                <a:cs typeface="Amazon Ember Light" panose="020B0403020204020204" pitchFamily="34" charset="0"/>
              </a:rPr>
              <a:t>page in the Amazon EC2 console to help you search and compare the choices. This page displays all the available instance types in a Region and provides search and filtering capabilities based on attribute values. As a recommendation, when choosing an instance type in a family, select the latest generation instance type as it will typically have better price-to-performance ratio.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ea typeface="Amazon Ember Light" panose="020B0403020204020204" pitchFamily="34" charset="0"/>
              <a:cs typeface="Amazon Ember Light" panose="020B0403020204020204" pitchFamily="34" charset="0"/>
            </a:endParaRPr>
          </a:p>
          <a:p>
            <a:pPr lvl="0" algn="l"/>
            <a:r>
              <a:rPr lang="en-US" sz="1100" dirty="0">
                <a:ea typeface="Amazon Ember Light" panose="020B0403020204020204" pitchFamily="34" charset="0"/>
                <a:cs typeface="Amazon Ember Light" panose="020B0403020204020204" pitchFamily="34" charset="0"/>
              </a:rPr>
              <a:t>If you already have a running instance, </a:t>
            </a:r>
            <a:r>
              <a:rPr lang="en-US" sz="1100" dirty="0"/>
              <a:t>you can use the </a:t>
            </a:r>
            <a:r>
              <a:rPr lang="en-US" sz="1100" i="1" dirty="0">
                <a:ea typeface="Amazon Ember" panose="020B0603020204020204" pitchFamily="34" charset="0"/>
                <a:cs typeface="Amazon Ember" panose="020B0603020204020204" pitchFamily="34" charset="0"/>
              </a:rPr>
              <a:t>AWS Compute Optimizer</a:t>
            </a:r>
            <a:r>
              <a:rPr lang="en-US" sz="1100" i="1" dirty="0"/>
              <a:t> </a:t>
            </a:r>
            <a:r>
              <a:rPr lang="en-US" sz="1100" dirty="0"/>
              <a:t>service to get recommendations on how to optimize the instance type. This service can analyze your instance’s runtime behavior and make recommendations on how to optimize it. You can then evaluate the recommendations and modify the instance accordingly.</a:t>
            </a:r>
          </a:p>
        </p:txBody>
      </p:sp>
    </p:spTree>
    <p:extLst>
      <p:ext uri="{BB962C8B-B14F-4D97-AF65-F5344CB8AC3E}">
        <p14:creationId xmlns:p14="http://schemas.microsoft.com/office/powerpoint/2010/main" val="659582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Compute Optimizer is a service that analyzes the configuration and utilization metrics of EC2 instances and Auto Scaling groups. It generates optimization recommendations to reduce the cost and improve the performance of your workloads. You can use these recommendations to decide whether to move to a new instance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Compute Optimizer uses Amazon </a:t>
            </a:r>
            <a:r>
              <a:rPr lang="en-US" dirty="0"/>
              <a:t>M</a:t>
            </a:r>
            <a:r>
              <a:rPr lang="en-US" sz="1100" dirty="0"/>
              <a:t>achine </a:t>
            </a:r>
            <a:r>
              <a:rPr lang="en-US" dirty="0"/>
              <a:t>L</a:t>
            </a:r>
            <a:r>
              <a:rPr lang="en-US" sz="1100" dirty="0"/>
              <a:t>earning (Amazon ML) to analyze your workloads. Currently, it generates </a:t>
            </a:r>
            <a:r>
              <a:rPr lang="en-US" dirty="0"/>
              <a:t>EC2 instance type and size recommendations for M, C, R, T, and X instance families. When it is activated, Compute Optimizer will analyze your running AWS compute resources and start to deliver recommendations.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Compute Optimizer classifies its findings for EC2 instances as </a:t>
            </a:r>
            <a:r>
              <a:rPr lang="en-US" i="1" dirty="0"/>
              <a:t>Under-provisioned</a:t>
            </a:r>
            <a:r>
              <a:rPr lang="en-US" dirty="0"/>
              <a:t>, </a:t>
            </a:r>
            <a:r>
              <a:rPr lang="en-US" i="1" dirty="0"/>
              <a:t>Over-provisioned</a:t>
            </a:r>
            <a:r>
              <a:rPr lang="en-US" dirty="0"/>
              <a:t>, </a:t>
            </a:r>
            <a:r>
              <a:rPr lang="en-US" i="1" dirty="0"/>
              <a:t>Optimized</a:t>
            </a:r>
            <a:r>
              <a:rPr lang="en-US" dirty="0"/>
              <a:t>, or </a:t>
            </a:r>
            <a:r>
              <a:rPr lang="en-US" i="1" dirty="0"/>
              <a:t>None. </a:t>
            </a:r>
            <a:r>
              <a:rPr lang="en-US" dirty="0"/>
              <a:t>The </a:t>
            </a:r>
            <a:r>
              <a:rPr lang="en-US" i="1" dirty="0"/>
              <a:t>None</a:t>
            </a:r>
            <a:r>
              <a:rPr lang="en-US" dirty="0"/>
              <a:t> classification might occur if you have activated Compute Optimizer for less than 12 hours, when the instance has been running for less than 30 hours, or when the instance type is not supported by Compute Optimizer.</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more information, see the </a:t>
            </a:r>
            <a:r>
              <a:rPr lang="en-US" dirty="0">
                <a:hlinkClick r:id="rId3"/>
              </a:rPr>
              <a:t>AWS Compute Optimizer User Guide</a:t>
            </a:r>
            <a:r>
              <a:rPr lang="en-US" dirty="0"/>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4200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Identify how Amazon Elastic Compute Cloud (Amazon EC2) can be used in an architecture</a:t>
            </a:r>
          </a:p>
          <a:p>
            <a:pPr marL="171450" indent="-171450">
              <a:buFont typeface="Arial" panose="020B0604020202020204" pitchFamily="34" charset="0"/>
              <a:buChar char="•"/>
            </a:pPr>
            <a:r>
              <a:rPr lang="en-US" sz="1100" dirty="0"/>
              <a:t>Explain the value of using Amazon Machine Images (AMIs) to accelerate the creation and repeatability of infrastructure</a:t>
            </a:r>
          </a:p>
          <a:p>
            <a:pPr marL="171450" indent="-171450">
              <a:buFont typeface="Arial" panose="020B0604020202020204" pitchFamily="34" charset="0"/>
              <a:buChar char="•"/>
            </a:pPr>
            <a:r>
              <a:rPr lang="en-US" sz="1100" dirty="0"/>
              <a:t>Differentiate between the EC2 instance types</a:t>
            </a:r>
          </a:p>
          <a:p>
            <a:pPr marL="171450" indent="-171450">
              <a:buFont typeface="Arial" panose="020B0604020202020204" pitchFamily="34" charset="0"/>
              <a:buChar char="•"/>
            </a:pPr>
            <a:r>
              <a:rPr lang="en-US" sz="1100" dirty="0"/>
              <a:t>Recognize how to launch Amazon EC2 instances with user data</a:t>
            </a:r>
          </a:p>
          <a:p>
            <a:pPr marL="171450" indent="-171450">
              <a:buFont typeface="Arial" panose="020B0604020202020204" pitchFamily="34" charset="0"/>
              <a:buChar char="•"/>
            </a:pPr>
            <a:r>
              <a:rPr lang="en-US" sz="1100" dirty="0"/>
              <a:t>Recognize storage solutions for Amazon EC2 </a:t>
            </a:r>
          </a:p>
          <a:p>
            <a:pPr marL="171450" indent="-171450">
              <a:buFont typeface="Arial" panose="020B0604020202020204" pitchFamily="34" charset="0"/>
              <a:buChar char="•"/>
            </a:pPr>
            <a:r>
              <a:rPr lang="en-US" sz="1100" dirty="0"/>
              <a:t>Describe EC2 pricing options</a:t>
            </a:r>
          </a:p>
          <a:p>
            <a:pPr marL="171450" indent="-171450">
              <a:buFont typeface="Arial" panose="020B0604020202020204" pitchFamily="34" charset="0"/>
              <a:buChar char="•"/>
            </a:pPr>
            <a:r>
              <a:rPr lang="en-US" sz="1100" dirty="0"/>
              <a:t>Determine the placement group given an architectural consideration</a:t>
            </a:r>
          </a:p>
          <a:p>
            <a:pPr marL="171450" indent="-171450">
              <a:buFont typeface="Arial" panose="020B0604020202020204" pitchFamily="34" charset="0"/>
              <a:buChar char="•"/>
            </a:pPr>
            <a:r>
              <a:rPr lang="en-US" sz="1100" dirty="0"/>
              <a:t>Launch an Amazon EC2 instance</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An </a:t>
            </a:r>
            <a:r>
              <a:rPr lang="en-US" i="1" dirty="0"/>
              <a:t>EC2 instance type </a:t>
            </a:r>
            <a:r>
              <a:rPr lang="en-US" dirty="0"/>
              <a:t>defines a configuration of CPU, memory, storage, and network performance characteristics</a:t>
            </a:r>
          </a:p>
          <a:p>
            <a:pPr marL="171450" indent="-171450">
              <a:buFont typeface="Arial" panose="020B0604020202020204" pitchFamily="34" charset="0"/>
              <a:buChar char="•"/>
            </a:pPr>
            <a:r>
              <a:rPr lang="en-US" dirty="0"/>
              <a:t>As a recommendation, choose </a:t>
            </a:r>
            <a:r>
              <a:rPr lang="en-US" i="1" dirty="0"/>
              <a:t>new generation instance types in a family </a:t>
            </a:r>
            <a:r>
              <a:rPr lang="en-US" dirty="0"/>
              <a:t>because they generally have better price-to-performance ratios</a:t>
            </a:r>
          </a:p>
          <a:p>
            <a:pPr marL="171450" indent="-171450">
              <a:buFont typeface="Arial" panose="020B0604020202020204" pitchFamily="34" charset="0"/>
              <a:buChar char="•"/>
            </a:pPr>
            <a:r>
              <a:rPr lang="en-US" dirty="0"/>
              <a:t>Use the </a:t>
            </a:r>
            <a:r>
              <a:rPr lang="en-US" i="1" dirty="0"/>
              <a:t>Instance Types </a:t>
            </a:r>
            <a:r>
              <a:rPr lang="en-US" dirty="0"/>
              <a:t>page in the Amazon EC2 console and </a:t>
            </a:r>
            <a:r>
              <a:rPr lang="en-US" i="1" dirty="0"/>
              <a:t>AWS Compute Optimizer </a:t>
            </a:r>
            <a:r>
              <a:rPr lang="en-US" dirty="0"/>
              <a:t>to find the right instance type for your workload</a:t>
            </a:r>
          </a:p>
        </p:txBody>
      </p:sp>
    </p:spTree>
    <p:extLst>
      <p:ext uri="{BB962C8B-B14F-4D97-AF65-F5344CB8AC3E}">
        <p14:creationId xmlns:p14="http://schemas.microsoft.com/office/powerpoint/2010/main" val="2442729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a:t>
            </a:r>
            <a:r>
              <a:rPr lang="en-US" sz="1100" kern="1200" dirty="0">
                <a:solidFill>
                  <a:schemeClr val="tx1"/>
                </a:solidFill>
                <a:latin typeface="+mn-lt"/>
                <a:ea typeface="+mn-ea"/>
                <a:cs typeface="+mn-cs"/>
              </a:rPr>
              <a:t>Using user data to initialize an EC2 instance.</a:t>
            </a:r>
            <a:endParaRPr lang="en-US" sz="1100" dirty="0"/>
          </a:p>
        </p:txBody>
      </p:sp>
    </p:spTree>
    <p:extLst>
      <p:ext uri="{BB962C8B-B14F-4D97-AF65-F5344CB8AC3E}">
        <p14:creationId xmlns:p14="http://schemas.microsoft.com/office/powerpoint/2010/main" val="2619807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4214812"/>
          </a:xfrm>
        </p:spPr>
        <p:txBody>
          <a:bodyPr/>
          <a:lstStyle/>
          <a:p>
            <a:r>
              <a:rPr lang="en-US" sz="900" dirty="0"/>
              <a:t>When you launch an EC2 instance, you have the option of passing </a:t>
            </a:r>
            <a:r>
              <a:rPr lang="en-US" sz="900" i="1" dirty="0"/>
              <a:t>user data </a:t>
            </a:r>
            <a:r>
              <a:rPr lang="en-US" sz="900" dirty="0"/>
              <a:t>to it. User data enables you to provide a script that can be used to initialize it. </a:t>
            </a:r>
            <a:r>
              <a:rPr lang="en-US" sz="900" baseline="0" dirty="0"/>
              <a:t>For example, you can use user data to </a:t>
            </a:r>
            <a:r>
              <a:rPr lang="en-US" sz="900" dirty="0"/>
              <a:t>patch and update the software that is installed on the instance from the AMI, fetch and install software</a:t>
            </a:r>
            <a:r>
              <a:rPr lang="en-US" sz="900" baseline="0" dirty="0"/>
              <a:t> license keys</a:t>
            </a:r>
            <a:r>
              <a:rPr lang="en-US" sz="900" dirty="0"/>
              <a:t>, or install additional software.</a:t>
            </a:r>
            <a:endParaRPr lang="en-US" sz="900" baseline="0" dirty="0"/>
          </a:p>
          <a:p>
            <a:endParaRPr lang="en-US" sz="9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aseline="0" dirty="0"/>
              <a:t>User data is </a:t>
            </a:r>
            <a:r>
              <a:rPr lang="en-US" sz="900" dirty="0"/>
              <a:t>implemented</a:t>
            </a:r>
            <a:r>
              <a:rPr lang="en-US" sz="900" baseline="0" dirty="0"/>
              <a:t> as a script, which contains shell commands or </a:t>
            </a:r>
            <a:r>
              <a:rPr lang="en-US" sz="900" i="1" baseline="0" dirty="0"/>
              <a:t>cloud-init</a:t>
            </a:r>
            <a:r>
              <a:rPr lang="en-US" sz="900" baseline="0" dirty="0"/>
              <a:t> directives.</a:t>
            </a:r>
            <a:r>
              <a:rPr lang="en-US" sz="900" dirty="0"/>
              <a:t> It runs</a:t>
            </a:r>
            <a:r>
              <a:rPr lang="en-US" sz="900" baseline="0" dirty="0"/>
              <a:t> with root or Administrator privileges </a:t>
            </a:r>
            <a:r>
              <a:rPr lang="en-US" sz="900" dirty="0"/>
              <a:t>after the instance starts, but</a:t>
            </a:r>
            <a:r>
              <a:rPr lang="en-US" sz="900" baseline="0" dirty="0"/>
              <a:t> before it is accessible on the network</a:t>
            </a:r>
            <a:r>
              <a:rPr lang="en-US" sz="900" dirty="0"/>
              <a:t>. </a:t>
            </a:r>
            <a:r>
              <a:rPr lang="en-US" sz="900" baseline="0" dirty="0"/>
              <a:t>In the example, a user data script is provided to perform the following tasks when the instance is launched: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Update all packages that are installed on the instance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Start the installed Apache HTTP web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Configure the HTTP web server to automatically start when the instance boots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aseline="0" dirty="0"/>
          </a:p>
          <a:p>
            <a:r>
              <a:rPr lang="en-US" sz="900" dirty="0"/>
              <a:t>The </a:t>
            </a:r>
            <a:r>
              <a:rPr lang="en-US" sz="900" i="1" dirty="0"/>
              <a:t>cloud-init</a:t>
            </a:r>
            <a:r>
              <a:rPr lang="en-US" sz="900" dirty="0"/>
              <a:t> package is an open source application that was built by Canonical. It is used to bootstrap </a:t>
            </a:r>
            <a:r>
              <a:rPr lang="en-US" sz="900" b="1" dirty="0"/>
              <a:t>Linux instances </a:t>
            </a:r>
            <a:r>
              <a:rPr lang="en-US" sz="900" dirty="0"/>
              <a:t>in cloud-computing environments, such as Amazon EC2. Amazon Linux and many other Linux variants (such as Ubuntu) contain a version of cloud-init. </a:t>
            </a:r>
            <a:r>
              <a:rPr lang="en-US" sz="900" b="0" i="0" u="none" strike="noStrike" kern="1200" dirty="0">
                <a:solidFill>
                  <a:schemeClr val="tx1"/>
                </a:solidFill>
                <a:effectLst/>
                <a:ea typeface="+mn-ea"/>
                <a:cs typeface="+mn-cs"/>
              </a:rPr>
              <a:t>The cloud-init package configures specific aspects of a new Amazon Linux instance when it is launched, even if you do not specifically add them to the user data scripts. Most notably, it configures the .ssh/authorized_keys file for the ec2-user so that you can log in with your own private key. However, you can also specify your own cloud-init user directives by adding them as user data directives. Details, including sample cloud-init directives, can be found in the </a:t>
            </a:r>
            <a:r>
              <a:rPr lang="en-US" sz="900" dirty="0">
                <a:hlinkClick r:id="rId3"/>
              </a:rPr>
              <a:t>Running Commands on Your Linux Instance at Launch</a:t>
            </a:r>
            <a:r>
              <a:rPr lang="en-US" sz="900" dirty="0"/>
              <a:t> documentation. </a:t>
            </a:r>
          </a:p>
          <a:p>
            <a:endParaRPr lang="en-US" sz="900" dirty="0"/>
          </a:p>
          <a:p>
            <a:r>
              <a:rPr lang="en-US" sz="900" dirty="0"/>
              <a:t>When the user data script runs, it produces messages in a log file located at </a:t>
            </a:r>
            <a:r>
              <a:rPr lang="en-US" sz="900" i="1" dirty="0"/>
              <a:t>/var/log/cloud-init-output.log </a:t>
            </a:r>
            <a:r>
              <a:rPr lang="en-US" sz="900" dirty="0"/>
              <a:t>on a Linux instance. For a Microsoft Windows instance, the log file is located at </a:t>
            </a:r>
            <a:r>
              <a:rPr lang="en-US" sz="900" i="1" dirty="0"/>
              <a:t>C:\ProgramData\Amazon\EC2-Windows\Launch\Log\UserdataExecution.log</a:t>
            </a:r>
            <a:r>
              <a:rPr lang="en-US" sz="900" dirty="0"/>
              <a:t>. </a:t>
            </a:r>
          </a:p>
          <a:p>
            <a:endParaRPr lang="en-US" sz="900" dirty="0"/>
          </a:p>
          <a:p>
            <a:r>
              <a:rPr lang="en-US" sz="900" dirty="0"/>
              <a:t>On </a:t>
            </a:r>
            <a:r>
              <a:rPr lang="en-US" sz="900" b="1" dirty="0"/>
              <a:t>Microsoft Windows instances</a:t>
            </a:r>
            <a:r>
              <a:rPr lang="en-US" sz="900" dirty="0"/>
              <a:t>, user data is processed by the EC2Config or EC2Launch tools, which include Windows PowerShell scripts. Windows 2016 and more recent Windows versions include EC2Launch. Older versions of Windows include EC2Config.</a:t>
            </a:r>
          </a:p>
        </p:txBody>
      </p:sp>
    </p:spTree>
    <p:extLst>
      <p:ext uri="{BB962C8B-B14F-4D97-AF65-F5344CB8AC3E}">
        <p14:creationId xmlns:p14="http://schemas.microsoft.com/office/powerpoint/2010/main" val="917982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F</a:t>
            </a:r>
            <a:r>
              <a:rPr lang="en-US" b="0" i="0" kern="1200" baseline="0" dirty="0">
                <a:solidFill>
                  <a:schemeClr val="tx1"/>
                </a:solidFill>
                <a:effectLst/>
                <a:latin typeface="Calibri" panose="020F0502020204030204" pitchFamily="34" charset="0"/>
                <a:ea typeface="+mn-ea"/>
                <a:cs typeface="+mn-cs"/>
              </a:rPr>
              <a:t>or user data to complete the launch of a new EC2 instance, it might need to look up information about the instance itself. For example, it might need to learn and share the public IP address, hostname, or media access control (MAC) address of the new instance to complete the launch. The Instance Metadata Service can provide that information. </a:t>
            </a:r>
            <a:endParaRPr lang="en-US" b="0" i="0" kern="1200" dirty="0">
              <a:solidFill>
                <a:schemeClr val="tx1"/>
              </a:solidFill>
              <a:effectLst/>
              <a:latin typeface="Calibri" panose="020F0502020204030204" pitchFamily="34" charset="0"/>
              <a:ea typeface="+mn-ea"/>
              <a:cs typeface="+mn-cs"/>
            </a:endParaRPr>
          </a:p>
          <a:p>
            <a:endParaRPr lang="en-US" dirty="0">
              <a:latin typeface="Calibri" panose="020F0502020204030204" pitchFamily="34" charset="0"/>
            </a:endParaRPr>
          </a:p>
          <a:p>
            <a:r>
              <a:rPr lang="en-US" sz="1100" dirty="0"/>
              <a:t>Instance metadata is data about your instance. In many situations, </a:t>
            </a:r>
            <a:r>
              <a:rPr lang="en-US" sz="1100" b="0" i="0" kern="1200" dirty="0">
                <a:solidFill>
                  <a:schemeClr val="tx1"/>
                </a:solidFill>
                <a:effectLst/>
                <a:latin typeface="Calibri" panose="020F0502020204030204" pitchFamily="34" charset="0"/>
                <a:ea typeface="+mn-ea"/>
                <a:cs typeface="+mn-cs"/>
              </a:rPr>
              <a:t>y</a:t>
            </a:r>
            <a:r>
              <a:rPr lang="en-US" b="0" i="0" kern="1200" dirty="0">
                <a:solidFill>
                  <a:schemeClr val="tx1"/>
                </a:solidFill>
                <a:effectLst/>
                <a:latin typeface="Calibri" panose="020F0502020204030204" pitchFamily="34" charset="0"/>
                <a:ea typeface="+mn-ea"/>
                <a:cs typeface="+mn-cs"/>
              </a:rPr>
              <a:t>ou might need some information about the instance that you just launched. For example, in a user data script, you might need to know the instance’s hostname or public IP address to configure a connection to an external resource. </a:t>
            </a:r>
            <a:r>
              <a:rPr lang="en-US" b="0" i="0" kern="1200" baseline="0" dirty="0">
                <a:solidFill>
                  <a:schemeClr val="tx1"/>
                </a:solidFill>
                <a:effectLst/>
                <a:latin typeface="Calibri" panose="020F0502020204030204" pitchFamily="34" charset="0"/>
                <a:ea typeface="+mn-ea"/>
                <a:cs typeface="+mn-cs"/>
              </a:rPr>
              <a:t>The Instance Metadata Service can provide that information. </a:t>
            </a:r>
            <a:endParaRPr lang="en-US" b="0" i="0" kern="1200" dirty="0">
              <a:solidFill>
                <a:schemeClr val="tx1"/>
              </a:solidFill>
              <a:effectLst/>
              <a:latin typeface="Calibri" panose="020F0502020204030204" pitchFamily="34" charset="0"/>
              <a:ea typeface="+mn-ea"/>
              <a:cs typeface="+mn-cs"/>
            </a:endParaRPr>
          </a:p>
          <a:p>
            <a:endParaRPr lang="en-US" dirty="0">
              <a:latin typeface="Calibri" panose="020F0502020204030204" pitchFamily="34" charset="0"/>
            </a:endParaRPr>
          </a:p>
          <a:p>
            <a:pPr>
              <a:spcAft>
                <a:spcPts val="600"/>
              </a:spcAft>
            </a:pPr>
            <a:r>
              <a:rPr lang="en-US" sz="1100" dirty="0"/>
              <a:t>Specifically, you can retrieve metadata information from your running instance by accessing the following URL</a:t>
            </a:r>
            <a:r>
              <a:rPr lang="en-US" sz="1050" dirty="0"/>
              <a:t>: </a:t>
            </a:r>
            <a:r>
              <a:rPr lang="en-US" sz="1000" dirty="0">
                <a:latin typeface="Lucida Console" panose="020B0609040504020204" pitchFamily="49" charset="0"/>
              </a:rPr>
              <a:t>http://169.254.169.254/latest/meta-data/</a:t>
            </a:r>
            <a:r>
              <a:rPr lang="en-US" sz="1100" b="0" dirty="0"/>
              <a:t>. </a:t>
            </a:r>
            <a:r>
              <a:rPr lang="en-US" sz="1100" dirty="0"/>
              <a:t>The IP address </a:t>
            </a:r>
            <a:r>
              <a:rPr lang="en-US" sz="1000" i="1" dirty="0">
                <a:latin typeface="Lucida Console" panose="020B0609040504020204" pitchFamily="49" charset="0"/>
              </a:rPr>
              <a:t>169.254.169.254</a:t>
            </a:r>
            <a:r>
              <a:rPr lang="en-US" sz="1100" dirty="0"/>
              <a:t> is a link-local address, and it is valid only from the instance.</a:t>
            </a:r>
          </a:p>
          <a:p>
            <a:pPr>
              <a:spcAft>
                <a:spcPts val="600"/>
              </a:spcAft>
            </a:pPr>
            <a:r>
              <a:rPr lang="en-US" sz="1100"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You can even access the user data specified at launch time for an instance by accessing the following URL: </a:t>
            </a:r>
            <a:r>
              <a:rPr lang="en-US" sz="1000" dirty="0">
                <a:latin typeface="Lucida Console" panose="020B0609040504020204" pitchFamily="49" charset="0"/>
              </a:rPr>
              <a:t>http://169.254.169.254/latest/user-data</a:t>
            </a:r>
            <a:r>
              <a:rPr lang="en-US" sz="1100" dirty="0"/>
              <a:t>.</a:t>
            </a:r>
          </a:p>
          <a:p>
            <a:pPr>
              <a:spcAft>
                <a:spcPts val="600"/>
              </a:spcAft>
            </a:pPr>
            <a:endParaRPr lang="en-US" sz="1100" dirty="0"/>
          </a:p>
        </p:txBody>
      </p:sp>
    </p:spTree>
    <p:extLst>
      <p:ext uri="{BB962C8B-B14F-4D97-AF65-F5344CB8AC3E}">
        <p14:creationId xmlns:p14="http://schemas.microsoft.com/office/powerpoint/2010/main" val="1231741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338857"/>
          </a:xfrm>
        </p:spPr>
        <p:txBody>
          <a:bodyPr/>
          <a:lstStyle/>
          <a:p>
            <a:r>
              <a:rPr lang="en-US" b="0" baseline="0" dirty="0">
                <a:latin typeface="+mn-lt"/>
              </a:rPr>
              <a:t>When you launch an EC2 instance, you must make an important architectural decision. How much of the instance configuration should you pre-install in a base </a:t>
            </a:r>
            <a:r>
              <a:rPr lang="en-US" b="0" i="1" baseline="0" dirty="0">
                <a:latin typeface="+mn-lt"/>
              </a:rPr>
              <a:t>AMI,</a:t>
            </a:r>
            <a:r>
              <a:rPr lang="en-US" b="0" baseline="0" dirty="0">
                <a:latin typeface="+mn-lt"/>
              </a:rPr>
              <a:t> and how much should you dynamically build with </a:t>
            </a:r>
            <a:r>
              <a:rPr lang="en-US" b="0" i="1" baseline="0" dirty="0">
                <a:latin typeface="+mn-lt"/>
              </a:rPr>
              <a:t>user data </a:t>
            </a:r>
            <a:r>
              <a:rPr lang="en-US" b="0" baseline="0" dirty="0">
                <a:latin typeface="+mn-lt"/>
              </a:rPr>
              <a:t>at boot time?</a:t>
            </a:r>
          </a:p>
          <a:p>
            <a:endParaRPr lang="en-US" b="0" baseline="0" dirty="0">
              <a:latin typeface="+mn-lt"/>
            </a:endParaRPr>
          </a:p>
          <a:p>
            <a:r>
              <a:rPr lang="en-US" b="0" baseline="0" dirty="0">
                <a:latin typeface="+mn-lt"/>
              </a:rPr>
              <a:t>At one end of the spectrum, you can build an AMI that contains all the configuration for the instance. This </a:t>
            </a:r>
            <a:r>
              <a:rPr lang="en-US" b="0" i="1" baseline="0" dirty="0">
                <a:latin typeface="+mn-lt"/>
              </a:rPr>
              <a:t>fully baked AMI </a:t>
            </a:r>
            <a:r>
              <a:rPr lang="en-US" b="0" baseline="0" dirty="0">
                <a:latin typeface="+mn-lt"/>
              </a:rPr>
              <a:t>includes everything to serve your workload, including the OS, the application runtime software, and the application itself. When you launch an instance with this AMI, it provisions a fully functional instance without any additional boot-time configuration.</a:t>
            </a:r>
          </a:p>
          <a:p>
            <a:endParaRPr lang="en-US" b="0" baseline="0" dirty="0">
              <a:latin typeface="+mn-lt"/>
            </a:endParaRPr>
          </a:p>
          <a:p>
            <a:r>
              <a:rPr lang="en-US" b="0" baseline="0" dirty="0">
                <a:latin typeface="+mn-lt"/>
              </a:rPr>
              <a:t>At the other end of the spectrum, you can build an AMI that simply contains </a:t>
            </a:r>
            <a:r>
              <a:rPr lang="en-US" dirty="0"/>
              <a:t>a minimal OS. This </a:t>
            </a:r>
            <a:r>
              <a:rPr lang="en-US" i="1" dirty="0"/>
              <a:t>Just Enough Operating System (JeOS) AMI </a:t>
            </a:r>
            <a:r>
              <a:rPr lang="en-US" dirty="0"/>
              <a:t>includes a configuration management agent that builds a fully functional system at instance launch. On first boot, the configuration agent downloads, installs, configures, and integrates all required software.</a:t>
            </a:r>
          </a:p>
          <a:p>
            <a:endParaRPr lang="en-US" b="0" baseline="0" dirty="0">
              <a:latin typeface="+mn-lt"/>
            </a:endParaRPr>
          </a:p>
          <a:p>
            <a:r>
              <a:rPr lang="en-US" b="0" baseline="0" dirty="0">
                <a:latin typeface="+mn-lt"/>
              </a:rPr>
              <a:t>As an intermediate solution, you can build an AMI that contains a subset of the configuration that your workload needs. For example, the AMI could contain the OS and application runtime software only, or only the OS. </a:t>
            </a:r>
            <a:r>
              <a:rPr lang="en-US" dirty="0"/>
              <a:t>This </a:t>
            </a:r>
            <a:r>
              <a:rPr lang="en-US" i="1" dirty="0"/>
              <a:t>hybrid AMI </a:t>
            </a:r>
            <a:r>
              <a:rPr lang="en-US" dirty="0"/>
              <a:t>then uses </a:t>
            </a:r>
            <a:r>
              <a:rPr lang="en-US" i="1" dirty="0"/>
              <a:t>user data </a:t>
            </a:r>
            <a:r>
              <a:rPr lang="en-US" i="0" dirty="0"/>
              <a:t>to complete the instance’s configuration </a:t>
            </a:r>
            <a:r>
              <a:rPr lang="en-US" dirty="0"/>
              <a:t>on first boot, based on the application’s requirements.</a:t>
            </a:r>
            <a:endParaRPr lang="en-US" b="0" baseline="0" dirty="0">
              <a:latin typeface="+mn-lt"/>
            </a:endParaRPr>
          </a:p>
          <a:p>
            <a:endParaRPr lang="en-US" b="0" baseline="0" dirty="0">
              <a:latin typeface="+mn-lt"/>
            </a:endParaRPr>
          </a:p>
          <a:p>
            <a:r>
              <a:rPr lang="en-US" b="0" baseline="0" dirty="0">
                <a:latin typeface="+mn-lt"/>
              </a:rPr>
              <a:t>Discovering the ideal approach typically results from considering the tradeoffs between simplicity and flexibility. Some of the factors that you should consider are: </a:t>
            </a:r>
          </a:p>
          <a:p>
            <a:endParaRPr lang="en-US" b="0" baseline="0" dirty="0">
              <a:latin typeface="+mn-lt"/>
            </a:endParaRPr>
          </a:p>
          <a:p>
            <a:pPr marL="171450" indent="-171450">
              <a:buFont typeface="Arial" panose="020B0604020202020204" pitchFamily="34" charset="0"/>
              <a:buChar char="•"/>
            </a:pPr>
            <a:r>
              <a:rPr lang="en-US" b="0" i="1" baseline="0" dirty="0">
                <a:latin typeface="+mn-lt"/>
              </a:rPr>
              <a:t>Build times </a:t>
            </a:r>
            <a:r>
              <a:rPr lang="en-US" b="0" baseline="0" dirty="0">
                <a:latin typeface="+mn-lt"/>
              </a:rPr>
              <a:t>– A fully baked AMI will lengthen the amount of time it takes to produce a build. </a:t>
            </a:r>
          </a:p>
          <a:p>
            <a:pPr marL="171450" indent="-171450">
              <a:buFont typeface="Arial" panose="020B0604020202020204" pitchFamily="34" charset="0"/>
              <a:buChar char="•"/>
            </a:pPr>
            <a:r>
              <a:rPr lang="en-US" b="0" i="1" dirty="0">
                <a:latin typeface="+mn-lt"/>
              </a:rPr>
              <a:t>Boot times</a:t>
            </a:r>
            <a:r>
              <a:rPr lang="en-US" b="0" i="1" baseline="0" dirty="0">
                <a:latin typeface="+mn-lt"/>
              </a:rPr>
              <a:t> </a:t>
            </a:r>
            <a:r>
              <a:rPr lang="en-US" b="0" baseline="0" dirty="0">
                <a:latin typeface="+mn-lt"/>
              </a:rPr>
              <a:t>– </a:t>
            </a:r>
            <a:r>
              <a:rPr lang="en-US" b="0" dirty="0">
                <a:latin typeface="+mn-lt"/>
              </a:rPr>
              <a:t>An AMI with an</a:t>
            </a:r>
            <a:r>
              <a:rPr lang="en-US" b="0" baseline="0" dirty="0">
                <a:latin typeface="+mn-lt"/>
              </a:rPr>
              <a:t> OS-only configuration will take a long time to boot when a new instance is launched. Packaging prerequisites into a custom AMI </a:t>
            </a:r>
            <a:r>
              <a:rPr lang="en-US" dirty="0"/>
              <a:t>shortens </a:t>
            </a:r>
            <a:r>
              <a:rPr lang="en-US" b="0" baseline="0" dirty="0">
                <a:latin typeface="+mn-lt"/>
              </a:rPr>
              <a:t>boot times. </a:t>
            </a:r>
          </a:p>
          <a:p>
            <a:pPr marL="171450" indent="-171450">
              <a:buFont typeface="Arial" panose="020B0604020202020204" pitchFamily="34" charset="0"/>
              <a:buChar char="•"/>
            </a:pPr>
            <a:r>
              <a:rPr lang="en-US" b="0" i="1" baseline="0" dirty="0">
                <a:latin typeface="+mn-lt"/>
              </a:rPr>
              <a:t>Shelf life </a:t>
            </a:r>
            <a:r>
              <a:rPr lang="en-US" b="0" baseline="0" dirty="0">
                <a:latin typeface="+mn-lt"/>
              </a:rPr>
              <a:t>– When you install more prerequisites on an AMI, you run a greater risk that your application will be vulnerable to a security risk if the underlying AMI is not frequently updated with security or application updates. Assess the risk that updates to your dependencies pose. </a:t>
            </a:r>
          </a:p>
          <a:p>
            <a:pPr marL="171450" indent="-171450">
              <a:buFont typeface="Arial" panose="020B0604020202020204" pitchFamily="34" charset="0"/>
              <a:buChar char="•"/>
            </a:pPr>
            <a:endParaRPr lang="en-US" b="0" baseline="0" dirty="0">
              <a:latin typeface="+mn-lt"/>
            </a:endParaRPr>
          </a:p>
          <a:p>
            <a:pPr marL="0" indent="0">
              <a:buFont typeface="Arial" panose="020B0604020202020204" pitchFamily="34" charset="0"/>
              <a:buNone/>
            </a:pPr>
            <a:r>
              <a:rPr lang="en-US" b="0" baseline="0" dirty="0">
                <a:latin typeface="+mn-lt"/>
              </a:rPr>
              <a:t>In summary, each approach provides tradeoffs:</a:t>
            </a:r>
          </a:p>
          <a:p>
            <a:pPr marL="0" indent="0">
              <a:buFont typeface="Arial" panose="020B0604020202020204" pitchFamily="34" charset="0"/>
              <a:buNone/>
            </a:pPr>
            <a:endParaRPr lang="en-US" b="0" baseline="0" dirty="0">
              <a:latin typeface="+mn-lt"/>
            </a:endParaRPr>
          </a:p>
          <a:p>
            <a:pPr marL="171450" indent="-171450">
              <a:buFont typeface="Arial" panose="020B0604020202020204" pitchFamily="34" charset="0"/>
              <a:buChar char="•"/>
            </a:pPr>
            <a:r>
              <a:rPr lang="en-US" b="0" i="1" baseline="0" dirty="0">
                <a:latin typeface="+mn-lt"/>
              </a:rPr>
              <a:t>Full AMI</a:t>
            </a:r>
            <a:r>
              <a:rPr lang="en-US" b="0" i="0" baseline="0" dirty="0">
                <a:latin typeface="+mn-lt"/>
              </a:rPr>
              <a:t> – </a:t>
            </a:r>
            <a:r>
              <a:rPr lang="en-US" b="0" baseline="0" dirty="0">
                <a:latin typeface="+mn-lt"/>
              </a:rPr>
              <a:t>The applications</a:t>
            </a:r>
            <a:r>
              <a:rPr lang="en-US" b="0" dirty="0">
                <a:latin typeface="+mn-lt"/>
              </a:rPr>
              <a:t> and all dependencies are pre-installed, which shortens boot times but increases build times. Full AMIs typically have a shorter lifespan. Consider your rollback strategy.</a:t>
            </a:r>
          </a:p>
          <a:p>
            <a:pPr marL="171450" indent="-171450">
              <a:buFont typeface="Arial" panose="020B0604020202020204" pitchFamily="34" charset="0"/>
              <a:buChar char="•"/>
            </a:pPr>
            <a:r>
              <a:rPr lang="en-US" b="0" i="1" dirty="0">
                <a:latin typeface="+mn-lt"/>
              </a:rPr>
              <a:t>Hybrid (partially configured) AMIs</a:t>
            </a:r>
            <a:r>
              <a:rPr lang="en-US" b="0" i="1" baseline="0" dirty="0">
                <a:latin typeface="+mn-lt"/>
              </a:rPr>
              <a:t> </a:t>
            </a:r>
            <a:r>
              <a:rPr lang="en-US" b="0" baseline="0" dirty="0">
                <a:latin typeface="+mn-lt"/>
              </a:rPr>
              <a:t>–</a:t>
            </a:r>
            <a:r>
              <a:rPr lang="en-US" b="0" dirty="0">
                <a:latin typeface="+mn-lt"/>
              </a:rPr>
              <a:t> Only prerequisite software and utilities are pre-installed, which leads to a longer shelf life for the AMI. This approach provides a balance between boot speed and build time. Rollbacks become easier.</a:t>
            </a:r>
          </a:p>
          <a:p>
            <a:pPr marL="171450" indent="-171450">
              <a:buFont typeface="Arial" panose="020B0604020202020204" pitchFamily="34" charset="0"/>
              <a:buChar char="•"/>
            </a:pPr>
            <a:r>
              <a:rPr lang="en-US" b="0" i="1" dirty="0">
                <a:latin typeface="+mn-lt"/>
              </a:rPr>
              <a:t>OS-only AMI </a:t>
            </a:r>
            <a:r>
              <a:rPr lang="en-US" b="0" dirty="0">
                <a:latin typeface="+mn-lt"/>
              </a:rPr>
              <a:t>– This approach is fully configurable and upgradeable over time and shortens build times. However, it makes your EC2 instances slow to boot because all required installations and configurations must be run at boot time.</a:t>
            </a:r>
          </a:p>
          <a:p>
            <a:pPr marL="0" indent="0">
              <a:buFont typeface="Arial" panose="020B0604020202020204" pitchFamily="34" charset="0"/>
              <a:buNone/>
            </a:pPr>
            <a:endParaRPr lang="en-US" b="0" dirty="0">
              <a:latin typeface="+mn-lt"/>
            </a:endParaRPr>
          </a:p>
          <a:p>
            <a:r>
              <a:rPr lang="en-US" b="0" baseline="0" dirty="0">
                <a:latin typeface="+mn-lt"/>
              </a:rPr>
              <a:t>Many organizations decide on a hybrid approach, where some configurations are baked into a custom base AMI and other settings are configured dynamically at launch. </a:t>
            </a:r>
          </a:p>
          <a:p>
            <a:pPr marL="0" indent="0">
              <a:buFont typeface="Arial" panose="020B0604020202020204" pitchFamily="34" charset="0"/>
              <a:buNone/>
            </a:pPr>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latin typeface="+mn-lt"/>
              </a:rPr>
              <a:t>For more information, see </a:t>
            </a:r>
            <a:r>
              <a:rPr lang="en-US" dirty="0">
                <a:hlinkClick r:id="rId3"/>
              </a:rPr>
              <a:t>AWS AMI Design</a:t>
            </a:r>
            <a:r>
              <a:rPr lang="en-US" dirty="0"/>
              <a:t> on AWS Answers.</a:t>
            </a:r>
          </a:p>
          <a:p>
            <a:pPr marL="0" indent="0">
              <a:buFont typeface="Arial" panose="020B0604020202020204" pitchFamily="34" charset="0"/>
              <a:buNone/>
            </a:pPr>
            <a:endParaRPr lang="en-US" b="0" dirty="0">
              <a:latin typeface="+mn-lt"/>
            </a:endParaRPr>
          </a:p>
        </p:txBody>
      </p:sp>
    </p:spTree>
    <p:extLst>
      <p:ext uri="{BB962C8B-B14F-4D97-AF65-F5344CB8AC3E}">
        <p14:creationId xmlns:p14="http://schemas.microsoft.com/office/powerpoint/2010/main" val="886109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configuring</a:t>
            </a:r>
            <a:r>
              <a:rPr lang="en-US" sz="1100" kern="1200" dirty="0">
                <a:solidFill>
                  <a:schemeClr val="tx1"/>
                </a:solidFill>
                <a:effectLst/>
                <a:latin typeface="+mn-lt"/>
                <a:ea typeface="+mn-ea"/>
                <a:cs typeface="+mn-cs"/>
              </a:rPr>
              <a:t> an EC2 instance with user data</a:t>
            </a:r>
            <a:r>
              <a:rPr lang="en-US" sz="1100" dirty="0"/>
              <a:t>.</a:t>
            </a:r>
          </a:p>
        </p:txBody>
      </p:sp>
    </p:spTree>
    <p:extLst>
      <p:ext uri="{BB962C8B-B14F-4D97-AF65-F5344CB8AC3E}">
        <p14:creationId xmlns:p14="http://schemas.microsoft.com/office/powerpoint/2010/main" val="1722529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i="1" dirty="0"/>
              <a:t>User data</a:t>
            </a:r>
            <a:r>
              <a:rPr lang="en-US" dirty="0"/>
              <a:t> enables you to pass configuration parameters </a:t>
            </a:r>
            <a:r>
              <a:rPr lang="en-US"/>
              <a:t>or run </a:t>
            </a:r>
            <a:r>
              <a:rPr lang="en-US" dirty="0"/>
              <a:t>an initialization script when you launch an instance.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Information about a running instance can be accessed in the instance through an </a:t>
            </a:r>
            <a:r>
              <a:rPr lang="en-US" i="1" dirty="0"/>
              <a:t>instance metadata URL</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Baking configurations into an AMI increases AMI build time, but decreases instance boot time. Configuring an instance by using user data decreases AMI build time, but increases instance boot time.</a:t>
            </a:r>
          </a:p>
        </p:txBody>
      </p:sp>
    </p:spTree>
    <p:extLst>
      <p:ext uri="{BB962C8B-B14F-4D97-AF65-F5344CB8AC3E}">
        <p14:creationId xmlns:p14="http://schemas.microsoft.com/office/powerpoint/2010/main" val="3414389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a:t>
            </a:r>
            <a:r>
              <a:rPr lang="en-US" sz="1100" kern="1200" dirty="0">
                <a:solidFill>
                  <a:schemeClr val="tx1"/>
                </a:solidFill>
                <a:latin typeface="+mn-lt"/>
                <a:ea typeface="+mn-ea"/>
                <a:cs typeface="+mn-cs"/>
              </a:rPr>
              <a:t>Adding storage to an Amazon EC2 instance.</a:t>
            </a:r>
            <a:endParaRPr lang="en-US" sz="1100" dirty="0"/>
          </a:p>
        </p:txBody>
      </p:sp>
    </p:spTree>
    <p:extLst>
      <p:ext uri="{BB962C8B-B14F-4D97-AF65-F5344CB8AC3E}">
        <p14:creationId xmlns:p14="http://schemas.microsoft.com/office/powerpoint/2010/main" val="1252224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EC2 instances have four main storage options:</a:t>
            </a:r>
          </a:p>
          <a:p>
            <a:endParaRPr lang="en-US" dirty="0"/>
          </a:p>
          <a:p>
            <a:pPr marL="171450" indent="-171450">
              <a:buFont typeface="Arial" panose="020B0604020202020204" pitchFamily="34" charset="0"/>
              <a:buChar char="•"/>
            </a:pPr>
            <a:r>
              <a:rPr lang="en-US" dirty="0"/>
              <a:t>Instance store</a:t>
            </a:r>
          </a:p>
          <a:p>
            <a:pPr marL="171450" indent="-171450">
              <a:buFont typeface="Arial" panose="020B0604020202020204" pitchFamily="34" charset="0"/>
              <a:buChar char="•"/>
            </a:pPr>
            <a:r>
              <a:rPr lang="en-US" dirty="0"/>
              <a:t>Amazon EBS</a:t>
            </a:r>
          </a:p>
          <a:p>
            <a:pPr marL="171450" indent="-171450">
              <a:buFont typeface="Arial" panose="020B0604020202020204" pitchFamily="34" charset="0"/>
              <a:buChar char="•"/>
            </a:pPr>
            <a:r>
              <a:rPr lang="en-US" dirty="0"/>
              <a:t>Amazon Elastic File System (Amazon EFS)</a:t>
            </a:r>
          </a:p>
          <a:p>
            <a:pPr marL="171450" indent="-171450">
              <a:buFont typeface="Arial" panose="020B0604020202020204" pitchFamily="34" charset="0"/>
              <a:buChar char="•"/>
            </a:pPr>
            <a:r>
              <a:rPr lang="en-US" dirty="0"/>
              <a:t>Amazon FSx for Windows File Server</a:t>
            </a:r>
          </a:p>
          <a:p>
            <a:endParaRPr lang="en-US" dirty="0"/>
          </a:p>
          <a:p>
            <a:r>
              <a:rPr lang="en-US" dirty="0"/>
              <a:t>All four options can be used to store a data volume. However, only an instance store or an SSD-backed EBS volume can be used to store a root volume. In addition, an instance store or EBS volume must be used by a single instance at a time. In the case of an instance store volume, only the instance that the volume is added to can use it. </a:t>
            </a:r>
          </a:p>
          <a:p>
            <a:endParaRPr lang="en-US" dirty="0"/>
          </a:p>
          <a:p>
            <a:r>
              <a:rPr lang="en-US" dirty="0"/>
              <a:t>If you want to share a data volume among multiple instances at the same time, you can use Amazon EFS or Amazon FSx for Windows File Server. Amazon EFS provides a shared file system for Linux instances, but Amazon FSx provides a shared file system for Microsoft Windows instances.</a:t>
            </a:r>
          </a:p>
          <a:p>
            <a:endParaRPr lang="en-US" dirty="0"/>
          </a:p>
          <a:p>
            <a:r>
              <a:rPr lang="en-US" dirty="0"/>
              <a:t>In this section, you will review each of these options.</a:t>
            </a:r>
          </a:p>
          <a:p>
            <a:endParaRPr lang="en-US" dirty="0"/>
          </a:p>
        </p:txBody>
      </p:sp>
    </p:spTree>
    <p:extLst>
      <p:ext uri="{BB962C8B-B14F-4D97-AF65-F5344CB8AC3E}">
        <p14:creationId xmlns:p14="http://schemas.microsoft.com/office/powerpoint/2010/main" val="3952332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2" y="4415791"/>
            <a:ext cx="5608319" cy="3439055"/>
          </a:xfrm>
        </p:spPr>
        <p:txBody>
          <a:bodyPr/>
          <a:lstStyle/>
          <a:p>
            <a:r>
              <a:rPr lang="en-US" sz="1100" b="0" i="0" kern="1200" dirty="0">
                <a:solidFill>
                  <a:schemeClr val="tx1"/>
                </a:solidFill>
                <a:effectLst/>
              </a:rPr>
              <a:t>An </a:t>
            </a:r>
            <a:r>
              <a:rPr lang="en-US" sz="1100" b="0" i="1" kern="1200" dirty="0">
                <a:solidFill>
                  <a:schemeClr val="tx1"/>
                </a:solidFill>
                <a:effectLst/>
              </a:rPr>
              <a:t>instance store</a:t>
            </a:r>
            <a:r>
              <a:rPr lang="en-US" sz="1100" b="0" i="0" kern="1200" dirty="0">
                <a:solidFill>
                  <a:schemeClr val="tx1"/>
                </a:solidFill>
                <a:effectLst/>
              </a:rPr>
              <a:t> volume provides temporary block-level storage for your instance. This storage is on disks that are physically attached to the computer that hosts the running instance. An instance store works well for the temporary storage of information that changes frequently, such as buffers, caches, scratch data, and other temporary content.</a:t>
            </a:r>
          </a:p>
          <a:p>
            <a:endParaRPr lang="en-US"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An instance store consists of one or more volumes that are exposed as block devices. The volumes reside on either HDDs or SSDs. SSDs can be Serial ATA SSDs or </a:t>
            </a:r>
            <a:r>
              <a:rPr lang="en-US" sz="1100" dirty="0"/>
              <a:t>Non-Volatile Memory Express (</a:t>
            </a:r>
            <a:r>
              <a:rPr lang="en-US" sz="1100" b="0" i="0" kern="1200" dirty="0">
                <a:solidFill>
                  <a:schemeClr val="tx1"/>
                </a:solidFill>
                <a:effectLst/>
              </a:rPr>
              <a:t>NVMe) SSDs. </a:t>
            </a:r>
            <a:r>
              <a:rPr lang="en-US" sz="1100" dirty="0"/>
              <a:t>Instance stores that use NVMe have higher I/O performance. A</a:t>
            </a:r>
            <a:r>
              <a:rPr lang="en-US" sz="1100" b="0" i="0" kern="1200" dirty="0">
                <a:solidFill>
                  <a:schemeClr val="tx1"/>
                </a:solidFill>
                <a:effectLst/>
              </a:rPr>
              <a:t>n instance store is dedicated to a particular instance, but the disk subsystem is shared among instances on a host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ndParaRPr>
          </a:p>
          <a:p>
            <a:r>
              <a:rPr lang="en-US" sz="1100" dirty="0"/>
              <a:t>The instance type determines the available sizes for an instance store and the type of hardware that is used for the instance store volumes. Most instance types support instance stores, but not all.</a:t>
            </a:r>
          </a:p>
          <a:p>
            <a:endParaRPr lang="en-US" sz="1100" dirty="0"/>
          </a:p>
          <a:p>
            <a:r>
              <a:rPr lang="en-US" sz="1100" b="0" i="0" kern="1200" dirty="0">
                <a:solidFill>
                  <a:schemeClr val="tx1"/>
                </a:solidFill>
                <a:effectLst/>
              </a:rPr>
              <a:t>The data in an instance store is preserved when the instance is rebooted, but not when it is terminated. I</a:t>
            </a:r>
            <a:r>
              <a:rPr lang="en-US" sz="1100" b="0" i="0" u="none" strike="noStrike" kern="1200" dirty="0">
                <a:solidFill>
                  <a:schemeClr val="tx1"/>
                </a:solidFill>
                <a:effectLst/>
              </a:rPr>
              <a:t>nstance store-backed instances cannot be stopped. They can only be rebooted or terminated.</a:t>
            </a:r>
            <a:r>
              <a:rPr lang="en-US" dirty="0"/>
              <a:t> If an instance reboots, data in the instance store persists. </a:t>
            </a:r>
            <a:r>
              <a:rPr lang="en-US" sz="1100" b="0" i="0" kern="1200" dirty="0">
                <a:solidFill>
                  <a:schemeClr val="tx1"/>
                </a:solidFill>
                <a:effectLst/>
              </a:rPr>
              <a:t>For more information, see the </a:t>
            </a:r>
            <a:r>
              <a:rPr lang="en-US" sz="1100" dirty="0">
                <a:hlinkClick r:id="rId3"/>
              </a:rPr>
              <a:t>Amazon EC2 Instance Store</a:t>
            </a:r>
            <a:r>
              <a:rPr lang="en-US" sz="1100" dirty="0"/>
              <a:t> topic in the Amazon EC2 online documentation.</a:t>
            </a:r>
          </a:p>
          <a:p>
            <a:endParaRPr lang="en-US" sz="1100" b="0" i="0" kern="1200" dirty="0">
              <a:solidFill>
                <a:schemeClr val="tx1"/>
              </a:solidFill>
              <a:effectLst/>
            </a:endParaRPr>
          </a:p>
        </p:txBody>
      </p:sp>
    </p:spTree>
    <p:extLst>
      <p:ext uri="{BB962C8B-B14F-4D97-AF65-F5344CB8AC3E}">
        <p14:creationId xmlns:p14="http://schemas.microsoft.com/office/powerpoint/2010/main" val="345153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EBS provides block-level storage volumes, similar to an external hard drive, for use with Amazon EC2 instances. Amazon EBS volumes are highly available and reliable, and can be network-attached to running instances in the same Availability Zone.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EBS volumes persist independently from the life of the instance and can be encrypted. In addition, y</a:t>
            </a:r>
            <a:r>
              <a:rPr lang="en-US" sz="1100" dirty="0">
                <a:latin typeface="+mn-lt"/>
              </a:rPr>
              <a:t>ou can back up the data on an Amazon EBS volume to Amazon S3 by taking a point-in-time </a:t>
            </a:r>
            <a:r>
              <a:rPr lang="en-US" sz="1100" i="1" dirty="0">
                <a:latin typeface="+mn-lt"/>
              </a:rPr>
              <a:t>snapshot</a:t>
            </a:r>
            <a:r>
              <a:rPr lang="en-US" sz="1100" dirty="0">
                <a:latin typeface="+mn-lt"/>
              </a:rPr>
              <a:t>. </a:t>
            </a:r>
            <a:endParaRPr lang="en-US" sz="1100" b="0" i="0" kern="1200" baseline="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rPr>
              <a:t>Amazon EBS volumes reside on either HDDs or SSDs (Serial ATA SSD or NVMe SSD).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Because they are mounted on the instance, EBS volumes can provide extremely low access latency. For this reason, EBS volumes can be used to run a database on an EC2 instance, for example.</a:t>
            </a:r>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2544729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85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EBS provides volume types that differ in performance characteristics and price to tailor storage performance and cost to the needs of different applications. They fall into two categories: HDDs and SSDs.</a:t>
            </a:r>
            <a:endParaRPr lang="en-US" baseline="0" dirty="0"/>
          </a:p>
          <a:p>
            <a:endParaRPr lang="en-US" kern="1200" dirty="0">
              <a:solidFill>
                <a:schemeClr val="tx1"/>
              </a:solidFill>
              <a:effectLst/>
              <a:ea typeface="+mn-ea"/>
              <a:cs typeface="+mn-cs"/>
            </a:endParaRPr>
          </a:p>
          <a:p>
            <a:r>
              <a:rPr lang="en-US" kern="1200" dirty="0">
                <a:solidFill>
                  <a:schemeClr val="tx1"/>
                </a:solidFill>
                <a:effectLst/>
                <a:ea typeface="+mn-ea"/>
                <a:cs typeface="+mn-cs"/>
              </a:rPr>
              <a:t>SSD-backed volumes are optimized for transactional workloads that involve frequent read/write operations with small I/O size, where the dominant performance attribute is IOPS (</a:t>
            </a:r>
            <a:r>
              <a:rPr lang="en-US" dirty="0" err="1"/>
              <a:t>Input/Output</a:t>
            </a:r>
            <a:r>
              <a:rPr lang="en-US" dirty="0"/>
              <a:t> Operations Per Second)</a:t>
            </a:r>
            <a:r>
              <a:rPr lang="en-US" kern="1200" dirty="0">
                <a:solidFill>
                  <a:schemeClr val="tx1"/>
                </a:solidFill>
                <a:effectLst/>
                <a:ea typeface="+mn-ea"/>
                <a:cs typeface="+mn-cs"/>
              </a:rPr>
              <a:t>.</a:t>
            </a:r>
          </a:p>
          <a:p>
            <a:r>
              <a:rPr lang="en-US" kern="1200" dirty="0">
                <a:solidFill>
                  <a:schemeClr val="tx1"/>
                </a:solidFill>
                <a:effectLst/>
                <a:ea typeface="+mn-ea"/>
                <a:cs typeface="+mn-cs"/>
              </a:rPr>
              <a:t> </a:t>
            </a:r>
          </a:p>
          <a:p>
            <a:r>
              <a:rPr lang="en-US" kern="1200" dirty="0">
                <a:solidFill>
                  <a:schemeClr val="tx1"/>
                </a:solidFill>
                <a:effectLst/>
                <a:ea typeface="+mn-ea"/>
                <a:cs typeface="+mn-cs"/>
              </a:rPr>
              <a:t>The two types of Amazon SSD-backed volumes are:</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0" i="1" dirty="0"/>
              <a:t>General Purpose SSD (gp2) – </a:t>
            </a:r>
            <a:r>
              <a:rPr lang="en-US" b="0" dirty="0"/>
              <a:t>This</a:t>
            </a:r>
            <a:r>
              <a:rPr lang="en-US" dirty="0"/>
              <a:t> volume type is the default EBS volume type for EC2 instances. These volumes are suitable for a range of transactional workloads, including development or test environments, low-latency interactive applications, and boot volumes.</a:t>
            </a:r>
          </a:p>
          <a:p>
            <a:endParaRPr lang="en-US" kern="1200" dirty="0">
              <a:solidFill>
                <a:schemeClr val="tx1"/>
              </a:solidFill>
              <a:effectLst/>
              <a:ea typeface="+mn-ea"/>
              <a:cs typeface="+mn-cs"/>
            </a:endParaRPr>
          </a:p>
          <a:p>
            <a:pPr marL="171450" indent="-171450">
              <a:buFont typeface="Arial" panose="020B0604020202020204" pitchFamily="34" charset="0"/>
              <a:buChar char="•"/>
            </a:pPr>
            <a:r>
              <a:rPr lang="en-US" b="0" i="1" dirty="0"/>
              <a:t>Provisioned IOPS SSD (io1) – </a:t>
            </a:r>
            <a:r>
              <a:rPr lang="en-US" b="0" dirty="0"/>
              <a:t>This volume type </a:t>
            </a:r>
            <a:r>
              <a:rPr lang="en-US" dirty="0"/>
              <a:t>is the highest-performance EBS storage option. It is designed for critical, I/O-intensive database and application workloads, and throughput-intensive database and data warehouse workloads.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Amazon EBS SSD-backed volumes are ideal for both IOPS-intensive and throughput-intensive workloads that require extremely low latency.</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8035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HDD-backed volumes are optimized for large streaming workloads where throughput (measured in MiB/s) is a better performance measure than IOPS.</a:t>
            </a:r>
            <a:endParaRPr lang="en-US" sz="1100" b="0" i="1" dirty="0"/>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Amazon HDD-backed volumes come in two types:</a:t>
            </a:r>
          </a:p>
          <a:p>
            <a:pPr marL="0" indent="0">
              <a:buFont typeface="Arial" panose="020B0604020202020204" pitchFamily="34" charset="0"/>
              <a:buNone/>
            </a:pPr>
            <a:endParaRPr lang="en-US" sz="1100" b="0" i="1" dirty="0"/>
          </a:p>
          <a:p>
            <a:pPr marL="171450" indent="-171450">
              <a:buFont typeface="Arial" panose="020B0604020202020204" pitchFamily="34" charset="0"/>
              <a:buChar char="•"/>
            </a:pPr>
            <a:r>
              <a:rPr lang="en-US" sz="1100" b="0" i="1" dirty="0"/>
              <a:t>Throughput Optimized HDD (st1) – </a:t>
            </a:r>
            <a:r>
              <a:rPr lang="en-US" sz="1100" b="0" dirty="0"/>
              <a:t>This</a:t>
            </a:r>
            <a:r>
              <a:rPr lang="en-US" sz="1100" dirty="0"/>
              <a:t> volume type is ideal for frequently accessed, throughput-intensive workloads with large datasets and large I/O sizes.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0" i="1" dirty="0"/>
              <a:t>Cold HDD (sc1) – </a:t>
            </a:r>
            <a:r>
              <a:rPr lang="en-US" sz="1100" b="0" dirty="0"/>
              <a:t>This volume type </a:t>
            </a:r>
            <a:r>
              <a:rPr lang="en-US" sz="1100" dirty="0"/>
              <a:t>provides the lowest cost per GB of all EBS volume types. It works well for less-frequently accessed workloads with large, cold datasets. </a:t>
            </a:r>
            <a:endParaRPr lang="en-US" sz="1100" baseline="0" dirty="0"/>
          </a:p>
          <a:p>
            <a:endParaRPr lang="en-US" sz="1100" kern="1200" dirty="0">
              <a:solidFill>
                <a:schemeClr val="tx1"/>
              </a:solidFill>
              <a:effectLst/>
              <a:latin typeface="+mn-lt"/>
              <a:ea typeface="+mn-ea"/>
              <a:cs typeface="+mn-cs"/>
            </a:endParaRPr>
          </a:p>
          <a:p>
            <a:pPr lvl="0">
              <a:defRPr/>
            </a:pPr>
            <a:r>
              <a:rPr lang="en-US" sz="1100" dirty="0"/>
              <a:t>For more information, see the </a:t>
            </a:r>
            <a:r>
              <a:rPr lang="en-US" sz="1100" dirty="0">
                <a:hlinkClick r:id="rId3"/>
              </a:rPr>
              <a:t>Amazon EBS Volume Types</a:t>
            </a:r>
            <a:r>
              <a:rPr lang="en-US" sz="1100" dirty="0"/>
              <a:t> </a:t>
            </a:r>
            <a:r>
              <a:rPr lang="en-US" dirty="0"/>
              <a:t>topic in </a:t>
            </a:r>
            <a:r>
              <a:rPr lang="en-US" sz="1100" dirty="0"/>
              <a:t>the Amazon EC2 User Guide.</a:t>
            </a:r>
          </a:p>
        </p:txBody>
      </p:sp>
    </p:spTree>
    <p:extLst>
      <p:ext uri="{BB962C8B-B14F-4D97-AF65-F5344CB8AC3E}">
        <p14:creationId xmlns:p14="http://schemas.microsoft.com/office/powerpoint/2010/main" val="3892516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61399"/>
          </a:xfrm>
        </p:spPr>
        <p:txBody>
          <a:bodyPr/>
          <a:lstStyle/>
          <a:p>
            <a:r>
              <a:rPr lang="en-US" dirty="0"/>
              <a:t>Certain EC2 instance types can be optimized so that I/O access to an EBS volume is increased. These instances are called </a:t>
            </a:r>
            <a:r>
              <a:rPr lang="en-US" i="1" dirty="0"/>
              <a:t>Amazon EBS-optimized instances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EBS-optimized instance has a dedicated network connection between itself and an EBS volume. </a:t>
            </a:r>
            <a:r>
              <a:rPr lang="en-AU" dirty="0"/>
              <a:t>This optimization provides the best performance for accessing EBS volumes by minimizing contention between Amazon EBS I/O and other network traffic from the instance. Specifically, it provides a dedicated bandwidth to Amazon EBS, with options between 425 Mbps and 14,000 Mbps (depending on the instance type that you use). This dedicated bandwidth provides performance consistency. For example, for a </a:t>
            </a:r>
            <a:r>
              <a:rPr lang="en-AU" i="1" dirty="0"/>
              <a:t>General Purpose SSD (gp2) </a:t>
            </a:r>
            <a:r>
              <a:rPr lang="en-AU" dirty="0"/>
              <a:t>volume that is attached to an EBS-optimized instance, it can translate to a </a:t>
            </a:r>
            <a:r>
              <a:rPr lang="en-US" dirty="0"/>
              <a:t>10 percent improvement over its baseline performance.</a:t>
            </a:r>
            <a:r>
              <a:rPr lang="en-AU" dirty="0"/>
              <a:t> </a:t>
            </a:r>
          </a:p>
          <a:p>
            <a:endParaRPr lang="en-AU" dirty="0"/>
          </a:p>
          <a:p>
            <a:r>
              <a:rPr lang="en-AU" b="0" i="0" kern="1200" dirty="0">
                <a:solidFill>
                  <a:schemeClr val="tx1"/>
                </a:solidFill>
                <a:effectLst/>
              </a:rPr>
              <a:t>If an EC2 instance type supports EBS optimization, it is automatically enabled when the instance type is categorized as </a:t>
            </a:r>
            <a:r>
              <a:rPr lang="en-AU" b="0" i="1" kern="1200" dirty="0">
                <a:solidFill>
                  <a:schemeClr val="tx1"/>
                </a:solidFill>
                <a:effectLst/>
              </a:rPr>
              <a:t>EBS-optimized</a:t>
            </a:r>
            <a:r>
              <a:rPr lang="en-AU" b="0" i="0" kern="1200" dirty="0">
                <a:solidFill>
                  <a:schemeClr val="tx1"/>
                </a:solidFill>
                <a:effectLst/>
              </a:rPr>
              <a:t>. Otherwise, you must manually enable the optimization when you launch the instance by setting its </a:t>
            </a:r>
            <a:r>
              <a:rPr lang="en-AU" b="0" i="1" kern="1200" dirty="0">
                <a:solidFill>
                  <a:schemeClr val="tx1"/>
                </a:solidFill>
                <a:effectLst/>
              </a:rPr>
              <a:t>Amazon EBS-optimized </a:t>
            </a:r>
            <a:r>
              <a:rPr lang="en-AU" b="0" i="0" kern="1200" dirty="0">
                <a:solidFill>
                  <a:schemeClr val="tx1"/>
                </a:solidFill>
                <a:effectLst/>
              </a:rPr>
              <a:t>attribute.</a:t>
            </a:r>
          </a:p>
          <a:p>
            <a:endParaRPr lang="en-AU" b="0" i="0" kern="1200" dirty="0">
              <a:solidFill>
                <a:schemeClr val="tx1"/>
              </a:solidFill>
              <a:effectLst/>
            </a:endParaRPr>
          </a:p>
          <a:p>
            <a:r>
              <a:rPr lang="en-AU" b="0" i="0" kern="1200" dirty="0">
                <a:solidFill>
                  <a:schemeClr val="tx1"/>
                </a:solidFill>
                <a:effectLst/>
              </a:rPr>
              <a:t>Furthermore, if an EBS-optimized instance type is built on the AWS Nitro system, it can benefit from additional performance increases. This system is a collection of AWS-built hardware and software components that enable high performance, high availability, high security, and bare metal capabilities to eliminate virtualization overhead. </a:t>
            </a:r>
          </a:p>
          <a:p>
            <a:endParaRPr lang="en-AU"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kern="1200" dirty="0">
                <a:solidFill>
                  <a:schemeClr val="tx1"/>
                </a:solidFill>
                <a:effectLst/>
              </a:rPr>
              <a:t>For more information, see the </a:t>
            </a:r>
            <a:r>
              <a:rPr lang="en-AU" dirty="0">
                <a:hlinkClick r:id="rId3"/>
              </a:rPr>
              <a:t>Amazon EBS–Optimized Instances</a:t>
            </a:r>
            <a:r>
              <a:rPr lang="en-AU" dirty="0"/>
              <a:t> t</a:t>
            </a:r>
            <a:r>
              <a:rPr lang="en-AU" b="0" i="0" kern="1200" dirty="0">
                <a:solidFill>
                  <a:schemeClr val="tx1"/>
                </a:solidFill>
                <a:effectLst/>
              </a:rPr>
              <a:t>opic in the Amazon EC2 User Guide.</a:t>
            </a:r>
          </a:p>
        </p:txBody>
      </p:sp>
    </p:spTree>
    <p:extLst>
      <p:ext uri="{BB962C8B-B14F-4D97-AF65-F5344CB8AC3E}">
        <p14:creationId xmlns:p14="http://schemas.microsoft.com/office/powerpoint/2010/main" val="2746547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Amazon EC2 instance store and Amazon EBS provide good choices for storing both root and data volume for a single instance. However, what if you need to share data among multiple instances simultaneously? </a:t>
            </a:r>
            <a:r>
              <a:rPr lang="en-US" b="0" i="0" kern="1200" dirty="0">
                <a:solidFill>
                  <a:schemeClr val="tx1"/>
                </a:solidFill>
                <a:effectLst/>
                <a:latin typeface="Calibri" panose="020F0502020204030204" pitchFamily="34" charset="0"/>
                <a:ea typeface="+mn-ea"/>
                <a:cs typeface="+mn-cs"/>
              </a:rPr>
              <a:t>How do you handle an application that runs on multiple instances that must use the same file system? </a:t>
            </a:r>
          </a:p>
          <a:p>
            <a:endParaRPr lang="en-US"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Calibri" panose="020F0502020204030204" pitchFamily="34" charset="0"/>
                <a:ea typeface="+mn-ea"/>
                <a:cs typeface="+mn-cs"/>
              </a:rPr>
              <a:t>Earlier in this section, you learned that an EBS volume must be attached to only one instance at a time. Therefore, it cannot solve the stated problem. Amazon S3 is another option, but it is an object store</a:t>
            </a:r>
            <a:r>
              <a:rPr lang="en-US" b="0" i="0" kern="1200" baseline="0" dirty="0">
                <a:solidFill>
                  <a:schemeClr val="tx1"/>
                </a:solidFill>
                <a:effectLst/>
                <a:latin typeface="Calibri" panose="020F0502020204030204" pitchFamily="34" charset="0"/>
                <a:ea typeface="+mn-ea"/>
                <a:cs typeface="+mn-cs"/>
              </a:rPr>
              <a:t> system, not a block store. Thus, changes in Amazon S3 overwrite entire files, not blocks of characters in files. For making high-throughput changes to files of various sizes, a file system works better than an object store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Calibri" panose="020F0502020204030204" pitchFamily="34" charset="0"/>
                <a:ea typeface="+mn-ea"/>
                <a:cs typeface="+mn-cs"/>
              </a:rPr>
              <a:t>This requirement needs the performance and read/write consistency of a network file system. </a:t>
            </a:r>
            <a:r>
              <a:rPr lang="sv-SE" dirty="0">
                <a:latin typeface="Calibri" panose="020F0502020204030204" pitchFamily="34" charset="0"/>
              </a:rPr>
              <a:t>Amazon EFS and Amazon FSx for Windows File Server provide a shared file system for Linux instances and Windows instances.</a:t>
            </a:r>
            <a:r>
              <a:rPr lang="en-US" dirty="0">
                <a:latin typeface="Calibri" panose="020F0502020204030204" pitchFamily="34" charset="0"/>
              </a:rPr>
              <a:t> </a:t>
            </a:r>
            <a:r>
              <a:rPr lang="en-US" b="0" i="0" kern="1200" dirty="0">
                <a:solidFill>
                  <a:schemeClr val="tx1"/>
                </a:solidFill>
                <a:effectLst/>
                <a:latin typeface="Calibri" panose="020F0502020204030204" pitchFamily="34" charset="0"/>
                <a:ea typeface="+mn-ea"/>
                <a:cs typeface="+mn-cs"/>
              </a:rPr>
              <a:t>You will learn about these two services next.</a:t>
            </a:r>
          </a:p>
          <a:p>
            <a:endParaRPr lang="en-US" dirty="0"/>
          </a:p>
        </p:txBody>
      </p:sp>
    </p:spTree>
    <p:extLst>
      <p:ext uri="{BB962C8B-B14F-4D97-AF65-F5344CB8AC3E}">
        <p14:creationId xmlns:p14="http://schemas.microsoft.com/office/powerpoint/2010/main" val="2816677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685800" y="1143000"/>
            <a:ext cx="5486400" cy="3086100"/>
          </a:xfrm>
          <a:prstGeom prst="rect">
            <a:avLst/>
          </a:prstGeom>
        </p:spPr>
        <p:txBody>
          <a:bodyPr/>
          <a:lstStyle/>
          <a:p>
            <a:pPr algn="ctr"/>
            <a:endParaRPr dirty="0"/>
          </a:p>
        </p:txBody>
      </p:sp>
      <p:sp>
        <p:nvSpPr>
          <p:cNvPr id="263" name="Shape 263"/>
          <p:cNvSpPr>
            <a:spLocks noGrp="1"/>
          </p:cNvSpPr>
          <p:nvPr>
            <p:ph type="body" sz="quarter" idx="1"/>
          </p:nvPr>
        </p:nvSpPr>
        <p:spPr>
          <a:xfrm>
            <a:off x="685800" y="4400550"/>
            <a:ext cx="5486400" cy="4143844"/>
          </a:xfrm>
          <a:prstGeom prst="rect">
            <a:avLst/>
          </a:prstGeom>
        </p:spPr>
        <p:txBody>
          <a:bodyPr/>
          <a:lstStyle/>
          <a:p>
            <a:r>
              <a:rPr lang="en-US" dirty="0"/>
              <a:t>Amazon EFS is a fully managed service that provides file system storage for Linux-based workloads. Files are accessed via a file system interface (using standard operating system file I/O APIs). They support full file system access semantics, such as strong consistency and file locking. Amazon EFS uses the Network File System (NFS) version 4.x protocol. It can be used with any AMIs that support this protocol.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EC2 instances can access an EFS file system at the same time. Thus, Amazon EFS can provide a common data source for workloads and applications that run on more than one Amazon EC2 instance.</a:t>
            </a:r>
            <a:r>
              <a:rPr lang="en-US" baseline="0" dirty="0"/>
              <a:t> In addition, </a:t>
            </a:r>
            <a:r>
              <a:rPr lang="en-US" dirty="0"/>
              <a:t>EFS file systems can automatically scale from gigabytes to petabytes of data without needing to provision storage. </a:t>
            </a:r>
          </a:p>
          <a:p>
            <a:endParaRPr lang="en-US" dirty="0"/>
          </a:p>
        </p:txBody>
      </p:sp>
    </p:spTree>
    <p:extLst>
      <p:ext uri="{BB962C8B-B14F-4D97-AF65-F5344CB8AC3E}">
        <p14:creationId xmlns:p14="http://schemas.microsoft.com/office/powerpoint/2010/main" val="2130014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685800" y="1143000"/>
            <a:ext cx="5486400" cy="3086100"/>
          </a:xfrm>
          <a:prstGeom prst="rect">
            <a:avLst/>
          </a:prstGeom>
        </p:spPr>
        <p:txBody>
          <a:bodyPr/>
          <a:lstStyle/>
          <a:p>
            <a:endParaRPr dirty="0"/>
          </a:p>
        </p:txBody>
      </p:sp>
      <p:sp>
        <p:nvSpPr>
          <p:cNvPr id="509" name="Shape 509"/>
          <p:cNvSpPr>
            <a:spLocks noGrp="1"/>
          </p:cNvSpPr>
          <p:nvPr>
            <p:ph type="body" sz="quarter" idx="1"/>
          </p:nvPr>
        </p:nvSpPr>
        <p:spPr>
          <a:xfrm>
            <a:off x="685800" y="4400549"/>
            <a:ext cx="5486400" cy="3664159"/>
          </a:xfrm>
          <a:prstGeom prst="rect">
            <a:avLst/>
          </a:prstGeom>
        </p:spPr>
        <p:txBody>
          <a:bodyPr/>
          <a:lstStyle/>
          <a:p>
            <a:pPr marL="0" marR="0" lvl="0" indent="0" algn="l" defTabSz="914400" rtl="0" eaLnBrk="1" fontAlgn="auto" latinLnBrk="0" hangingPunct="1">
              <a:lnSpc>
                <a:spcPct val="100000"/>
              </a:lnSpc>
              <a:spcAft>
                <a:spcPts val="0"/>
              </a:spcAft>
              <a:buClrTx/>
              <a:buSzPct val="100000"/>
              <a:buFontTx/>
              <a:buNone/>
              <a:tabLst/>
              <a:defRPr/>
            </a:pPr>
            <a:r>
              <a:rPr lang="en-US" dirty="0"/>
              <a:t>The main use cases for Amazon EFS include:</a:t>
            </a:r>
          </a:p>
          <a:p>
            <a:pPr marL="0" marR="0" lvl="0" indent="0" algn="l" defTabSz="914400" rtl="0" eaLnBrk="1" fontAlgn="auto" latinLnBrk="0" hangingPunct="1">
              <a:lnSpc>
                <a:spcPct val="100000"/>
              </a:lnSpc>
              <a:spcAft>
                <a:spcPts val="0"/>
              </a:spcAft>
              <a:buClrTx/>
              <a:buSzPct val="100000"/>
              <a:buFontTx/>
              <a:buNone/>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Home directories – </a:t>
            </a:r>
            <a:r>
              <a:rPr lang="en-US" i="0" dirty="0"/>
              <a:t>P</a:t>
            </a:r>
            <a:r>
              <a:rPr lang="en-US" dirty="0"/>
              <a:t>rovides storage for organizations that have many users who must access and share common datasets.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File system for enterprise applications</a:t>
            </a:r>
            <a:r>
              <a:rPr lang="en-US" i="0" dirty="0"/>
              <a:t> – P</a:t>
            </a:r>
            <a:r>
              <a:rPr lang="en-US" dirty="0"/>
              <a:t>rovides the scalability, elasticity, availability, and durability to be the file store for enterprise applications and for applications that are delivered as a service. </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Application testing and development</a:t>
            </a:r>
            <a:r>
              <a:rPr lang="en-US" i="0" dirty="0"/>
              <a:t> – P</a:t>
            </a:r>
            <a:r>
              <a:rPr lang="en-US" dirty="0"/>
              <a:t>rovides a common storage repository that enables you to share code and other files in a secure and organized way.</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Database backups</a:t>
            </a:r>
            <a:r>
              <a:rPr lang="en-US" i="0" dirty="0"/>
              <a:t> – C</a:t>
            </a:r>
            <a:r>
              <a:rPr lang="en-US" dirty="0"/>
              <a:t>an be mounted with NFSv4 from database servers.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Web serving and content management – </a:t>
            </a:r>
            <a:r>
              <a:rPr lang="en-US" i="0" dirty="0"/>
              <a:t>P</a:t>
            </a:r>
            <a:r>
              <a:rPr lang="en-US" dirty="0"/>
              <a:t>rovides a durable, high-throughput file system for content management systems that store and serve information for a range of applications (such as websites, online publications, and archives).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i="1" dirty="0"/>
              <a:t>Big data analytics – </a:t>
            </a:r>
            <a:r>
              <a:rPr lang="en-US" i="0" dirty="0"/>
              <a:t>Provides</a:t>
            </a:r>
            <a:r>
              <a:rPr lang="en-US" dirty="0"/>
              <a:t> the scale and performance for big data applications that need high throughput to compute nodes, along with read-after-write consistency and low-latency file operations.</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dirty="0"/>
          </a:p>
          <a:p>
            <a:pPr marL="171450" lvl="0" indent="-171450">
              <a:buSzPct val="100000"/>
              <a:buFont typeface="Arial" panose="020B0604020202020204" pitchFamily="34" charset="0"/>
              <a:buChar char="•"/>
              <a:defRPr/>
            </a:pPr>
            <a:r>
              <a:rPr lang="en-US" i="1" dirty="0"/>
              <a:t>Media workflows – </a:t>
            </a:r>
            <a:r>
              <a:rPr lang="en-US" i="0" dirty="0"/>
              <a:t>Provides the </a:t>
            </a:r>
            <a:r>
              <a:rPr lang="en-US" dirty="0"/>
              <a:t>strong data consistency model, high throughput, and shared-file access that can reduce the time it takes to perform video editing, studio production, broadcast processing, sound design, and rendering jobs. At the same time, it consolidates multiple local file repositories into a single location for all users. </a:t>
            </a:r>
          </a:p>
          <a:p>
            <a:pPr marL="171450" lvl="0" indent="-171450">
              <a:buSzPct val="100000"/>
              <a:buFont typeface="Arial" panose="020B0604020202020204" pitchFamily="34" charset="0"/>
              <a:buChar char="•"/>
              <a:defRPr/>
            </a:pPr>
            <a:endParaRPr lang="en-US" b="0" i="0" kern="1200" dirty="0">
              <a:solidFill>
                <a:schemeClr val="tx1"/>
              </a:solidFill>
              <a:effectLst/>
            </a:endParaRPr>
          </a:p>
          <a:p>
            <a:pPr lvl="0">
              <a:buSzPct val="100000"/>
              <a:defRPr/>
            </a:pPr>
            <a:r>
              <a:rPr lang="en-AU" b="0" i="0" kern="1200" dirty="0">
                <a:solidFill>
                  <a:schemeClr val="tx1"/>
                </a:solidFill>
                <a:effectLst/>
              </a:rPr>
              <a:t>For more information, see the </a:t>
            </a:r>
            <a:r>
              <a:rPr lang="en-US" dirty="0">
                <a:hlinkClick r:id="rId3"/>
              </a:rPr>
              <a:t>Amazon EFS User Guide</a:t>
            </a:r>
            <a:r>
              <a:rPr lang="en-AU" b="0" i="0" kern="1200" dirty="0">
                <a:solidFill>
                  <a:schemeClr val="tx1"/>
                </a:solidFill>
                <a:effectLst/>
              </a:rPr>
              <a:t>.</a:t>
            </a:r>
          </a:p>
        </p:txBody>
      </p:sp>
    </p:spTree>
    <p:extLst>
      <p:ext uri="{BB962C8B-B14F-4D97-AF65-F5344CB8AC3E}">
        <p14:creationId xmlns:p14="http://schemas.microsoft.com/office/powerpoint/2010/main" val="296662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685800" y="1143000"/>
            <a:ext cx="5486400" cy="3086100"/>
          </a:xfrm>
          <a:prstGeom prst="rect">
            <a:avLst/>
          </a:prstGeom>
        </p:spPr>
        <p:txBody>
          <a:bodyPr/>
          <a:lstStyle/>
          <a:p>
            <a:endParaRPr dirty="0"/>
          </a:p>
        </p:txBody>
      </p:sp>
      <p:sp>
        <p:nvSpPr>
          <p:cNvPr id="263" name="Shape 263"/>
          <p:cNvSpPr>
            <a:spLocks noGrp="1"/>
          </p:cNvSpPr>
          <p:nvPr>
            <p:ph type="body" sz="quarter" idx="1"/>
          </p:nvPr>
        </p:nvSpPr>
        <p:spPr>
          <a:xfrm>
            <a:off x="685800" y="4400550"/>
            <a:ext cx="5486400" cy="3956466"/>
          </a:xfrm>
          <a:prstGeom prst="rect">
            <a:avLst/>
          </a:prstGeom>
        </p:spPr>
        <p:txBody>
          <a:bodyPr/>
          <a:lstStyle/>
          <a:p>
            <a:r>
              <a:rPr lang="en-US" sz="1100" b="0" i="0" kern="1200" dirty="0">
                <a:solidFill>
                  <a:schemeClr val="tx1"/>
                </a:solidFill>
                <a:effectLst/>
                <a:latin typeface="+mn-lt"/>
                <a:ea typeface="+mn-ea"/>
                <a:cs typeface="+mn-cs"/>
              </a:rPr>
              <a:t>If you need file system-based storage for Microsoft Windows EC2 instances, Amazon FSx for Windows File Server provides fully managed Windows file servers, backed by a fully-native Windows file system. It is built on Microsoft Windows Server and has native support for Windows file system features and protocols including:</a:t>
            </a:r>
          </a:p>
          <a:p>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New Technology File System (NTFS)</a:t>
            </a:r>
            <a:r>
              <a:rPr lang="en-US" sz="1100" b="0" i="0" kern="1200" dirty="0">
                <a:solidFill>
                  <a:schemeClr val="tx1"/>
                </a:solidFill>
                <a:effectLst/>
                <a:latin typeface="+mn-lt"/>
                <a:ea typeface="+mn-ea"/>
                <a:cs typeface="+mn-cs"/>
              </a:rPr>
              <a:t>, the </a:t>
            </a:r>
            <a:r>
              <a:rPr lang="en-US" sz="1100" dirty="0"/>
              <a:t>default file system of Windows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Server Message Block (SMB)</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the open standard protocol for accessing file storage over a network</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dirty="0"/>
              <a:t>Distributed File System (DFS)</a:t>
            </a:r>
            <a:r>
              <a:rPr lang="en-US" sz="1100" b="0" dirty="0"/>
              <a:t>,</a:t>
            </a:r>
            <a:r>
              <a:rPr lang="en-US" sz="1100" b="1" dirty="0"/>
              <a:t> </a:t>
            </a:r>
            <a:r>
              <a:rPr lang="en-US" sz="1100" dirty="0"/>
              <a:t>a service that enables the organization of multiple distributed SMB file shares into a distributed file system</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0" i="1" dirty="0"/>
              <a:t>Microsoft Active Directory</a:t>
            </a:r>
            <a:r>
              <a:rPr lang="en-US" sz="1100" b="0" dirty="0"/>
              <a:t>,</a:t>
            </a:r>
            <a:r>
              <a:rPr lang="en-US" sz="1100" b="1" dirty="0"/>
              <a:t> </a:t>
            </a:r>
            <a:r>
              <a:rPr lang="en-US" sz="1100" b="0" dirty="0"/>
              <a:t>the</a:t>
            </a:r>
            <a:r>
              <a:rPr lang="en-US" sz="1100" b="1" dirty="0"/>
              <a:t> </a:t>
            </a:r>
            <a:r>
              <a:rPr lang="en-US" sz="1100" dirty="0"/>
              <a:t>Microsoft directory service that administers and organizes enterprise resources (including users, groups, and network resources)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FSx uses </a:t>
            </a:r>
            <a:r>
              <a:rPr lang="en-US" sz="1100" dirty="0"/>
              <a:t>SSD storage to provide fast performance, high levels of throughput and IOPS, and low latencies. I</a:t>
            </a:r>
            <a:r>
              <a:rPr lang="en-US" sz="1100" b="0" i="0" kern="1200" dirty="0">
                <a:solidFill>
                  <a:schemeClr val="tx1"/>
                </a:solidFill>
                <a:effectLst/>
                <a:latin typeface="+mn-lt"/>
                <a:ea typeface="+mn-ea"/>
                <a:cs typeface="+mn-cs"/>
              </a:rPr>
              <a:t>t also reduces the administrative overhead of setting up and provisioning file servers and storage volumes. </a:t>
            </a: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3330986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685800" y="1143000"/>
            <a:ext cx="5486400" cy="3086100"/>
          </a:xfrm>
          <a:prstGeom prst="rect">
            <a:avLst/>
          </a:prstGeom>
        </p:spPr>
        <p:txBody>
          <a:bodyPr/>
          <a:lstStyle/>
          <a:p>
            <a:endParaRPr dirty="0"/>
          </a:p>
        </p:txBody>
      </p:sp>
      <p:sp>
        <p:nvSpPr>
          <p:cNvPr id="509" name="Shape 509"/>
          <p:cNvSpPr>
            <a:spLocks noGrp="1"/>
          </p:cNvSpPr>
          <p:nvPr>
            <p:ph type="body" sz="quarter" idx="1"/>
          </p:nvPr>
        </p:nvSpPr>
        <p:spPr>
          <a:xfrm>
            <a:off x="685800" y="4400549"/>
            <a:ext cx="5486400" cy="3461303"/>
          </a:xfrm>
          <a:prstGeom prst="rect">
            <a:avLst/>
          </a:prstGeom>
        </p:spPr>
        <p:txBody>
          <a:bodyPr/>
          <a:lstStyle/>
          <a:p>
            <a:pPr marL="0" marR="0" lvl="0" indent="0" algn="l" defTabSz="914400" rtl="0" eaLnBrk="1" fontAlgn="auto" latinLnBrk="0" hangingPunct="1">
              <a:lnSpc>
                <a:spcPct val="100000"/>
              </a:lnSpc>
              <a:spcAft>
                <a:spcPts val="0"/>
              </a:spcAft>
              <a:buClrTx/>
              <a:buSzPct val="100000"/>
              <a:buFontTx/>
              <a:buNone/>
              <a:tabLst/>
              <a:defRPr/>
            </a:pPr>
            <a:r>
              <a:rPr lang="en-US" dirty="0"/>
              <a:t>U</a:t>
            </a:r>
            <a:r>
              <a:rPr lang="en-US" sz="1100" dirty="0"/>
              <a:t>se cases for Amazon FSx for Windows File Server (FSx) include the following Microsoft Windows workloads:</a:t>
            </a:r>
          </a:p>
          <a:p>
            <a:pPr marL="0" marR="0" lvl="0" indent="0" algn="l" defTabSz="914400" rtl="0" eaLnBrk="1" fontAlgn="auto" latinLnBrk="0" hangingPunct="1">
              <a:lnSpc>
                <a:spcPct val="100000"/>
              </a:lnSpc>
              <a:spcAft>
                <a:spcPts val="0"/>
              </a:spcAft>
              <a:buClrTx/>
              <a:buSzPct val="100000"/>
              <a:buFontTx/>
              <a:buNone/>
              <a:tabLst/>
              <a:defRPr/>
            </a:pPr>
            <a:endParaRPr lang="en-US" sz="1100"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sz="1100" i="1" dirty="0"/>
              <a:t>Home directories –</a:t>
            </a:r>
            <a:r>
              <a:rPr lang="en-US" sz="1100" dirty="0"/>
              <a:t> </a:t>
            </a:r>
            <a:r>
              <a:rPr lang="en-US" dirty="0"/>
              <a:t>Create a file system that hundreds of thousands of users can access, and establish permissions at the file or folder level.</a:t>
            </a:r>
            <a:r>
              <a:rPr lang="en-US" sz="1100" dirty="0"/>
              <a:t> </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100" i="1" dirty="0"/>
              <a:t>Lift-and-shift applications</a:t>
            </a:r>
            <a:r>
              <a:rPr lang="en-US" sz="1100" i="0" dirty="0"/>
              <a:t> – </a:t>
            </a:r>
            <a:r>
              <a:rPr lang="en-US" i="0" dirty="0"/>
              <a:t>I</a:t>
            </a:r>
            <a:r>
              <a:rPr lang="en-US" sz="1100" dirty="0"/>
              <a:t>t </a:t>
            </a:r>
            <a:r>
              <a:rPr lang="en-US" sz="1100" i="0" dirty="0"/>
              <a:t>provides </a:t>
            </a:r>
            <a:r>
              <a:rPr lang="en-US" sz="1100" dirty="0"/>
              <a:t>fully managed native Windows file shares with features, like Microsoft Active Directory integration and automatic backups. </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sz="1100" i="1" dirty="0"/>
              <a:t>Media and entertainment workflows –</a:t>
            </a:r>
            <a:r>
              <a:rPr lang="en-US" sz="1100" dirty="0"/>
              <a:t> </a:t>
            </a:r>
            <a:r>
              <a:rPr lang="en-US" dirty="0"/>
              <a:t>Media workflows—like media transcoding, processing, and streaming—often depend on shared Windows file storage with consistent performance. FSx for Windows File Server provides you with a shared file system with the high throughput and low latencies that these Windows workloads need</a:t>
            </a:r>
            <a:r>
              <a:rPr lang="en-US" sz="1100" dirty="0"/>
              <a:t>. </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sz="1100" i="1" dirty="0"/>
              <a:t>Data analytics –</a:t>
            </a:r>
            <a:r>
              <a:rPr lang="en-US" sz="1100" dirty="0"/>
              <a:t> </a:t>
            </a:r>
            <a:r>
              <a:rPr lang="en-US" dirty="0"/>
              <a:t>By providing scalable file systems with high throughput and low latencies, FSx for Windows File Server enables you to run data-intensive analytics workloads</a:t>
            </a:r>
            <a:r>
              <a:rPr lang="en-US" sz="1100" dirty="0"/>
              <a:t>.</a:t>
            </a:r>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r>
              <a:rPr lang="en-US" sz="1100" i="1" dirty="0"/>
              <a:t>Web serving and content management – </a:t>
            </a:r>
            <a:r>
              <a:rPr lang="en-US" dirty="0"/>
              <a:t>Multiple web or content servers typically need access to the same files. FSx for Windows File Server provides a file system that can be accessed across thousands of instances simultaneously.</a:t>
            </a:r>
            <a:endParaRPr lang="en-US" sz="1100" dirty="0"/>
          </a:p>
          <a:p>
            <a:pPr marL="171450" marR="0" lvl="0" indent="-171450" algn="l" defTabSz="914400" rtl="0" eaLnBrk="1" fontAlgn="auto" latinLnBrk="0" hangingPunct="1">
              <a:lnSpc>
                <a:spcPct val="100000"/>
              </a:lnSpc>
              <a:spcAft>
                <a:spcPts val="0"/>
              </a:spcAft>
              <a:buClrTx/>
              <a:buSzPct val="100000"/>
              <a:buFont typeface="Arial" panose="020B0604020202020204" pitchFamily="34" charset="0"/>
              <a:buChar char="•"/>
              <a:tabLst/>
              <a:defRPr/>
            </a:pPr>
            <a:endParaRPr lang="en-US" sz="1100" i="1" dirty="0"/>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100" i="1" dirty="0"/>
              <a:t>Software development environments</a:t>
            </a:r>
            <a:r>
              <a:rPr lang="en-US" sz="1100" i="0" dirty="0"/>
              <a:t> – </a:t>
            </a:r>
            <a:r>
              <a:rPr lang="en-US" dirty="0"/>
              <a:t>FSx for Windows File Server enables you to move to in-cloud development with no changes to your development workflows by providing shared file storage that your developers and their environments</a:t>
            </a:r>
            <a:r>
              <a:rPr lang="en-US" sz="1100" dirty="0"/>
              <a:t> can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b="0" i="0" kern="1200" dirty="0">
                <a:solidFill>
                  <a:schemeClr val="tx1"/>
                </a:solidFill>
                <a:effectLst/>
              </a:rPr>
              <a:t>For more information, see the </a:t>
            </a:r>
            <a:r>
              <a:rPr lang="en-US" dirty="0">
                <a:hlinkClick r:id="rId3"/>
              </a:rPr>
              <a:t>Amazon FSx for Windows File Server User Guide</a:t>
            </a:r>
            <a:r>
              <a:rPr lang="en-AU" sz="1100" b="0" i="0" kern="1200" dirty="0">
                <a:solidFill>
                  <a:schemeClr val="tx1"/>
                </a:solidFill>
                <a:effectLst/>
              </a:rPr>
              <a:t>.</a:t>
            </a:r>
          </a:p>
          <a:p>
            <a:pPr marL="0" marR="0" lvl="0" indent="0" algn="l" defTabSz="914400" rtl="0" eaLnBrk="1" fontAlgn="auto" latinLnBrk="0" hangingPunct="1">
              <a:lnSpc>
                <a:spcPct val="100000"/>
              </a:lnSpc>
              <a:spcAft>
                <a:spcPts val="0"/>
              </a:spcAft>
              <a:buClrTx/>
              <a:buSzPct val="100000"/>
              <a:buFontTx/>
              <a:buNone/>
              <a:tabLst/>
              <a:defRPr/>
            </a:pPr>
            <a:endParaRPr lang="en-AU" sz="1100" b="0" i="0" kern="1200" dirty="0">
              <a:solidFill>
                <a:schemeClr val="tx1"/>
              </a:solidFill>
              <a:effectLst/>
            </a:endParaRPr>
          </a:p>
          <a:p>
            <a:pPr marL="0" marR="0" lvl="0" indent="0" algn="l" defTabSz="914400" rtl="0" eaLnBrk="1" fontAlgn="auto" latinLnBrk="0" hangingPunct="1">
              <a:lnSpc>
                <a:spcPct val="100000"/>
              </a:lnSpc>
              <a:spcAft>
                <a:spcPts val="0"/>
              </a:spcAft>
              <a:buClrTx/>
              <a:buSzPct val="100000"/>
              <a:buFontTx/>
              <a:buNone/>
              <a:tabLst/>
              <a:defRPr/>
            </a:pPr>
            <a:endParaRPr lang="en-US" sz="1100" b="0" i="0" kern="1200" dirty="0">
              <a:solidFill>
                <a:schemeClr val="tx1"/>
              </a:solidFill>
              <a:effectLst/>
            </a:endParaRPr>
          </a:p>
        </p:txBody>
      </p:sp>
    </p:spTree>
    <p:extLst>
      <p:ext uri="{BB962C8B-B14F-4D97-AF65-F5344CB8AC3E}">
        <p14:creationId xmlns:p14="http://schemas.microsoft.com/office/powerpoint/2010/main" val="4005253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i="0" dirty="0"/>
              <a:t>Storage options for EC2 instances include instance store, Amazon EBS, Amazon EFS, and Amazon FSx for Windows File Server</a:t>
            </a:r>
          </a:p>
          <a:p>
            <a:pPr marL="171450" indent="-171450">
              <a:buFont typeface="Arial" panose="020B0604020202020204" pitchFamily="34" charset="0"/>
              <a:buChar char="•"/>
            </a:pPr>
            <a:r>
              <a:rPr lang="en-US" i="0" dirty="0"/>
              <a:t>For a root volume, use instance store or SSD-backed Amazon EBS</a:t>
            </a:r>
          </a:p>
          <a:p>
            <a:pPr marL="171450" indent="-171450">
              <a:buFont typeface="Arial" panose="020B0604020202020204" pitchFamily="34" charset="0"/>
              <a:buChar char="•"/>
            </a:pPr>
            <a:r>
              <a:rPr lang="en-US" i="0" dirty="0"/>
              <a:t>For a data volume that serves only one instance, use instance store or Amazon EBS storage</a:t>
            </a:r>
          </a:p>
          <a:p>
            <a:pPr marL="171450" indent="-171450">
              <a:buFont typeface="Arial" panose="020B0604020202020204" pitchFamily="34" charset="0"/>
              <a:buChar char="•"/>
            </a:pPr>
            <a:r>
              <a:rPr lang="en-US" i="0" dirty="0"/>
              <a:t>For a data volume that serves multiple Linux instances, use Amazon EFS</a:t>
            </a:r>
          </a:p>
          <a:p>
            <a:pPr marL="171450" indent="-171450">
              <a:buFont typeface="Arial" panose="020B0604020202020204" pitchFamily="34" charset="0"/>
              <a:buChar char="•"/>
            </a:pPr>
            <a:r>
              <a:rPr lang="en-US" i="0" dirty="0"/>
              <a:t>For a data volume that serves multiple Microsoft Windows instances, use Amazon FSx for Windows File Server</a:t>
            </a:r>
          </a:p>
        </p:txBody>
      </p:sp>
    </p:spTree>
    <p:extLst>
      <p:ext uri="{BB962C8B-B14F-4D97-AF65-F5344CB8AC3E}">
        <p14:creationId xmlns:p14="http://schemas.microsoft.com/office/powerpoint/2010/main" val="268673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each module introduces new features, those parts of this larger diagram will be unveiled.</a:t>
            </a:r>
            <a:br>
              <a:rPr lang="en-US" dirty="0"/>
            </a:br>
            <a:br>
              <a:rPr lang="en-US" dirty="0"/>
            </a:br>
            <a:r>
              <a:rPr lang="en-US" dirty="0"/>
              <a:t>In this module, you will learn how to create an architecture for running a dynamic web application on AWS by using Amazon EC2. You also learn about some AWS storage services that can be used with Amazon EC2, including Amazon EFS. </a:t>
            </a:r>
            <a:br>
              <a:rPr lang="en-US" dirty="0"/>
            </a:br>
            <a:br>
              <a:rPr lang="en-US" dirty="0"/>
            </a:br>
            <a:endParaRPr lang="en-US" dirty="0"/>
          </a:p>
        </p:txBody>
      </p:sp>
    </p:spTree>
    <p:extLst>
      <p:ext uri="{BB962C8B-B14F-4D97-AF65-F5344CB8AC3E}">
        <p14:creationId xmlns:p14="http://schemas.microsoft.com/office/powerpoint/2010/main" val="3644882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will now complete Module 4 - Guided Lab: Introducing Amazon Elastic File System (Amazon 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1534240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sz="1100" dirty="0">
                <a:latin typeface="+mn-lt"/>
              </a:rPr>
              <a:t>Creating a security group to access your EFS file system</a:t>
            </a:r>
          </a:p>
          <a:p>
            <a:pPr marL="228600" indent="-228600">
              <a:buFont typeface="+mj-lt"/>
              <a:buAutoNum type="arabicPeriod"/>
            </a:pPr>
            <a:r>
              <a:rPr lang="en-US" sz="1100" dirty="0">
                <a:latin typeface="+mn-lt"/>
              </a:rPr>
              <a:t>Creating an Amazon EFS file system</a:t>
            </a:r>
          </a:p>
          <a:p>
            <a:pPr marL="228600" indent="-228600">
              <a:buFont typeface="+mj-lt"/>
              <a:buAutoNum type="arabicPeriod"/>
            </a:pPr>
            <a:r>
              <a:rPr lang="en-US" sz="1100" dirty="0">
                <a:latin typeface="+mn-lt"/>
              </a:rPr>
              <a:t>Connecting to your EC2 instance via SSH</a:t>
            </a:r>
          </a:p>
          <a:p>
            <a:pPr marL="228600" indent="-228600">
              <a:buFont typeface="+mj-lt"/>
              <a:buAutoNum type="arabicPeriod"/>
            </a:pPr>
            <a:r>
              <a:rPr lang="en-US" sz="1100" dirty="0">
                <a:latin typeface="+mn-lt"/>
              </a:rPr>
              <a:t>Creating a new directory and mounting the EFS file system</a:t>
            </a:r>
          </a:p>
          <a:p>
            <a:pPr marL="228600" indent="-228600">
              <a:buFont typeface="+mj-lt"/>
              <a:buAutoNum type="arabicPeriod"/>
            </a:pPr>
            <a:r>
              <a:rPr lang="en-US" sz="1100" dirty="0">
                <a:latin typeface="+mn-lt"/>
              </a:rPr>
              <a:t>Examining the performance behavior of your new EFS file system</a:t>
            </a:r>
            <a:endParaRPr lang="en-US" sz="1100" dirty="0"/>
          </a:p>
        </p:txBody>
      </p:sp>
    </p:spTree>
    <p:extLst>
      <p:ext uri="{BB962C8B-B14F-4D97-AF65-F5344CB8AC3E}">
        <p14:creationId xmlns:p14="http://schemas.microsoft.com/office/powerpoint/2010/main" val="1264615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3428403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the guided lab after you have completed it. </a:t>
            </a:r>
          </a:p>
        </p:txBody>
      </p:sp>
    </p:spTree>
    <p:extLst>
      <p:ext uri="{BB962C8B-B14F-4D97-AF65-F5344CB8AC3E}">
        <p14:creationId xmlns:p14="http://schemas.microsoft.com/office/powerpoint/2010/main" val="1611962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7: </a:t>
            </a:r>
            <a:r>
              <a:rPr lang="en-US" sz="1100" kern="1200" dirty="0">
                <a:solidFill>
                  <a:schemeClr val="tx1"/>
                </a:solidFill>
                <a:latin typeface="+mn-lt"/>
                <a:ea typeface="+mn-ea"/>
                <a:cs typeface="+mn-cs"/>
              </a:rPr>
              <a:t>Amazon EC2 pricing options.</a:t>
            </a:r>
            <a:endParaRPr lang="en-US" sz="1100" dirty="0"/>
          </a:p>
        </p:txBody>
      </p:sp>
    </p:spTree>
    <p:extLst>
      <p:ext uri="{BB962C8B-B14F-4D97-AF65-F5344CB8AC3E}">
        <p14:creationId xmlns:p14="http://schemas.microsoft.com/office/powerpoint/2010/main" val="1181699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9118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AWS offers five ways to pay for Amazon EC2 instances: </a:t>
            </a:r>
            <a:r>
              <a:rPr lang="en-US" i="1" kern="1200" dirty="0">
                <a:solidFill>
                  <a:schemeClr val="tx1"/>
                </a:solidFill>
                <a:effectLst/>
                <a:ea typeface="+mn-ea"/>
                <a:cs typeface="+mn-cs"/>
              </a:rPr>
              <a:t>On-Demand Instances</a:t>
            </a:r>
            <a:r>
              <a:rPr lang="en-US" kern="1200" dirty="0">
                <a:solidFill>
                  <a:schemeClr val="tx1"/>
                </a:solidFill>
                <a:effectLst/>
                <a:ea typeface="+mn-ea"/>
                <a:cs typeface="+mn-cs"/>
              </a:rPr>
              <a:t>, </a:t>
            </a:r>
            <a:r>
              <a:rPr lang="en-US" i="1" kern="1200" dirty="0">
                <a:solidFill>
                  <a:schemeClr val="tx1"/>
                </a:solidFill>
                <a:effectLst/>
                <a:ea typeface="+mn-ea"/>
                <a:cs typeface="+mn-cs"/>
              </a:rPr>
              <a:t>Reserved Instances</a:t>
            </a:r>
            <a:r>
              <a:rPr lang="en-US" kern="1200" dirty="0">
                <a:solidFill>
                  <a:schemeClr val="tx1"/>
                </a:solidFill>
                <a:effectLst/>
                <a:ea typeface="+mn-ea"/>
                <a:cs typeface="+mn-cs"/>
              </a:rPr>
              <a:t>, </a:t>
            </a:r>
            <a:r>
              <a:rPr lang="en-US" i="1" kern="1200" dirty="0">
                <a:solidFill>
                  <a:schemeClr val="tx1"/>
                </a:solidFill>
                <a:effectLst/>
                <a:ea typeface="+mn-ea"/>
                <a:cs typeface="+mn-cs"/>
              </a:rPr>
              <a:t>Savings Plans</a:t>
            </a:r>
            <a:r>
              <a:rPr lang="en-US" kern="1200" dirty="0">
                <a:solidFill>
                  <a:schemeClr val="tx1"/>
                </a:solidFill>
                <a:effectLst/>
                <a:ea typeface="+mn-ea"/>
                <a:cs typeface="+mn-cs"/>
              </a:rPr>
              <a:t>, </a:t>
            </a:r>
            <a:r>
              <a:rPr lang="en-US" i="1" kern="1200" dirty="0">
                <a:solidFill>
                  <a:schemeClr val="tx1"/>
                </a:solidFill>
                <a:effectLst/>
                <a:ea typeface="+mn-ea"/>
                <a:cs typeface="+mn-cs"/>
              </a:rPr>
              <a:t>Spot Instances</a:t>
            </a:r>
            <a:r>
              <a:rPr lang="en-US" kern="1200" dirty="0">
                <a:solidFill>
                  <a:schemeClr val="tx1"/>
                </a:solidFill>
                <a:effectLst/>
                <a:ea typeface="+mn-ea"/>
                <a:cs typeface="+mn-cs"/>
              </a:rPr>
              <a:t>, and </a:t>
            </a:r>
            <a:r>
              <a:rPr lang="en-US" i="1" kern="1200" dirty="0">
                <a:solidFill>
                  <a:schemeClr val="tx1"/>
                </a:solidFill>
                <a:effectLst/>
                <a:ea typeface="+mn-ea"/>
                <a:cs typeface="+mn-cs"/>
              </a:rPr>
              <a:t>Dedicated Hosts</a:t>
            </a:r>
            <a:r>
              <a:rPr lang="en-US" kern="1200" dirty="0">
                <a:solidFill>
                  <a:schemeClr val="tx1"/>
                </a:solidFill>
                <a:effectLst/>
                <a:ea typeface="+mn-ea"/>
                <a:cs typeface="+mn-cs"/>
              </a:rPr>
              <a:t>. The first three options are identified in this slide, and the last two are described in the next slide.</a:t>
            </a:r>
          </a:p>
          <a:p>
            <a:pPr lvl="0">
              <a:defRPr/>
            </a:pPr>
            <a:endParaRPr lang="en-US" kern="1200" dirty="0">
              <a:solidFill>
                <a:schemeClr val="tx1"/>
              </a:solidFill>
              <a:effectLst/>
              <a:ea typeface="+mn-ea"/>
              <a:cs typeface="+mn-cs"/>
            </a:endParaRPr>
          </a:p>
          <a:p>
            <a:pPr lvl="0">
              <a:defRPr/>
            </a:pPr>
            <a:r>
              <a:rPr lang="en-US" i="1" kern="1200" dirty="0">
                <a:solidFill>
                  <a:schemeClr val="tx1"/>
                </a:solidFill>
                <a:effectLst/>
                <a:ea typeface="+mn-ea"/>
                <a:cs typeface="+mn-cs"/>
              </a:rPr>
              <a:t>On-Demand Instance</a:t>
            </a:r>
            <a:r>
              <a:rPr lang="en-US" i="0" kern="1200" dirty="0">
                <a:solidFill>
                  <a:schemeClr val="tx1"/>
                </a:solidFill>
                <a:effectLst/>
                <a:ea typeface="+mn-ea"/>
                <a:cs typeface="+mn-cs"/>
              </a:rPr>
              <a:t>s</a:t>
            </a:r>
            <a:r>
              <a:rPr lang="en-US" i="1" kern="1200" dirty="0">
                <a:solidFill>
                  <a:schemeClr val="tx1"/>
                </a:solidFill>
                <a:effectLst/>
                <a:ea typeface="+mn-ea"/>
                <a:cs typeface="+mn-cs"/>
              </a:rPr>
              <a:t> </a:t>
            </a:r>
            <a:r>
              <a:rPr lang="en-US" kern="1200" dirty="0">
                <a:solidFill>
                  <a:schemeClr val="tx1"/>
                </a:solidFill>
                <a:effectLst/>
                <a:ea typeface="+mn-ea"/>
                <a:cs typeface="+mn-cs"/>
              </a:rPr>
              <a:t>offer the most flexibility, with no long-term contract and low rates. They are a good choice for applications with short-term, spiky, or unpredictable workloads. They are also suited for developing and testing a</a:t>
            </a:r>
            <a:r>
              <a:rPr lang="en-US" dirty="0"/>
              <a:t>pplications on Amazon EC2 for the first time. With On-Demand Instances, you pay for compute capacity by the hour or by the second, depending on which instances you run. </a:t>
            </a:r>
            <a:r>
              <a:rPr lang="en-US" i="1" kern="1200" dirty="0">
                <a:solidFill>
                  <a:schemeClr val="tx1"/>
                </a:solidFill>
                <a:effectLst/>
                <a:ea typeface="+mn-ea"/>
                <a:cs typeface="+mn-cs"/>
              </a:rPr>
              <a:t>On-Demand Instances </a:t>
            </a:r>
            <a:r>
              <a:rPr lang="en-US" kern="1200" dirty="0">
                <a:solidFill>
                  <a:schemeClr val="tx1"/>
                </a:solidFill>
                <a:effectLst/>
                <a:ea typeface="+mn-ea"/>
                <a:cs typeface="+mn-cs"/>
              </a:rPr>
              <a:t>have the lowest upfront cost and the most flexibility. They require no upfront commitments or long-term contracts. </a:t>
            </a:r>
          </a:p>
          <a:p>
            <a:pPr lvl="0">
              <a:defRPr/>
            </a:pPr>
            <a:endParaRPr lang="en-US" kern="1200" dirty="0">
              <a:solidFill>
                <a:schemeClr val="tx1"/>
              </a:solidFill>
              <a:effectLst/>
              <a:ea typeface="+mn-ea"/>
              <a:cs typeface="+mn-cs"/>
            </a:endParaRPr>
          </a:p>
          <a:p>
            <a:pPr lvl="0">
              <a:defRPr/>
            </a:pPr>
            <a:r>
              <a:rPr lang="en-US" i="1" kern="1200" dirty="0">
                <a:solidFill>
                  <a:schemeClr val="tx1"/>
                </a:solidFill>
                <a:effectLst/>
                <a:ea typeface="+mn-ea"/>
                <a:cs typeface="+mn-cs"/>
              </a:rPr>
              <a:t>Reserved Instances </a:t>
            </a:r>
            <a:r>
              <a:rPr lang="en-US" kern="1200" dirty="0">
                <a:solidFill>
                  <a:schemeClr val="tx1"/>
                </a:solidFill>
                <a:effectLst/>
                <a:ea typeface="+mn-ea"/>
                <a:cs typeface="+mn-cs"/>
              </a:rPr>
              <a:t>enable you to reserve computing capacity for a 1-year or 3-year term with lower hourly running costs. The discounted usage price is fixed for as long as you own the Reserved Instance. Reserved Instances are a good choice if you have predictable or steady-state compute needs (for example, an instance that you know you want to keep running most or all the time for months or years). If you expect consistent, heavy use, they can provide substantial savings compared to On-Demand Instances. </a:t>
            </a:r>
          </a:p>
          <a:p>
            <a:pPr lvl="0">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Savings Plans </a:t>
            </a:r>
            <a:r>
              <a:rPr lang="en-US" dirty="0"/>
              <a:t>is a flexible pricing model that offers low prices on Amazon EC2, AWS Lambda, and AWS Fargate usage, in exchange for a commitment to a consistent amount of usage (measured in dollars per hour) for a 1-year or 3-year term. </a:t>
            </a:r>
            <a:r>
              <a:rPr lang="en-US" dirty="0">
                <a:solidFill>
                  <a:schemeClr val="tx1"/>
                </a:solidFill>
              </a:rPr>
              <a:t>It </a:t>
            </a:r>
            <a:r>
              <a:rPr lang="en-US" dirty="0"/>
              <a:t>offers lower prices on EC2 instance usage compared to On-Demand Instances, regardless of instance family, size, operating system, tenancy, or AWS Region. </a:t>
            </a:r>
            <a:r>
              <a:rPr lang="en-US" dirty="0">
                <a:cs typeface="Amazon Ember Regular" charset="0"/>
              </a:rPr>
              <a:t>Each type of compute usage has an On-Demand Instance rate and a Savings Plans price. </a:t>
            </a:r>
            <a:r>
              <a:rPr lang="en-US" dirty="0"/>
              <a:t>You can get started with Savings Plans from AWS Cost Explorer in the console or by using the API or the AWS CLI. </a:t>
            </a: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3631173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46407"/>
          </a:xfrm>
        </p:spPr>
        <p:txBody>
          <a:bodyPr/>
          <a:lstStyle/>
          <a:p>
            <a:pPr lvl="0">
              <a:defRPr/>
            </a:pPr>
            <a:r>
              <a:rPr lang="en-US" kern="1200" dirty="0">
                <a:solidFill>
                  <a:schemeClr val="tx1"/>
                </a:solidFill>
                <a:effectLst/>
                <a:ea typeface="+mn-ea"/>
                <a:cs typeface="+mn-cs"/>
              </a:rPr>
              <a:t>This slide lists the final two Amazon EC2 purchase options. They are </a:t>
            </a:r>
            <a:r>
              <a:rPr lang="en-US" i="1" kern="1200" dirty="0">
                <a:solidFill>
                  <a:schemeClr val="tx1"/>
                </a:solidFill>
                <a:effectLst/>
                <a:ea typeface="+mn-ea"/>
                <a:cs typeface="+mn-cs"/>
              </a:rPr>
              <a:t>Spot Instances </a:t>
            </a:r>
            <a:r>
              <a:rPr lang="en-US" kern="1200" dirty="0">
                <a:solidFill>
                  <a:schemeClr val="tx1"/>
                </a:solidFill>
                <a:effectLst/>
                <a:ea typeface="+mn-ea"/>
                <a:cs typeface="+mn-cs"/>
              </a:rPr>
              <a:t>and </a:t>
            </a:r>
            <a:r>
              <a:rPr lang="en-US" i="1" kern="1200" dirty="0">
                <a:solidFill>
                  <a:schemeClr val="tx1"/>
                </a:solidFill>
                <a:effectLst/>
                <a:ea typeface="+mn-ea"/>
                <a:cs typeface="+mn-cs"/>
              </a:rPr>
              <a:t>Dedicated Hosts</a:t>
            </a:r>
            <a:r>
              <a:rPr lang="en-US" kern="1200" dirty="0">
                <a:solidFill>
                  <a:schemeClr val="tx1"/>
                </a:solidFill>
                <a:effectLst/>
                <a:ea typeface="+mn-ea"/>
                <a:cs typeface="+mn-cs"/>
              </a:rPr>
              <a:t>.</a:t>
            </a:r>
          </a:p>
          <a:p>
            <a:pPr lvl="0">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kern="1200" dirty="0">
                <a:solidFill>
                  <a:schemeClr val="tx1"/>
                </a:solidFill>
                <a:effectLst/>
                <a:ea typeface="+mn-ea"/>
                <a:cs typeface="+mn-cs"/>
              </a:rPr>
              <a:t>Spot Instances </a:t>
            </a:r>
            <a:r>
              <a:rPr lang="en-US" kern="1200" dirty="0">
                <a:solidFill>
                  <a:schemeClr val="tx1"/>
                </a:solidFill>
                <a:effectLst/>
                <a:ea typeface="+mn-ea"/>
                <a:cs typeface="+mn-cs"/>
              </a:rPr>
              <a:t>enable you to bid on unused EC2 instances and </a:t>
            </a:r>
            <a:r>
              <a:rPr lang="en-US" dirty="0"/>
              <a:t>request spare computing capacity at substantial savings. They </a:t>
            </a:r>
            <a:r>
              <a:rPr lang="en-US" kern="1200" dirty="0">
                <a:solidFill>
                  <a:schemeClr val="tx1"/>
                </a:solidFill>
                <a:effectLst/>
                <a:ea typeface="+mn-ea"/>
                <a:cs typeface="+mn-cs"/>
              </a:rPr>
              <a:t>are recommended for fault-tolerant, flexible (non-time-critical), stateless workloads. </a:t>
            </a:r>
            <a:r>
              <a:rPr lang="en-US" dirty="0"/>
              <a:t>To use a Spot Instance, your workload must have the ability to be stopped and restarted: Amazon EC2 can interrupt it with a 2-minute notification to meet other capacity requirements. Your Spot Instance runs when capacity is available and the maximum price per hour for your request exceeds the Spot Instance price. </a:t>
            </a:r>
            <a:r>
              <a:rPr lang="en-US" kern="1200" dirty="0">
                <a:solidFill>
                  <a:schemeClr val="tx1"/>
                </a:solidFill>
                <a:effectLst/>
                <a:ea typeface="+mn-ea"/>
                <a:cs typeface="+mn-cs"/>
              </a:rPr>
              <a:t>Spot Instances are billed on 1-second increments, with a minimum of 60 seconds, if they are running the Amazon Linux or Ubuntu operating system. All other operating</a:t>
            </a:r>
            <a:r>
              <a:rPr lang="en-US" kern="1200" baseline="0" dirty="0">
                <a:solidFill>
                  <a:schemeClr val="tx1"/>
                </a:solidFill>
                <a:effectLst/>
                <a:ea typeface="+mn-ea"/>
                <a:cs typeface="+mn-cs"/>
              </a:rPr>
              <a:t> systems are billed in 1-hour increments, rounded up to nearest hour.</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r>
              <a:rPr lang="en-US" kern="1200" dirty="0">
                <a:solidFill>
                  <a:schemeClr val="tx1"/>
                </a:solidFill>
                <a:effectLst/>
                <a:ea typeface="+mn-ea"/>
                <a:cs typeface="+mn-cs"/>
              </a:rPr>
              <a:t>A variation of Spot Instances, called </a:t>
            </a:r>
            <a:r>
              <a:rPr lang="en-US" i="1" kern="1200" dirty="0">
                <a:solidFill>
                  <a:schemeClr val="tx1"/>
                </a:solidFill>
                <a:effectLst/>
                <a:ea typeface="+mn-ea"/>
                <a:cs typeface="+mn-cs"/>
              </a:rPr>
              <a:t>Spot blocks</a:t>
            </a:r>
            <a:r>
              <a:rPr lang="en-US" kern="1200" dirty="0">
                <a:solidFill>
                  <a:schemeClr val="tx1"/>
                </a:solidFill>
                <a:effectLst/>
                <a:ea typeface="+mn-ea"/>
                <a:cs typeface="+mn-cs"/>
              </a:rPr>
              <a:t>, enables you to run a workload </a:t>
            </a:r>
            <a:r>
              <a:rPr lang="en-US" dirty="0"/>
              <a:t>continuously for a finite duration of 1–6 hours</a:t>
            </a:r>
            <a:r>
              <a:rPr lang="en-US" kern="1200" dirty="0">
                <a:solidFill>
                  <a:schemeClr val="tx1"/>
                </a:solidFill>
                <a:effectLst/>
                <a:ea typeface="+mn-ea"/>
                <a:cs typeface="+mn-cs"/>
              </a:rPr>
              <a:t>. </a:t>
            </a:r>
            <a:r>
              <a:rPr lang="en-US" dirty="0"/>
              <a:t>Spot blocks are designed to not be interrupted and will run continuously for the duration you select, independent of the Spot Instance market price.</a:t>
            </a:r>
            <a:endParaRPr lang="en-US" kern="1200" dirty="0">
              <a:solidFill>
                <a:schemeClr val="tx1"/>
              </a:solidFill>
              <a:effectLst/>
              <a:ea typeface="+mn-ea"/>
              <a:cs typeface="+mn-cs"/>
            </a:endParaRPr>
          </a:p>
          <a:p>
            <a:pPr lvl="0">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kern="1200" dirty="0">
                <a:solidFill>
                  <a:schemeClr val="tx1"/>
                </a:solidFill>
                <a:effectLst/>
                <a:ea typeface="+mn-ea"/>
                <a:cs typeface="+mn-cs"/>
              </a:rPr>
              <a:t>Dedicated Hosts </a:t>
            </a:r>
            <a:r>
              <a:rPr lang="en-US" kern="1200" dirty="0">
                <a:solidFill>
                  <a:schemeClr val="tx1"/>
                </a:solidFill>
                <a:effectLst/>
                <a:ea typeface="+mn-ea"/>
                <a:cs typeface="+mn-cs"/>
              </a:rPr>
              <a:t>are physical servers with instance capacity that is dedicated to your use. They are physically isolated at the level of the host hardware from instances that belong to other AWS accounts. Dedicated Hosts are a good choice when you have licensing restrictions for the software that you want to run on Amazon EC2, or when you have specific compliance or regulatory requirements that preclude you from using other deployment options.</a:t>
            </a:r>
          </a:p>
        </p:txBody>
      </p:sp>
    </p:spTree>
    <p:extLst>
      <p:ext uri="{BB962C8B-B14F-4D97-AF65-F5344CB8AC3E}">
        <p14:creationId xmlns:p14="http://schemas.microsoft.com/office/powerpoint/2010/main" val="26928368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the educator might choose to demonstrate the Spot Instance History Page in the Amazon EC2 console.</a:t>
            </a:r>
          </a:p>
        </p:txBody>
      </p:sp>
    </p:spTree>
    <p:extLst>
      <p:ext uri="{BB962C8B-B14F-4D97-AF65-F5344CB8AC3E}">
        <p14:creationId xmlns:p14="http://schemas.microsoft.com/office/powerpoint/2010/main" val="1904920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5676"/>
          </a:xfrm>
        </p:spPr>
        <p:txBody>
          <a:bodyPr/>
          <a:lstStyle/>
          <a:p>
            <a:r>
              <a:rPr lang="en-US" dirty="0"/>
              <a:t>You can use </a:t>
            </a:r>
            <a:r>
              <a:rPr lang="en-US" i="1" dirty="0"/>
              <a:t>Dedicated Hosts </a:t>
            </a:r>
            <a:r>
              <a:rPr lang="en-US" dirty="0"/>
              <a:t>and </a:t>
            </a:r>
            <a:r>
              <a:rPr lang="en-US" i="1" dirty="0"/>
              <a:t>Dedicated Instances </a:t>
            </a:r>
            <a:r>
              <a:rPr lang="en-US" dirty="0"/>
              <a:t>to launch EC2 instances on physical servers that are dedicated for your use. Both options enable you to isolate the hosts that run your instances from the hosts that run instances for other accounts. They also provide the same performance, security, and physical features. </a:t>
            </a:r>
          </a:p>
          <a:p>
            <a:endParaRPr lang="en-US" dirty="0"/>
          </a:p>
          <a:p>
            <a:r>
              <a:rPr lang="en-US" dirty="0"/>
              <a:t>Dedicated Hosts give you visibility and control over how instances are placed on a physical server. You can consistently deploy your instances to the same physical server over time. As a result, Dedicated Hosts enable you to use your existing server-bound software licenses, and to address corporate compliance and regulatory requirements.</a:t>
            </a:r>
          </a:p>
          <a:p>
            <a:endParaRPr lang="en-US" dirty="0"/>
          </a:p>
          <a:p>
            <a:r>
              <a:rPr lang="en-US" dirty="0"/>
              <a:t>Both options differ in the way they are billed. A Dedicated Instance is billed per instance, and its pricing has two components. The two components are </a:t>
            </a:r>
            <a:r>
              <a:rPr lang="en-US" kern="1200" dirty="0">
                <a:solidFill>
                  <a:schemeClr val="tx1"/>
                </a:solidFill>
                <a:effectLst/>
                <a:ea typeface="+mn-ea"/>
                <a:cs typeface="+mn-cs"/>
              </a:rPr>
              <a:t>an hourly per-instance usage fee and a dedicated per-Region fee that you pay once per hour, regardless of how many Dedicated Instances are running.</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A Dedicated Host is billed per host. </a:t>
            </a:r>
            <a:r>
              <a:rPr lang="en-US" dirty="0"/>
              <a:t>You can choose from three different pricing models to pay for Dedicated Hosts: On-Demand, Reservation Pricing, and Savings Plans.</a:t>
            </a: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solidFill>
                <a:effectLst/>
                <a:ea typeface="+mn-ea"/>
                <a:cs typeface="+mn-cs"/>
              </a:rPr>
              <a:t>To indicate that an instance should run as a Dedicated Instance or a Dedicated Host, change the instance’s </a:t>
            </a:r>
            <a:r>
              <a:rPr lang="en-US" i="1" kern="1200" dirty="0">
                <a:solidFill>
                  <a:schemeClr val="tx1"/>
                </a:solidFill>
                <a:effectLst/>
                <a:ea typeface="+mn-ea"/>
                <a:cs typeface="+mn-cs"/>
              </a:rPr>
              <a:t>tenancy</a:t>
            </a:r>
            <a:r>
              <a:rPr lang="en-US" kern="1200" dirty="0">
                <a:solidFill>
                  <a:schemeClr val="tx1"/>
                </a:solidFill>
                <a:effectLst/>
                <a:ea typeface="+mn-ea"/>
                <a:cs typeface="+mn-cs"/>
              </a:rPr>
              <a:t> attribute to </a:t>
            </a:r>
            <a:r>
              <a:rPr lang="en-US" i="1" kern="1200" dirty="0">
                <a:solidFill>
                  <a:schemeClr val="tx1"/>
                </a:solidFill>
                <a:effectLst/>
                <a:ea typeface="+mn-ea"/>
                <a:cs typeface="+mn-cs"/>
              </a:rPr>
              <a:t>dedicated</a:t>
            </a:r>
            <a:r>
              <a:rPr lang="en-US" kern="1200" dirty="0">
                <a:solidFill>
                  <a:schemeClr val="tx1"/>
                </a:solidFill>
                <a:effectLst/>
                <a:ea typeface="+mn-ea"/>
                <a:cs typeface="+mn-cs"/>
              </a:rPr>
              <a:t> or </a:t>
            </a:r>
            <a:r>
              <a:rPr lang="en-US" i="1" kern="1200" dirty="0">
                <a:solidFill>
                  <a:schemeClr val="tx1"/>
                </a:solidFill>
                <a:effectLst/>
                <a:ea typeface="+mn-ea"/>
                <a:cs typeface="+mn-cs"/>
              </a:rPr>
              <a:t>host</a:t>
            </a:r>
            <a:r>
              <a:rPr lang="en-US" kern="1200" dirty="0">
                <a:solidFill>
                  <a:schemeClr val="tx1"/>
                </a:solidFill>
                <a:effectLst/>
                <a:ea typeface="+mn-ea"/>
                <a:cs typeface="+mn-cs"/>
              </a:rPr>
              <a:t>, respectively. For more information, see </a:t>
            </a:r>
            <a:r>
              <a:rPr lang="en-US" dirty="0">
                <a:hlinkClick r:id="rId3"/>
              </a:rPr>
              <a:t>Amazon EC2 Dedicated Hosts</a:t>
            </a:r>
            <a:r>
              <a:rPr lang="en-US" kern="1200" dirty="0">
                <a:solidFill>
                  <a:schemeClr val="tx1"/>
                </a:solidFill>
                <a:effectLst/>
                <a:ea typeface="+mn-ea"/>
                <a:cs typeface="+mn-cs"/>
              </a:rPr>
              <a:t>.</a:t>
            </a:r>
          </a:p>
          <a:p>
            <a:r>
              <a:rPr lang="en-US" dirty="0"/>
              <a:t> </a:t>
            </a:r>
          </a:p>
        </p:txBody>
      </p:sp>
    </p:spTree>
    <p:extLst>
      <p:ext uri="{BB962C8B-B14F-4D97-AF65-F5344CB8AC3E}">
        <p14:creationId xmlns:p14="http://schemas.microsoft.com/office/powerpoint/2010/main" val="2570204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kern="1200" dirty="0">
                <a:solidFill>
                  <a:schemeClr val="tx1"/>
                </a:solidFill>
                <a:effectLst/>
                <a:latin typeface="Calibri" panose="020F0502020204030204" pitchFamily="34" charset="0"/>
                <a:ea typeface="+mn-ea"/>
                <a:cs typeface="+mn-cs"/>
              </a:rPr>
              <a:t>Each Amazon EC2 pricing model provides a different set of benefits. As a general guideline, the recommended way to optimize the cost of EC2 instances is to combine available purchase options.</a:t>
            </a:r>
          </a:p>
          <a:p>
            <a:pPr lvl="0">
              <a:defRPr/>
            </a:pPr>
            <a:endParaRPr lang="en-US" kern="1200" dirty="0">
              <a:solidFill>
                <a:schemeClr val="tx1"/>
              </a:solidFill>
              <a:effectLst/>
              <a:latin typeface="Calibri" panose="020F0502020204030204" pitchFamily="34" charset="0"/>
              <a:ea typeface="+mn-ea"/>
              <a:cs typeface="+mn-cs"/>
            </a:endParaRPr>
          </a:p>
          <a:p>
            <a:pPr lvl="0">
              <a:defRPr/>
            </a:pPr>
            <a:r>
              <a:rPr lang="en-US" kern="1200" dirty="0">
                <a:solidFill>
                  <a:schemeClr val="tx1"/>
                </a:solidFill>
                <a:effectLst/>
                <a:latin typeface="Calibri" panose="020F0502020204030204" pitchFamily="34" charset="0"/>
                <a:ea typeface="+mn-ea"/>
                <a:cs typeface="+mn-cs"/>
              </a:rPr>
              <a:t>Specifically, start by identifying the steady-state workloads in your application portfolio and run them on EC2 instances that use the Reserved Instance or Savings Plans pricing option.</a:t>
            </a:r>
          </a:p>
          <a:p>
            <a:pPr lvl="0">
              <a:defRPr/>
            </a:pPr>
            <a:endParaRPr lang="en-US" kern="1200" dirty="0">
              <a:solidFill>
                <a:schemeClr val="tx1"/>
              </a:solidFill>
              <a:effectLst/>
              <a:latin typeface="Calibri" panose="020F0502020204030204" pitchFamily="34" charset="0"/>
              <a:ea typeface="+mn-ea"/>
              <a:cs typeface="+mn-cs"/>
            </a:endParaRPr>
          </a:p>
          <a:p>
            <a:pPr lvl="0">
              <a:defRPr/>
            </a:pPr>
            <a:r>
              <a:rPr lang="en-US" kern="1200" dirty="0">
                <a:solidFill>
                  <a:schemeClr val="tx1"/>
                </a:solidFill>
                <a:effectLst/>
                <a:latin typeface="Calibri" panose="020F0502020204030204" pitchFamily="34" charset="0"/>
                <a:ea typeface="+mn-ea"/>
                <a:cs typeface="+mn-cs"/>
              </a:rPr>
              <a:t>Next, for your stateful spiky workloads, select EC2 instances that use the On-Demand Instance pricing plan.</a:t>
            </a:r>
          </a:p>
          <a:p>
            <a:pPr lvl="0">
              <a:defRPr/>
            </a:pPr>
            <a:endParaRPr lang="en-US" kern="1200" dirty="0">
              <a:solidFill>
                <a:schemeClr val="tx1"/>
              </a:solidFill>
              <a:effectLst/>
              <a:latin typeface="Calibri" panose="020F0502020204030204" pitchFamily="34" charset="0"/>
              <a:ea typeface="+mn-ea"/>
              <a:cs typeface="+mn-cs"/>
            </a:endParaRPr>
          </a:p>
          <a:p>
            <a:pPr lvl="0">
              <a:defRPr/>
            </a:pPr>
            <a:r>
              <a:rPr lang="en-US" kern="1200" dirty="0">
                <a:solidFill>
                  <a:schemeClr val="tx1"/>
                </a:solidFill>
                <a:effectLst/>
                <a:latin typeface="Calibri" panose="020F0502020204030204" pitchFamily="34" charset="0"/>
                <a:ea typeface="+mn-ea"/>
                <a:cs typeface="+mn-cs"/>
              </a:rPr>
              <a:t>Finally, use Spot Instances for your fault-tolerant, flexible, stateless workloads.</a:t>
            </a:r>
          </a:p>
          <a:p>
            <a:endParaRPr lang="en-US" dirty="0"/>
          </a:p>
        </p:txBody>
      </p:sp>
    </p:spTree>
    <p:extLst>
      <p:ext uri="{BB962C8B-B14F-4D97-AF65-F5344CB8AC3E}">
        <p14:creationId xmlns:p14="http://schemas.microsoft.com/office/powerpoint/2010/main" val="3943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00475"/>
          </a:xfrm>
        </p:spPr>
        <p:txBody>
          <a:bodyPr/>
          <a:lstStyle/>
          <a:p>
            <a:r>
              <a:rPr lang="en-US" dirty="0"/>
              <a:t>After the café launched the first version of their website, the café‘s customers told Sofía and Nikhil how nice the website looks. They liked that they could easily look up the business hours online, and browse through the available desserts before coming in to pick up food and drinks for their work colleagues. However, in addition to the praise, customers often asked Sofía and Nikhil whether they could place online orders that they could schedule for pickup.</a:t>
            </a:r>
            <a:br>
              <a:rPr lang="en-US" dirty="0"/>
            </a:br>
            <a:br>
              <a:rPr lang="en-US" dirty="0"/>
            </a:br>
            <a:r>
              <a:rPr lang="en-US" dirty="0"/>
              <a:t>Sofía, Nikhil, Frank, and Martha discussed the situation. They agreed that their business strategy and decisions should focus on delighting their customers and providing them with the best possible cafe experience. They want to improve their services so they can increase customer satisfaction, reduce customer wait times, and make ordering more convenient for customers who are in a hurry.</a:t>
            </a:r>
            <a:br>
              <a:rPr lang="en-US" dirty="0"/>
            </a:br>
            <a:br>
              <a:rPr lang="en-US" dirty="0"/>
            </a:br>
            <a:r>
              <a:rPr lang="en-US" dirty="0"/>
              <a:t>To meet these objectives, the café wants the website to display more than static content. They want to introduce online ordering for customers, and enable café staff to view submitted orders. Their current website architecture, where the website is hosted on Amazon S3, will not support the new business requirements. </a:t>
            </a:r>
            <a:br>
              <a:rPr lang="en-US" dirty="0"/>
            </a:br>
            <a:br>
              <a:rPr lang="en-US" dirty="0"/>
            </a:br>
            <a:r>
              <a:rPr lang="en-US" dirty="0"/>
              <a:t>Throughout this module, you will learn details about the capabilities of Amazon EC2, and how you could use it to successfully meet these new business requirements.</a:t>
            </a:r>
            <a:endParaRPr lang="en-US" dirty="0">
              <a:latin typeface="Calibri" panose="020F0502020204030204" pitchFamily="34" charset="0"/>
            </a:endParaRPr>
          </a:p>
        </p:txBody>
      </p:sp>
    </p:spTree>
    <p:extLst>
      <p:ext uri="{BB962C8B-B14F-4D97-AF65-F5344CB8AC3E}">
        <p14:creationId xmlns:p14="http://schemas.microsoft.com/office/powerpoint/2010/main" val="38538566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i="1" dirty="0"/>
              <a:t>Amazon EC2 pricing models </a:t>
            </a:r>
            <a:r>
              <a:rPr lang="en-US" i="0" dirty="0"/>
              <a:t>include On-Demand Instances, Reserved Instances, Savings Plans, Spot Instances, and Dedicated Hosts</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i="1" dirty="0"/>
              <a:t>Per-second billing </a:t>
            </a:r>
            <a:r>
              <a:rPr lang="en-US" i="0" dirty="0"/>
              <a:t>is available only for On-Demand Instances, Reserved Instances, and Spot Instances that run </a:t>
            </a:r>
            <a:r>
              <a:rPr lang="en-US" i="1" dirty="0"/>
              <a:t>Amazon Linux or Ubuntu</a:t>
            </a:r>
            <a:endParaRPr lang="en-US" i="0" dirty="0"/>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i="0" dirty="0"/>
              <a:t>Use a </a:t>
            </a:r>
            <a:r>
              <a:rPr lang="en-US" i="1" dirty="0"/>
              <a:t>combination</a:t>
            </a:r>
            <a:r>
              <a:rPr lang="en-US" i="0" dirty="0"/>
              <a:t> of Reserved Instances, Savings Plans, On-Demand Instances, and Spot Instances to optimize Amazon EC2 compute costs</a:t>
            </a:r>
          </a:p>
        </p:txBody>
      </p:sp>
    </p:spTree>
    <p:extLst>
      <p:ext uri="{BB962C8B-B14F-4D97-AF65-F5344CB8AC3E}">
        <p14:creationId xmlns:p14="http://schemas.microsoft.com/office/powerpoint/2010/main" val="798663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8: </a:t>
            </a:r>
            <a:r>
              <a:rPr lang="en-US" sz="1100" kern="1200" dirty="0">
                <a:solidFill>
                  <a:schemeClr val="tx1"/>
                </a:solidFill>
                <a:latin typeface="+mn-lt"/>
                <a:ea typeface="+mn-ea"/>
                <a:cs typeface="+mn-cs"/>
              </a:rPr>
              <a:t>Amazon EC2 considerations.</a:t>
            </a:r>
            <a:endParaRPr lang="en-US" sz="1100" dirty="0"/>
          </a:p>
        </p:txBody>
      </p:sp>
    </p:spTree>
    <p:extLst>
      <p:ext uri="{BB962C8B-B14F-4D97-AF65-F5344CB8AC3E}">
        <p14:creationId xmlns:p14="http://schemas.microsoft.com/office/powerpoint/2010/main" val="2972341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launch a new EC2 instance, the default behavior of Amazon EC2 is to minimize correlated failures by spreading out new instances across underlying hardware. You can use </a:t>
            </a:r>
            <a:r>
              <a:rPr lang="en-US" i="1" dirty="0"/>
              <a:t>placement groups</a:t>
            </a:r>
            <a:r>
              <a:rPr lang="en-US" dirty="0"/>
              <a:t> to influence the placement of a group of </a:t>
            </a:r>
            <a:r>
              <a:rPr lang="en-US" i="1" dirty="0"/>
              <a:t>interdependent</a:t>
            </a:r>
            <a:r>
              <a:rPr lang="en-US" dirty="0"/>
              <a:t> instances so they meet the needs of your workload. </a:t>
            </a:r>
          </a:p>
          <a:p>
            <a:endParaRPr lang="en-US" dirty="0"/>
          </a:p>
          <a:p>
            <a:r>
              <a:rPr lang="en-US" dirty="0"/>
              <a:t>Depending on the type of workload, you can create a placement group by using one of the following placement strategies:</a:t>
            </a:r>
          </a:p>
          <a:p>
            <a:r>
              <a:rPr lang="en-US" dirty="0"/>
              <a:t> </a:t>
            </a:r>
          </a:p>
          <a:p>
            <a:pPr marL="171450" indent="-171450">
              <a:buFont typeface="Arial" panose="020B0604020202020204" pitchFamily="34" charset="0"/>
              <a:buChar char="•"/>
            </a:pPr>
            <a:r>
              <a:rPr lang="en-US" i="1" dirty="0"/>
              <a:t>Cluster</a:t>
            </a:r>
            <a:r>
              <a:rPr lang="en-US" dirty="0"/>
              <a:t> – Packs instances close together inside an Availability Zone. This strategy enables workloads to achieve low-latency network performance. </a:t>
            </a:r>
          </a:p>
          <a:p>
            <a:pPr marL="171450" indent="-171450">
              <a:buFont typeface="Arial" panose="020B0604020202020204" pitchFamily="34" charset="0"/>
              <a:buChar char="•"/>
            </a:pPr>
            <a:endParaRPr lang="en-US" i="1" dirty="0"/>
          </a:p>
          <a:p>
            <a:pPr marL="171450" indent="-171450">
              <a:buFont typeface="Arial" panose="020B0604020202020204" pitchFamily="34" charset="0"/>
              <a:buChar char="•"/>
            </a:pPr>
            <a:r>
              <a:rPr lang="en-US" i="1" dirty="0"/>
              <a:t>Partition</a:t>
            </a:r>
            <a:r>
              <a:rPr lang="en-US" dirty="0"/>
              <a:t> – Spreads your instances across logical partitions so that groups of instances in one partition do not share the underlying hardware with groups of instances in different partitions.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i="1" dirty="0"/>
              <a:t>Spread</a:t>
            </a:r>
            <a:r>
              <a:rPr lang="en-US" dirty="0"/>
              <a:t> – Strictly places a small group of instances across distinct underlying hardware to reduce correlated failures. </a:t>
            </a:r>
          </a:p>
          <a:p>
            <a:endParaRPr lang="en-US" dirty="0"/>
          </a:p>
        </p:txBody>
      </p:sp>
    </p:spTree>
    <p:extLst>
      <p:ext uri="{BB962C8B-B14F-4D97-AF65-F5344CB8AC3E}">
        <p14:creationId xmlns:p14="http://schemas.microsoft.com/office/powerpoint/2010/main" val="3015808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The cluster placement group is a logical grouping of instances in a single Availability</a:t>
            </a:r>
            <a:r>
              <a:rPr lang="en-US" kern="1200" baseline="0" dirty="0">
                <a:solidFill>
                  <a:schemeClr val="tx1"/>
                </a:solidFill>
                <a:effectLst/>
                <a:ea typeface="+mn-ea"/>
                <a:cs typeface="+mn-cs"/>
              </a:rPr>
              <a:t> Zone</a:t>
            </a:r>
            <a:r>
              <a:rPr lang="en-US" kern="1200" dirty="0">
                <a:solidFill>
                  <a:schemeClr val="tx1"/>
                </a:solidFill>
                <a:effectLst/>
                <a:ea typeface="+mn-ea"/>
                <a:cs typeface="+mn-cs"/>
              </a:rPr>
              <a:t>. This grouping provides low-latency and high packet-per-second network performance between instances.</a:t>
            </a:r>
          </a:p>
          <a:p>
            <a:endParaRPr lang="en-US" kern="1200" dirty="0">
              <a:solidFill>
                <a:schemeClr val="tx1"/>
              </a:solidFill>
              <a:effectLst/>
              <a:ea typeface="+mn-ea"/>
              <a:cs typeface="+mn-cs"/>
            </a:endParaRPr>
          </a:p>
          <a:p>
            <a:r>
              <a:rPr lang="en-US" dirty="0"/>
              <a:t>Instances in the same cluster placement group have a higher per-flow throughput limit of up to 10 Gbps for TCP/IP traffic. They are placed in the same high-bisection bandwidth segment of the network. </a:t>
            </a:r>
            <a:endParaRPr lang="en-US" kern="1200" dirty="0">
              <a:solidFill>
                <a:schemeClr val="tx1"/>
              </a:solidFill>
              <a:effectLst/>
              <a:ea typeface="+mn-ea"/>
              <a:cs typeface="+mn-cs"/>
            </a:endParaRPr>
          </a:p>
          <a:p>
            <a:endParaRPr lang="en-US" kern="1200" dirty="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Cluster placement groups are recommended for applications that benefit from low network latency, high network throughput, or both. These applications include HPC applications, which require tightly coupled node-to-node communication. Cluster placement groups are also recommended when the majority of the network traffic is between the instances in the group.</a:t>
            </a:r>
          </a:p>
          <a:p>
            <a:endParaRPr lang="en-US" kern="1200" dirty="0">
              <a:solidFill>
                <a:schemeClr val="tx1"/>
              </a:solidFill>
              <a:effectLst/>
              <a:ea typeface="+mn-ea"/>
              <a:cs typeface="+mn-cs"/>
            </a:endParaRPr>
          </a:p>
          <a:p>
            <a:r>
              <a:rPr lang="en-US" kern="1200" dirty="0">
                <a:solidFill>
                  <a:schemeClr val="tx1"/>
                </a:solidFill>
                <a:effectLst/>
                <a:ea typeface="+mn-ea"/>
                <a:cs typeface="+mn-cs"/>
              </a:rPr>
              <a:t>AWS recommends that you launch all the instances that you need in a cluster grouping all at once in a single launch request. If you try to add more instances to the group later, you increase your chances of receiving an insufficient capacity error.</a:t>
            </a:r>
          </a:p>
          <a:p>
            <a:endParaRPr lang="en-US" sz="1200" kern="1200" dirty="0">
              <a:solidFill>
                <a:schemeClr val="tx1"/>
              </a:solidFill>
              <a:effectLst/>
              <a:ea typeface="+mn-ea"/>
              <a:cs typeface="+mn-cs"/>
            </a:endParaRPr>
          </a:p>
        </p:txBody>
      </p:sp>
    </p:spTree>
    <p:extLst>
      <p:ext uri="{BB962C8B-B14F-4D97-AF65-F5344CB8AC3E}">
        <p14:creationId xmlns:p14="http://schemas.microsoft.com/office/powerpoint/2010/main" val="42426900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8773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Partition placement groups help reduce the likelihood of correlated hardware failures for your application. When you use partition placement groups, Amazon EC2 divides each group into logical segments that are called </a:t>
            </a:r>
            <a:r>
              <a:rPr lang="en-US" i="1" dirty="0"/>
              <a:t>partitions</a:t>
            </a:r>
            <a:r>
              <a:rPr lang="en-US" dirty="0"/>
              <a:t>. Amazon EC2 ensures that each partition in a placement group has its own set of racks. Each rack has its own network and power source. No two partitions in a placement group share the same racks, so you can isolate the impact of hardware failure in your application. </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partition placement group can have partitions in multiple Availability Zones in the same Region. A partition placement group can have a maximum of seven partitions per Availability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Partition placement groups also offer visibility into the partitions and allow topology-aware </a:t>
            </a:r>
            <a:r>
              <a:rPr lang="en-US" b="0" i="0" kern="1200" dirty="0">
                <a:solidFill>
                  <a:schemeClr val="tx1"/>
                </a:solidFill>
                <a:effectLst/>
                <a:latin typeface="+mn-lt"/>
                <a:ea typeface="+mn-ea"/>
                <a:cs typeface="+mn-cs"/>
              </a:rPr>
              <a:t>applications to use this information to make intelligent data replication decisions, which can increase data availability and durability. As a result, they</a:t>
            </a:r>
            <a:r>
              <a:rPr lang="en-US" dirty="0"/>
              <a:t> are typically used to deploy large distributed and replicated workloads, such as Apache Hadoop, Apache HBase, and Apache Cassandra.</a:t>
            </a:r>
          </a:p>
          <a:p>
            <a:endParaRPr lang="en-US" kern="1200" dirty="0">
              <a:solidFill>
                <a:schemeClr val="tx1"/>
              </a:solidFill>
              <a:effectLst/>
              <a:ea typeface="+mn-ea"/>
              <a:cs typeface="+mn-cs"/>
            </a:endParaRPr>
          </a:p>
          <a:p>
            <a:r>
              <a:rPr lang="en-US" dirty="0"/>
              <a:t>In the example, instances are placed into a partition placement group with three partitions in the same Availability Zone: </a:t>
            </a:r>
            <a:r>
              <a:rPr lang="en-US" b="0" i="1" dirty="0"/>
              <a:t>Partition 1</a:t>
            </a:r>
            <a:r>
              <a:rPr lang="en-US" dirty="0"/>
              <a:t>, </a:t>
            </a:r>
            <a:r>
              <a:rPr lang="en-US" b="0" i="1" dirty="0"/>
              <a:t>Partition 2</a:t>
            </a:r>
            <a:r>
              <a:rPr lang="en-US" dirty="0"/>
              <a:t>, and </a:t>
            </a:r>
            <a:r>
              <a:rPr lang="en-US" b="0" i="1" dirty="0"/>
              <a:t>Partition 3</a:t>
            </a:r>
            <a:r>
              <a:rPr lang="en-US" dirty="0"/>
              <a:t>. The instances in a partition do not share racks with the instances in the other partitions, so you can contain the impact of a single hardware failure to only the associated partition. </a:t>
            </a:r>
            <a:endParaRPr lang="en-US" kern="1200" dirty="0">
              <a:solidFill>
                <a:schemeClr val="tx1"/>
              </a:solidFill>
              <a:effectLst/>
              <a:ea typeface="+mn-ea"/>
              <a:cs typeface="+mn-cs"/>
            </a:endParaRPr>
          </a:p>
          <a:p>
            <a:endParaRPr lang="en-US" sz="1200" kern="1200" dirty="0">
              <a:solidFill>
                <a:schemeClr val="tx1"/>
              </a:solidFill>
              <a:effectLst/>
              <a:ea typeface="+mn-ea"/>
              <a:cs typeface="+mn-cs"/>
            </a:endParaRPr>
          </a:p>
        </p:txBody>
      </p:sp>
    </p:spTree>
    <p:extLst>
      <p:ext uri="{BB962C8B-B14F-4D97-AF65-F5344CB8AC3E}">
        <p14:creationId xmlns:p14="http://schemas.microsoft.com/office/powerpoint/2010/main" val="2648266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A </a:t>
            </a:r>
            <a:r>
              <a:rPr lang="en-US" i="1" kern="1200" dirty="0">
                <a:solidFill>
                  <a:schemeClr val="tx1"/>
                </a:solidFill>
                <a:effectLst/>
                <a:ea typeface="+mn-ea"/>
                <a:cs typeface="+mn-cs"/>
              </a:rPr>
              <a:t>spread placement group </a:t>
            </a:r>
            <a:r>
              <a:rPr lang="en-US" kern="1200" dirty="0">
                <a:solidFill>
                  <a:schemeClr val="tx1"/>
                </a:solidFill>
                <a:effectLst/>
                <a:ea typeface="+mn-ea"/>
                <a:cs typeface="+mn-cs"/>
              </a:rPr>
              <a:t>is a grouping of instances that are purposely positioned on distinct underlying hardware. This grouping reduces the risk of simultaneous failures that could occur if instances shared underlying hardware.</a:t>
            </a:r>
          </a:p>
          <a:p>
            <a:r>
              <a:rPr lang="en-US" kern="1200" dirty="0">
                <a:solidFill>
                  <a:schemeClr val="tx1"/>
                </a:solidFill>
                <a:effectLst/>
                <a:ea typeface="+mn-ea"/>
                <a:cs typeface="+mn-cs"/>
              </a:rPr>
              <a:t> </a:t>
            </a:r>
          </a:p>
          <a:p>
            <a:r>
              <a:rPr lang="en-US" kern="1200" dirty="0">
                <a:solidFill>
                  <a:schemeClr val="tx1"/>
                </a:solidFill>
                <a:effectLst/>
                <a:ea typeface="+mn-ea"/>
                <a:cs typeface="+mn-cs"/>
              </a:rPr>
              <a:t>This type of group can span multiple Availability Zones, up to a maximum of seven instances per Availability Zone per group.</a:t>
            </a:r>
          </a:p>
          <a:p>
            <a:endParaRPr lang="en-US" kern="1200" dirty="0">
              <a:solidFill>
                <a:schemeClr val="tx1"/>
              </a:solidFill>
              <a:effectLst/>
              <a:ea typeface="+mn-ea"/>
              <a:cs typeface="+mn-cs"/>
            </a:endParaRPr>
          </a:p>
          <a:p>
            <a:r>
              <a:rPr lang="en-US" dirty="0"/>
              <a:t>Spread placement groups are recommended for applications that have a small number of critical instances that should be kept separate from each other. </a:t>
            </a:r>
            <a:endParaRPr lang="en-US" kern="1200" dirty="0">
              <a:solidFill>
                <a:schemeClr val="tx1"/>
              </a:solidFill>
              <a:effectLst/>
              <a:ea typeface="+mn-ea"/>
              <a:cs typeface="+mn-cs"/>
            </a:endParaRPr>
          </a:p>
          <a:p>
            <a:endParaRPr lang="en-US" sz="1200" kern="1200" dirty="0">
              <a:solidFill>
                <a:schemeClr val="tx1"/>
              </a:solidFill>
              <a:effectLst/>
              <a:ea typeface="+mn-ea"/>
              <a:cs typeface="+mn-cs"/>
            </a:endParaRPr>
          </a:p>
        </p:txBody>
      </p:sp>
    </p:spTree>
    <p:extLst>
      <p:ext uri="{BB962C8B-B14F-4D97-AF65-F5344CB8AC3E}">
        <p14:creationId xmlns:p14="http://schemas.microsoft.com/office/powerpoint/2010/main" val="412920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4 – Challenge Lab: Creating  a Dynamic Website for the Café.</a:t>
            </a:r>
          </a:p>
        </p:txBody>
      </p:sp>
    </p:spTree>
    <p:extLst>
      <p:ext uri="{BB962C8B-B14F-4D97-AF65-F5344CB8AC3E}">
        <p14:creationId xmlns:p14="http://schemas.microsoft.com/office/powerpoint/2010/main" val="3068365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After the café launched the first version of their website, customers told the café staff how nice the website looks. However, in addition to the praise, customers often asked whether they could place online orders.</a:t>
            </a:r>
          </a:p>
          <a:p>
            <a:r>
              <a:rPr lang="en-US" sz="1000" dirty="0"/>
              <a:t>Sofía, Nikhil, Frank, and Martha discussed the situation. They agreed that their business strategy and decisions should focus on delighting their customers and providing them with the best possible café experience.</a:t>
            </a:r>
          </a:p>
          <a:p>
            <a:r>
              <a:rPr lang="en-US" sz="1000" dirty="0"/>
              <a:t> </a:t>
            </a:r>
          </a:p>
          <a:p>
            <a:r>
              <a:rPr lang="en-US" sz="1000" b="1" dirty="0"/>
              <a:t>A business request for the café: Launching a dynamic website (Challenge #1)</a:t>
            </a:r>
          </a:p>
          <a:p>
            <a:r>
              <a:rPr lang="en-US" sz="1000" dirty="0"/>
              <a:t>The café wants to introduce online ordering for customers, and enable café staff to view submitted orders. Their current website architecture, where the website is hosted on Amazon S3, does not support the new business requirements.</a:t>
            </a:r>
          </a:p>
          <a:p>
            <a:endParaRPr lang="en-US" sz="1000" dirty="0"/>
          </a:p>
          <a:p>
            <a:r>
              <a:rPr lang="en-US" sz="1000" dirty="0"/>
              <a:t>In the first part of this lab, you will take on the role of Sofía, and use Amazon EC2 to create a dynamic website for the café.</a:t>
            </a:r>
          </a:p>
          <a:p>
            <a:pPr marL="0" indent="0">
              <a:buFont typeface="Arial" panose="020B0604020202020204" pitchFamily="34" charset="0"/>
              <a:buNone/>
            </a:pPr>
            <a:endParaRPr lang="en-US" sz="1000" dirty="0"/>
          </a:p>
        </p:txBody>
      </p:sp>
    </p:spTree>
    <p:extLst>
      <p:ext uri="{BB962C8B-B14F-4D97-AF65-F5344CB8AC3E}">
        <p14:creationId xmlns:p14="http://schemas.microsoft.com/office/powerpoint/2010/main" val="893654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Font typeface="+mj-lt"/>
              <a:buAutoNum type="arabicPeriod"/>
            </a:pPr>
            <a:r>
              <a:rPr lang="en-US" dirty="0">
                <a:latin typeface="+mn-lt"/>
              </a:rPr>
              <a:t>Analyzing the existing EC2 instance</a:t>
            </a:r>
          </a:p>
          <a:p>
            <a:pPr marL="228600" indent="-228600">
              <a:buFont typeface="+mj-lt"/>
              <a:buAutoNum type="arabicPeriod"/>
            </a:pPr>
            <a:r>
              <a:rPr lang="en-US" dirty="0">
                <a:latin typeface="+mn-lt"/>
              </a:rPr>
              <a:t>Connecting to the IDE on the EC2 instance</a:t>
            </a:r>
          </a:p>
          <a:p>
            <a:pPr marL="228600" indent="-228600">
              <a:buFont typeface="+mj-lt"/>
              <a:buAutoNum type="arabicPeriod"/>
            </a:pPr>
            <a:r>
              <a:rPr lang="en-US" dirty="0">
                <a:latin typeface="+mn-lt"/>
              </a:rPr>
              <a:t>Analyzing the LAMP stack environment and confirming that the web server is accessible</a:t>
            </a:r>
          </a:p>
          <a:p>
            <a:pPr marL="228600" indent="-228600">
              <a:buFont typeface="+mj-lt"/>
              <a:buAutoNum type="arabicPeriod"/>
            </a:pPr>
            <a:r>
              <a:rPr lang="en-US" dirty="0">
                <a:latin typeface="+mn-lt"/>
              </a:rPr>
              <a:t>Installing the café application</a:t>
            </a:r>
          </a:p>
          <a:p>
            <a:pPr marL="228600" indent="-228600">
              <a:buFont typeface="+mj-lt"/>
              <a:buAutoNum type="arabicPeriod"/>
            </a:pPr>
            <a:r>
              <a:rPr lang="en-US" dirty="0">
                <a:latin typeface="+mn-lt"/>
              </a:rPr>
              <a:t>Testing the web application</a:t>
            </a:r>
          </a:p>
          <a:p>
            <a:pPr marL="228600" indent="-228600">
              <a:buFont typeface="+mj-lt"/>
              <a:buAutoNum type="arabicPeriod"/>
            </a:pPr>
            <a:r>
              <a:rPr lang="en-US" dirty="0">
                <a:latin typeface="+mn-lt"/>
              </a:rPr>
              <a:t>Creating an AMI and launching another EC2 instance</a:t>
            </a:r>
          </a:p>
          <a:p>
            <a:pPr marL="228600" indent="-228600">
              <a:buFont typeface="+mj-lt"/>
              <a:buAutoNum type="arabicPeriod"/>
            </a:pPr>
            <a:r>
              <a:rPr lang="en-US" dirty="0">
                <a:latin typeface="+mn-lt"/>
              </a:rPr>
              <a:t>Verifying the new café instance </a:t>
            </a:r>
            <a:endParaRPr lang="en-US" sz="1100" dirty="0"/>
          </a:p>
          <a:p>
            <a:endParaRPr lang="en-US" sz="1100" dirty="0">
              <a:latin typeface="+mn-lt"/>
            </a:endParaRPr>
          </a:p>
        </p:txBody>
      </p:sp>
    </p:spTree>
    <p:extLst>
      <p:ext uri="{BB962C8B-B14F-4D97-AF65-F5344CB8AC3E}">
        <p14:creationId xmlns:p14="http://schemas.microsoft.com/office/powerpoint/2010/main" val="143196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diagram summarizes what you will have built after you complete the lab. This challenge lab includes some sections where specific step-by-step instructions will not be provided. In these sections, you must figure out how to successfully complete the steps so that you deploy the version of the café website that supports online orders into both AWS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08487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a:t>
            </a:r>
            <a:r>
              <a:rPr lang="en-US" sz="1100" kern="1200" dirty="0">
                <a:solidFill>
                  <a:schemeClr val="tx1"/>
                </a:solidFill>
                <a:latin typeface="+mn-lt"/>
                <a:ea typeface="+mn-ea"/>
                <a:cs typeface="+mn-cs"/>
              </a:rPr>
              <a:t>Adding compute with Amazon EC2.</a:t>
            </a:r>
            <a:endParaRPr lang="en-US" sz="1100" dirty="0"/>
          </a:p>
        </p:txBody>
      </p:sp>
    </p:spTree>
    <p:extLst>
      <p:ext uri="{BB962C8B-B14F-4D97-AF65-F5344CB8AC3E}">
        <p14:creationId xmlns:p14="http://schemas.microsoft.com/office/powerpoint/2010/main" val="149642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975594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challenge lab after you have completed it. </a:t>
            </a:r>
          </a:p>
        </p:txBody>
      </p:sp>
    </p:spTree>
    <p:extLst>
      <p:ext uri="{BB962C8B-B14F-4D97-AF65-F5344CB8AC3E}">
        <p14:creationId xmlns:p14="http://schemas.microsoft.com/office/powerpoint/2010/main" val="1877778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a:t>
            </a:r>
            <a:r>
              <a:rPr lang="en-US" sz="1100"/>
              <a:t>this module, </a:t>
            </a:r>
            <a:r>
              <a:rPr lang="en-US" sz="1100" dirty="0"/>
              <a:t>you learned how to:</a:t>
            </a:r>
          </a:p>
          <a:p>
            <a:endParaRPr lang="en-US" sz="1100" dirty="0"/>
          </a:p>
          <a:p>
            <a:pPr marL="171450" lvl="0" indent="-171450">
              <a:buFont typeface="Arial" panose="020B0604020202020204" pitchFamily="34" charset="0"/>
              <a:buChar char="•"/>
            </a:pPr>
            <a:r>
              <a:rPr lang="en-US" sz="1100" dirty="0"/>
              <a:t>Identify how Amazon Elastic Compute Cloud (Amazon EC2) can be used in an architecture</a:t>
            </a:r>
          </a:p>
          <a:p>
            <a:pPr marL="171450" lvl="0" indent="-171450">
              <a:buFont typeface="Arial" panose="020B0604020202020204" pitchFamily="34" charset="0"/>
              <a:buChar char="•"/>
            </a:pPr>
            <a:r>
              <a:rPr lang="en-US" sz="1100" dirty="0"/>
              <a:t>Explain the value of using Amazon Machine Images (AMIs) to accelerate the creation and repeatability of infrastructure</a:t>
            </a:r>
          </a:p>
          <a:p>
            <a:pPr marL="171450" lvl="0" indent="-171450">
              <a:buFont typeface="Arial" panose="020B0604020202020204" pitchFamily="34" charset="0"/>
              <a:buChar char="•"/>
            </a:pPr>
            <a:r>
              <a:rPr lang="en-US" sz="1100" dirty="0"/>
              <a:t>Differentiate between the EC2 instance types</a:t>
            </a:r>
          </a:p>
          <a:p>
            <a:pPr marL="171450" lvl="0" indent="-171450">
              <a:buFont typeface="Arial" panose="020B0604020202020204" pitchFamily="34" charset="0"/>
              <a:buChar char="•"/>
            </a:pPr>
            <a:r>
              <a:rPr lang="en-US" sz="1100" dirty="0"/>
              <a:t>Recognize how to launch Amazon EC2 instances with user data</a:t>
            </a:r>
          </a:p>
          <a:p>
            <a:pPr marL="171450" lvl="0" indent="-171450">
              <a:buFont typeface="Arial" panose="020B0604020202020204" pitchFamily="34" charset="0"/>
              <a:buChar char="•"/>
            </a:pPr>
            <a:r>
              <a:rPr lang="en-US" sz="1100" dirty="0"/>
              <a:t>Recognize storage solutions for Amazon EC2 (Amazon Elastic Block Store, or Amazon EBS, and Amazon Elastic File System, or Amazon EFS)</a:t>
            </a:r>
          </a:p>
          <a:p>
            <a:pPr marL="171450" lvl="0" indent="-171450">
              <a:buFont typeface="Arial" panose="020B0604020202020204" pitchFamily="34" charset="0"/>
              <a:buChar char="•"/>
            </a:pPr>
            <a:r>
              <a:rPr lang="en-US" sz="1100" dirty="0"/>
              <a:t>Describe EC2 pricing options</a:t>
            </a:r>
          </a:p>
          <a:p>
            <a:pPr marL="171450" lvl="0" indent="-171450">
              <a:buFont typeface="Arial" panose="020B0604020202020204" pitchFamily="34" charset="0"/>
              <a:buChar char="•"/>
            </a:pPr>
            <a:r>
              <a:rPr lang="en-US" sz="1100" dirty="0"/>
              <a:t>Determine the placement group given an architectural consideration</a:t>
            </a:r>
          </a:p>
          <a:p>
            <a:pPr marL="171450" lvl="0" indent="-171450">
              <a:buFont typeface="Arial" panose="020B0604020202020204" pitchFamily="34" charset="0"/>
              <a:buChar char="•"/>
            </a:pPr>
            <a:r>
              <a:rPr lang="en-US" sz="1100" dirty="0"/>
              <a:t>Launch an Amazon EC2 instance</a:t>
            </a:r>
          </a:p>
        </p:txBody>
      </p:sp>
    </p:spTree>
    <p:extLst>
      <p:ext uri="{BB962C8B-B14F-4D97-AF65-F5344CB8AC3E}">
        <p14:creationId xmlns:p14="http://schemas.microsoft.com/office/powerpoint/2010/main" val="7185447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correct answer is C</a:t>
            </a:r>
            <a:r>
              <a:rPr lang="en-US" b="0" dirty="0"/>
              <a:t>.</a:t>
            </a:r>
            <a:r>
              <a:rPr lang="en-US" b="1" dirty="0"/>
              <a:t> </a:t>
            </a:r>
            <a:r>
              <a:rPr lang="en-US" dirty="0"/>
              <a:t>Hibernation saves the contents from the instance memory (RAM) to your Amazon EBS root volume, which persists after shutdown. When you start your instance, the Amazon EBS root volume is restored to its previous state, and the RAM contents are reloaded.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hlinkClick r:id="rId3"/>
              </a:rPr>
              <a:t>Amazon EC2 User Guide for Linux Instances</a:t>
            </a:r>
            <a:endParaRPr lang="en-US" dirty="0"/>
          </a:p>
          <a:p>
            <a:pPr marL="171450" indent="-171450">
              <a:buFont typeface="Arial" panose="020B0604020202020204" pitchFamily="34" charset="0"/>
              <a:buChar char="•"/>
            </a:pPr>
            <a:r>
              <a:rPr lang="en-US" dirty="0">
                <a:hlinkClick r:id="rId4"/>
              </a:rPr>
              <a:t>Amazon EC2 User Guide for Windows Instances</a:t>
            </a:r>
            <a:endParaRPr lang="en-US" dirty="0"/>
          </a:p>
          <a:p>
            <a:pPr marL="171450" indent="-171450">
              <a:buFont typeface="Arial" panose="020B0604020202020204" pitchFamily="34" charset="0"/>
              <a:buChar char="•"/>
            </a:pPr>
            <a:r>
              <a:rPr lang="en-US" dirty="0">
                <a:hlinkClick r:id="rId5"/>
              </a:rPr>
              <a:t>Amazon EC2 FAQs</a:t>
            </a:r>
            <a:endParaRPr lang="en-US" dirty="0"/>
          </a:p>
          <a:p>
            <a:pPr marL="171450" indent="-171450">
              <a:buFont typeface="Arial" panose="020B0604020202020204" pitchFamily="34" charset="0"/>
              <a:buChar char="•"/>
            </a:pPr>
            <a:r>
              <a:rPr lang="en-US" dirty="0">
                <a:hlinkClick r:id="rId6"/>
              </a:rPr>
              <a:t>EC2 Image Builder User Guide</a:t>
            </a:r>
            <a:endParaRPr lang="en-US" dirty="0"/>
          </a:p>
          <a:p>
            <a:pPr marL="171450" indent="-171450">
              <a:buFont typeface="Arial" panose="020B0604020202020204" pitchFamily="34" charset="0"/>
              <a:buChar char="•"/>
            </a:pPr>
            <a:r>
              <a:rPr lang="en-US" u="sng" dirty="0">
                <a:hlinkClick r:id="rId7"/>
              </a:rPr>
              <a:t>EC2 Image Builder FAQs</a:t>
            </a:r>
            <a:endParaRPr lang="en-US" u="sng" dirty="0"/>
          </a:p>
          <a:p>
            <a:pPr marL="171450" indent="-171450">
              <a:buFont typeface="Arial" panose="020B0604020202020204" pitchFamily="34" charset="0"/>
              <a:buChar char="•"/>
            </a:pPr>
            <a:r>
              <a:rPr lang="en-US" dirty="0">
                <a:hlinkClick r:id="rId8"/>
              </a:rPr>
              <a:t>AWS Compute Optimizer User Guide</a:t>
            </a:r>
            <a:endParaRPr lang="en-US" dirty="0"/>
          </a:p>
          <a:p>
            <a:pPr marL="171450" indent="-171450">
              <a:buFont typeface="Arial" panose="020B0604020202020204" pitchFamily="34" charset="0"/>
              <a:buChar char="•"/>
            </a:pPr>
            <a:r>
              <a:rPr lang="en-US" dirty="0">
                <a:hlinkClick r:id="rId9"/>
              </a:rPr>
              <a:t>AWS Compute Optimizer FAQs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10"/>
              </a:rPr>
              <a:t>How AWS Pricing Works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438234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9218"/>
          </a:xfrm>
        </p:spPr>
        <p:txBody>
          <a:bodyPr/>
          <a:lstStyle/>
          <a:p>
            <a:r>
              <a:rPr lang="en-US" dirty="0"/>
              <a:t>AWS offers several compute options to meet different needs. As you design the architecture to support a given type of workload, it is important that you understand the available compute options. As the diagram shows, the key runtime compute choices can be grouped into four cloud compute model categories: </a:t>
            </a:r>
            <a:r>
              <a:rPr lang="en-US" b="0" i="1" dirty="0"/>
              <a:t>virtual machines (VMs)</a:t>
            </a:r>
            <a:r>
              <a:rPr lang="en-US" b="0" dirty="0"/>
              <a:t>;</a:t>
            </a:r>
            <a:r>
              <a:rPr lang="en-US" dirty="0"/>
              <a:t> </a:t>
            </a:r>
            <a:r>
              <a:rPr lang="en-US" b="0" i="1" dirty="0"/>
              <a:t>containers</a:t>
            </a:r>
            <a:r>
              <a:rPr lang="en-US" b="0" dirty="0"/>
              <a:t>;</a:t>
            </a:r>
            <a:r>
              <a:rPr lang="en-US" dirty="0"/>
              <a:t> </a:t>
            </a:r>
            <a:r>
              <a:rPr lang="en-US" b="0" i="1" dirty="0"/>
              <a:t>platform as a service</a:t>
            </a:r>
            <a:r>
              <a:rPr lang="en-US" dirty="0"/>
              <a:t>, which is also known as </a:t>
            </a:r>
            <a:r>
              <a:rPr lang="en-US" b="0" i="1" dirty="0"/>
              <a:t>PaaS</a:t>
            </a:r>
            <a:r>
              <a:rPr lang="en-US" dirty="0"/>
              <a:t>; and </a:t>
            </a:r>
            <a:r>
              <a:rPr lang="en-US" b="0" i="1" dirty="0"/>
              <a:t>serverless</a:t>
            </a:r>
            <a:r>
              <a:rPr lang="en-US" b="0" dirty="0"/>
              <a:t>. In addition, you can use </a:t>
            </a:r>
            <a:r>
              <a:rPr lang="en-US" b="0" i="1" dirty="0"/>
              <a:t>specialized solutions </a:t>
            </a:r>
            <a:r>
              <a:rPr lang="en-US" b="0" dirty="0"/>
              <a:t>to address specific compute use cases.</a:t>
            </a:r>
            <a:endParaRPr lang="en-US" dirty="0"/>
          </a:p>
          <a:p>
            <a:endParaRPr lang="en-US" dirty="0"/>
          </a:p>
          <a:p>
            <a:pPr marL="0" indent="0">
              <a:buFont typeface="Arial" panose="020B0604020202020204" pitchFamily="34" charset="0"/>
              <a:buNone/>
            </a:pPr>
            <a:r>
              <a:rPr lang="en-US" dirty="0"/>
              <a:t>In the </a:t>
            </a:r>
            <a:r>
              <a:rPr lang="en-US" i="1" dirty="0"/>
              <a:t>virtual machines </a:t>
            </a:r>
            <a:r>
              <a:rPr lang="en-US" dirty="0"/>
              <a:t>category, AWS offers two core services. The first service is </a:t>
            </a:r>
            <a:r>
              <a:rPr lang="en-US" b="0" i="1" dirty="0"/>
              <a:t>Amazon Elastic Compute Cloud (Amazon EC2)</a:t>
            </a:r>
            <a:r>
              <a:rPr lang="en-US" b="1" dirty="0"/>
              <a:t>.</a:t>
            </a:r>
            <a:r>
              <a:rPr lang="en-US" b="0" dirty="0"/>
              <a:t> It p</a:t>
            </a:r>
            <a:r>
              <a:rPr lang="en-US" dirty="0"/>
              <a:t>rovides secure and resizable virtual servers in the cloud. The second service is </a:t>
            </a:r>
            <a:r>
              <a:rPr lang="en-US" b="0" i="1" dirty="0"/>
              <a:t>Amazon Lightsail</a:t>
            </a:r>
            <a:r>
              <a:rPr lang="en-US" b="0" dirty="0"/>
              <a:t>. It </a:t>
            </a:r>
            <a:r>
              <a:rPr lang="en-US" dirty="0"/>
              <a:t>provides virtual private servers to run simple workloads in a cost-effective way. </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a:t>
            </a:r>
            <a:r>
              <a:rPr lang="en-US" i="1" dirty="0"/>
              <a:t>containers</a:t>
            </a:r>
            <a:r>
              <a:rPr lang="en-US" dirty="0"/>
              <a:t> category, AWS offers </a:t>
            </a:r>
            <a:r>
              <a:rPr lang="en-US" b="0" i="1" dirty="0"/>
              <a:t>Amazon Elastic Container Service (Amazon ECS)</a:t>
            </a:r>
            <a:r>
              <a:rPr lang="en-US" b="0" dirty="0"/>
              <a:t>. It </a:t>
            </a:r>
            <a:r>
              <a:rPr lang="en-US" dirty="0"/>
              <a:t>enables you to run Docker container applications on AWS.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i="1" dirty="0"/>
              <a:t>PaaS</a:t>
            </a:r>
            <a:r>
              <a:rPr lang="en-US" i="0" dirty="0"/>
              <a:t> category includes </a:t>
            </a:r>
            <a:r>
              <a:rPr lang="en-US" b="0" i="1" dirty="0"/>
              <a:t>AWS Elastic Beanstalk</a:t>
            </a:r>
            <a:r>
              <a:rPr lang="en-US" b="0" dirty="0"/>
              <a:t>. It is a </a:t>
            </a:r>
            <a:r>
              <a:rPr lang="en-US" dirty="0"/>
              <a:t>solution that runs web applications and services that are developed in languages such as Java, .NET, PHP, Node.js, Python, Ruby, Go, and Docker.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i="1" dirty="0"/>
              <a:t>serverless</a:t>
            </a:r>
            <a:r>
              <a:rPr lang="en-US" dirty="0"/>
              <a:t> category includes </a:t>
            </a:r>
            <a:r>
              <a:rPr lang="en-US" i="1" dirty="0"/>
              <a:t>AWS</a:t>
            </a:r>
            <a:r>
              <a:rPr lang="en-US" dirty="0"/>
              <a:t> </a:t>
            </a:r>
            <a:r>
              <a:rPr lang="en-US" b="0" i="1" dirty="0"/>
              <a:t>Lambda</a:t>
            </a:r>
            <a:r>
              <a:rPr lang="en-US" dirty="0"/>
              <a:t>, which is a serverless compute solution that runs Java, Go, PowerShell, Node.js, C#, Python, or Ruby code. This category also includes </a:t>
            </a:r>
            <a:r>
              <a:rPr lang="en-US" b="0" i="1" dirty="0"/>
              <a:t>AWS Fargate</a:t>
            </a:r>
            <a:r>
              <a:rPr lang="en-US" b="0" dirty="0"/>
              <a:t>, which</a:t>
            </a:r>
            <a:r>
              <a:rPr lang="en-US" b="0" i="1" dirty="0"/>
              <a:t> </a:t>
            </a:r>
            <a:r>
              <a:rPr lang="en-US" dirty="0"/>
              <a:t>provides a serverless compute platform for containers.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a:t>
            </a:r>
            <a:r>
              <a:rPr lang="en-US" i="1" dirty="0"/>
              <a:t>specialized solutions</a:t>
            </a:r>
            <a:r>
              <a:rPr lang="en-US" dirty="0"/>
              <a:t>, </a:t>
            </a:r>
            <a:r>
              <a:rPr lang="en-US" b="0" i="1" dirty="0"/>
              <a:t>AWS Outposts </a:t>
            </a:r>
            <a:r>
              <a:rPr lang="en-US" dirty="0"/>
              <a:t>provides a way to run AWS infrastructure and services on-premises, and </a:t>
            </a:r>
            <a:r>
              <a:rPr lang="en-US" b="0" i="1" dirty="0"/>
              <a:t>AWS Batch</a:t>
            </a:r>
            <a:r>
              <a:rPr lang="en-US" b="0" dirty="0"/>
              <a:t> is</a:t>
            </a:r>
            <a:r>
              <a:rPr lang="en-US" dirty="0"/>
              <a:t> a service that runs batch jobs at any scale.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When you select an AWS compute runtime for your workload, consider that virtual machines and container-based services provide more control over your infrastructure and enable higher degrees of customization. PaaS and serverless services enable you to focus more on your application and less on infrastructure. They also enable quick deployment. The services in the specialized solutions category address specific types of workloads, or </a:t>
            </a:r>
            <a:r>
              <a:rPr lang="en-US" i="1" dirty="0"/>
              <a:t>hybrid cloud </a:t>
            </a:r>
            <a:r>
              <a:rPr lang="en-US" dirty="0"/>
              <a:t>and </a:t>
            </a:r>
            <a:r>
              <a:rPr lang="en-US" i="1" dirty="0"/>
              <a:t>batch</a:t>
            </a:r>
            <a:r>
              <a:rPr lang="en-US" dirty="0"/>
              <a:t>. These specialized services work well for these use cases because they are also fully managed by AWS. In this module, the focus will be on Amazon EC2.</a:t>
            </a:r>
          </a:p>
        </p:txBody>
      </p:sp>
    </p:spTree>
    <p:extLst>
      <p:ext uri="{BB962C8B-B14F-4D97-AF65-F5344CB8AC3E}">
        <p14:creationId xmlns:p14="http://schemas.microsoft.com/office/powerpoint/2010/main" val="220882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Amazon Elastic Compute Cloud (Amazon EC2) enables computing in the cloud. You can use Amazon EC2 to provision virtual servers, and you can completely control the computing resources of those servers. You can obtain and start new server instances in minutes. You can quickly scale capacity both up and down as your computing requirements change. From a cost perspective, you pay only for the capacity that you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it called </a:t>
            </a:r>
            <a:r>
              <a:rPr lang="en-US" sz="1100" b="0" i="1" kern="1200" dirty="0">
                <a:solidFill>
                  <a:schemeClr val="tx1"/>
                </a:solidFill>
                <a:effectLst/>
              </a:rPr>
              <a:t>Elastic Compute Cloud</a:t>
            </a:r>
            <a:r>
              <a:rPr lang="en-US" sz="1100" b="0" i="0" kern="1200" dirty="0">
                <a:solidFill>
                  <a:schemeClr val="tx1"/>
                </a:solidFill>
                <a:effectLst/>
              </a:rPr>
              <a:t>?</a:t>
            </a:r>
            <a:endParaRPr lang="en-US" sz="1100" b="0" i="1"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rPr>
              <a:t>Elastic</a:t>
            </a:r>
            <a:r>
              <a:rPr lang="en-US" sz="1100" i="0" kern="1200" dirty="0">
                <a:solidFill>
                  <a:schemeClr val="tx1"/>
                </a:solidFill>
                <a:effectLst/>
              </a:rPr>
              <a:t> because you can easily increase or decrease the number of servers you run to support an application automatically. You can also increase or decrease the </a:t>
            </a:r>
            <a:r>
              <a:rPr lang="en-US" sz="1100" i="1" kern="1200" dirty="0">
                <a:solidFill>
                  <a:schemeClr val="tx1"/>
                </a:solidFill>
                <a:effectLst/>
              </a:rPr>
              <a:t>size</a:t>
            </a:r>
            <a:r>
              <a:rPr lang="en-US" sz="1100" i="0" kern="1200" dirty="0">
                <a:solidFill>
                  <a:schemeClr val="tx1"/>
                </a:solidFill>
                <a:effectLst/>
              </a:rPr>
              <a:t> of existing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rPr>
              <a:t>Compute</a:t>
            </a:r>
            <a:r>
              <a:rPr lang="en-US" sz="1100" i="0" kern="1200" dirty="0">
                <a:solidFill>
                  <a:schemeClr val="tx1"/>
                </a:solidFill>
                <a:effectLst/>
              </a:rPr>
              <a:t> because most users run servers to host running applications or process data, which require compute resources. These resources include processing power (CPU) and memory (RAM)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rPr>
              <a:t>Cloud</a:t>
            </a:r>
            <a:r>
              <a:rPr lang="en-US" sz="1100" i="0" kern="1200" dirty="0">
                <a:solidFill>
                  <a:schemeClr val="tx1"/>
                </a:solidFill>
                <a:effectLst/>
              </a:rPr>
              <a:t> because the EC2 instances that you run are hosted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27951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svg"/><Relationship Id="rId3" Type="http://schemas.openxmlformats.org/officeDocument/2006/relationships/notesSlide" Target="../notesSlides/notesSlide10.xm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45.svg"/><Relationship Id="rId11" Type="http://schemas.openxmlformats.org/officeDocument/2006/relationships/image" Target="../media/image69.png"/><Relationship Id="rId5" Type="http://schemas.openxmlformats.org/officeDocument/2006/relationships/image" Target="../media/image44.png"/><Relationship Id="rId10" Type="http://schemas.openxmlformats.org/officeDocument/2006/relationships/image" Target="../media/image68.svg"/><Relationship Id="rId4" Type="http://schemas.openxmlformats.org/officeDocument/2006/relationships/image" Target="../media/image64.png"/><Relationship Id="rId9"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9.svg"/><Relationship Id="rId4" Type="http://schemas.openxmlformats.org/officeDocument/2006/relationships/diagramData" Target="../diagrams/data1.xml"/><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2.png"/><Relationship Id="rId3" Type="http://schemas.openxmlformats.org/officeDocument/2006/relationships/notesSlide" Target="../notesSlides/notesSlide12.xml"/><Relationship Id="rId21" Type="http://schemas.openxmlformats.org/officeDocument/2006/relationships/image" Target="../media/image66.sv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33.svg"/><Relationship Id="rId25" Type="http://schemas.openxmlformats.org/officeDocument/2006/relationships/image" Target="../media/image87.svg"/><Relationship Id="rId2" Type="http://schemas.openxmlformats.org/officeDocument/2006/relationships/slideLayout" Target="../slideLayouts/slideLayout18.xml"/><Relationship Id="rId16" Type="http://schemas.openxmlformats.org/officeDocument/2006/relationships/image" Target="../media/image32.png"/><Relationship Id="rId20" Type="http://schemas.openxmlformats.org/officeDocument/2006/relationships/image" Target="../media/image65.png"/><Relationship Id="rId1" Type="http://schemas.openxmlformats.org/officeDocument/2006/relationships/tags" Target="../tags/tag37.xml"/><Relationship Id="rId6" Type="http://schemas.openxmlformats.org/officeDocument/2006/relationships/image" Target="../media/image72.png"/><Relationship Id="rId11" Type="http://schemas.openxmlformats.org/officeDocument/2006/relationships/image" Target="../media/image77.svg"/><Relationship Id="rId24" Type="http://schemas.openxmlformats.org/officeDocument/2006/relationships/image" Target="../media/image86.png"/><Relationship Id="rId5" Type="http://schemas.openxmlformats.org/officeDocument/2006/relationships/image" Target="../media/image45.svg"/><Relationship Id="rId15" Type="http://schemas.openxmlformats.org/officeDocument/2006/relationships/image" Target="../media/image81.svg"/><Relationship Id="rId23" Type="http://schemas.openxmlformats.org/officeDocument/2006/relationships/image" Target="../media/image85.svg"/><Relationship Id="rId10" Type="http://schemas.openxmlformats.org/officeDocument/2006/relationships/image" Target="../media/image76.png"/><Relationship Id="rId19" Type="http://schemas.openxmlformats.org/officeDocument/2006/relationships/image" Target="../media/image83.svg"/><Relationship Id="rId4" Type="http://schemas.openxmlformats.org/officeDocument/2006/relationships/image" Target="../media/image44.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8.xml"/><Relationship Id="rId4" Type="http://schemas.openxmlformats.org/officeDocument/2006/relationships/image" Target="../media/image8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44.png"/><Relationship Id="rId5" Type="http://schemas.openxmlformats.org/officeDocument/2006/relationships/image" Target="../media/image73.sv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8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9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6.sv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65.png"/><Relationship Id="rId5" Type="http://schemas.openxmlformats.org/officeDocument/2006/relationships/image" Target="../media/image73.sv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94.svg"/><Relationship Id="rId3" Type="http://schemas.openxmlformats.org/officeDocument/2006/relationships/notesSlide" Target="../notesSlides/notesSlide20.xml"/><Relationship Id="rId7" Type="http://schemas.openxmlformats.org/officeDocument/2006/relationships/image" Target="../media/image73.svg"/><Relationship Id="rId12" Type="http://schemas.openxmlformats.org/officeDocument/2006/relationships/image" Target="../media/image93.pn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72.png"/><Relationship Id="rId11" Type="http://schemas.openxmlformats.org/officeDocument/2006/relationships/image" Target="../media/image23.svg"/><Relationship Id="rId5" Type="http://schemas.openxmlformats.org/officeDocument/2006/relationships/image" Target="../media/image92.svg"/><Relationship Id="rId10" Type="http://schemas.openxmlformats.org/officeDocument/2006/relationships/image" Target="../media/image22.png"/><Relationship Id="rId4" Type="http://schemas.openxmlformats.org/officeDocument/2006/relationships/image" Target="../media/image91.png"/><Relationship Id="rId9"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95.emf"/></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22.xml"/><Relationship Id="rId7" Type="http://schemas.openxmlformats.org/officeDocument/2006/relationships/image" Target="../media/image97.svg"/><Relationship Id="rId2" Type="http://schemas.openxmlformats.org/officeDocument/2006/relationships/slideLayout" Target="../slideLayouts/slideLayout18.xml"/><Relationship Id="rId1" Type="http://schemas.openxmlformats.org/officeDocument/2006/relationships/tags" Target="../tags/tag47.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73.svg"/><Relationship Id="rId10" Type="http://schemas.openxmlformats.org/officeDocument/2006/relationships/image" Target="../media/image100.png"/><Relationship Id="rId4" Type="http://schemas.openxmlformats.org/officeDocument/2006/relationships/image" Target="../media/image72.png"/><Relationship Id="rId9" Type="http://schemas.openxmlformats.org/officeDocument/2006/relationships/image" Target="../media/image99.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8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5.svg"/><Relationship Id="rId3" Type="http://schemas.openxmlformats.org/officeDocument/2006/relationships/notesSlide" Target="../notesSlides/notesSlide26.xml"/><Relationship Id="rId7" Type="http://schemas.openxmlformats.org/officeDocument/2006/relationships/image" Target="../media/image103.svg"/><Relationship Id="rId12" Type="http://schemas.openxmlformats.org/officeDocument/2006/relationships/image" Target="../media/image104.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102.png"/><Relationship Id="rId11" Type="http://schemas.openxmlformats.org/officeDocument/2006/relationships/image" Target="../media/image77.svg"/><Relationship Id="rId5" Type="http://schemas.openxmlformats.org/officeDocument/2006/relationships/image" Target="../media/image75.svg"/><Relationship Id="rId10" Type="http://schemas.openxmlformats.org/officeDocument/2006/relationships/image" Target="../media/image76.png"/><Relationship Id="rId4" Type="http://schemas.openxmlformats.org/officeDocument/2006/relationships/image" Target="../media/image74.png"/><Relationship Id="rId9" Type="http://schemas.openxmlformats.org/officeDocument/2006/relationships/image" Target="../media/image81.sv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svg"/><Relationship Id="rId18" Type="http://schemas.openxmlformats.org/officeDocument/2006/relationships/image" Target="../media/image118.png"/><Relationship Id="rId3" Type="http://schemas.openxmlformats.org/officeDocument/2006/relationships/notesSlide" Target="../notesSlides/notesSlide27.xml"/><Relationship Id="rId21" Type="http://schemas.openxmlformats.org/officeDocument/2006/relationships/image" Target="../media/image121.svg"/><Relationship Id="rId7" Type="http://schemas.openxmlformats.org/officeDocument/2006/relationships/image" Target="../media/image109.svg"/><Relationship Id="rId12" Type="http://schemas.openxmlformats.org/officeDocument/2006/relationships/image" Target="../media/image114.png"/><Relationship Id="rId17" Type="http://schemas.openxmlformats.org/officeDocument/2006/relationships/image" Target="../media/image117.svg"/><Relationship Id="rId2" Type="http://schemas.openxmlformats.org/officeDocument/2006/relationships/slideLayout" Target="../slideLayouts/slideLayout6.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tags" Target="../tags/tag52.xml"/><Relationship Id="rId6" Type="http://schemas.openxmlformats.org/officeDocument/2006/relationships/image" Target="../media/image108.png"/><Relationship Id="rId11" Type="http://schemas.openxmlformats.org/officeDocument/2006/relationships/image" Target="../media/image113.svg"/><Relationship Id="rId5" Type="http://schemas.openxmlformats.org/officeDocument/2006/relationships/image" Target="../media/image107.svg"/><Relationship Id="rId15" Type="http://schemas.openxmlformats.org/officeDocument/2006/relationships/image" Target="../media/image45.svg"/><Relationship Id="rId10" Type="http://schemas.openxmlformats.org/officeDocument/2006/relationships/image" Target="../media/image112.png"/><Relationship Id="rId19" Type="http://schemas.openxmlformats.org/officeDocument/2006/relationships/image" Target="../media/image119.svg"/><Relationship Id="rId4" Type="http://schemas.openxmlformats.org/officeDocument/2006/relationships/image" Target="../media/image106.png"/><Relationship Id="rId9" Type="http://schemas.openxmlformats.org/officeDocument/2006/relationships/image" Target="../media/image111.svg"/><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122.tiff"/><Relationship Id="rId4" Type="http://schemas.openxmlformats.org/officeDocument/2006/relationships/hyperlink" Target="https://docs.aws.amazon.com/compute-optimizer/latest/ug/what-i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124.png"/><Relationship Id="rId4" Type="http://schemas.openxmlformats.org/officeDocument/2006/relationships/image" Target="../media/image12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88.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image" Target="../media/image44.png"/><Relationship Id="rId5" Type="http://schemas.openxmlformats.org/officeDocument/2006/relationships/image" Target="../media/image73.sv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58.xml"/><Relationship Id="rId6" Type="http://schemas.openxmlformats.org/officeDocument/2006/relationships/image" Target="../media/image44.png"/><Relationship Id="rId5" Type="http://schemas.openxmlformats.org/officeDocument/2006/relationships/image" Target="../media/image73.sv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34.xml"/><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131.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8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37.svg"/><Relationship Id="rId3" Type="http://schemas.openxmlformats.org/officeDocument/2006/relationships/notesSlide" Target="../notesSlides/notesSlide38.xml"/><Relationship Id="rId7" Type="http://schemas.openxmlformats.org/officeDocument/2006/relationships/image" Target="../media/image133.sv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63.xml"/><Relationship Id="rId6" Type="http://schemas.openxmlformats.org/officeDocument/2006/relationships/image" Target="../media/image132.png"/><Relationship Id="rId11" Type="http://schemas.openxmlformats.org/officeDocument/2006/relationships/image" Target="../media/image135.svg"/><Relationship Id="rId5" Type="http://schemas.openxmlformats.org/officeDocument/2006/relationships/image" Target="../media/image66.svg"/><Relationship Id="rId10" Type="http://schemas.openxmlformats.org/officeDocument/2006/relationships/image" Target="../media/image134.png"/><Relationship Id="rId4" Type="http://schemas.openxmlformats.org/officeDocument/2006/relationships/image" Target="../media/image65.png"/><Relationship Id="rId9"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44.png"/><Relationship Id="rId5" Type="http://schemas.openxmlformats.org/officeDocument/2006/relationships/image" Target="../media/image133.sv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40.xml"/><Relationship Id="rId7"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132.png"/><Relationship Id="rId5" Type="http://schemas.openxmlformats.org/officeDocument/2006/relationships/image" Target="../media/image45.sv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43.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44.png"/><Relationship Id="rId5" Type="http://schemas.openxmlformats.org/officeDocument/2006/relationships/image" Target="../media/image20.png"/><Relationship Id="rId4" Type="http://schemas.openxmlformats.org/officeDocument/2006/relationships/image" Target="../media/image132.png"/><Relationship Id="rId9" Type="http://schemas.openxmlformats.org/officeDocument/2006/relationships/image" Target="../media/image23.svg"/></Relationships>
</file>

<file path=ppt/slides/_rels/slide44.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65.png"/><Relationship Id="rId3" Type="http://schemas.openxmlformats.org/officeDocument/2006/relationships/notesSlide" Target="../notesSlides/notesSlide44.xml"/><Relationship Id="rId7" Type="http://schemas.openxmlformats.org/officeDocument/2006/relationships/diagramColors" Target="../diagrams/colors2.xml"/><Relationship Id="rId12" Type="http://schemas.openxmlformats.org/officeDocument/2006/relationships/image" Target="../media/image135.svg"/><Relationship Id="rId2" Type="http://schemas.openxmlformats.org/officeDocument/2006/relationships/slideLayout" Target="../slideLayouts/slideLayout5.xml"/><Relationship Id="rId16" Type="http://schemas.openxmlformats.org/officeDocument/2006/relationships/image" Target="../media/image139.svg"/><Relationship Id="rId1" Type="http://schemas.openxmlformats.org/officeDocument/2006/relationships/tags" Target="../tags/tag69.xml"/><Relationship Id="rId6" Type="http://schemas.openxmlformats.org/officeDocument/2006/relationships/diagramQuickStyle" Target="../diagrams/quickStyle2.xml"/><Relationship Id="rId11" Type="http://schemas.openxmlformats.org/officeDocument/2006/relationships/image" Target="../media/image134.png"/><Relationship Id="rId5" Type="http://schemas.openxmlformats.org/officeDocument/2006/relationships/diagramLayout" Target="../diagrams/layout2.xml"/><Relationship Id="rId15" Type="http://schemas.openxmlformats.org/officeDocument/2006/relationships/image" Target="../media/image138.png"/><Relationship Id="rId10" Type="http://schemas.openxmlformats.org/officeDocument/2006/relationships/image" Target="../media/image31.svg"/><Relationship Id="rId4" Type="http://schemas.openxmlformats.org/officeDocument/2006/relationships/diagramData" Target="../diagrams/data2.xml"/><Relationship Id="rId9" Type="http://schemas.openxmlformats.org/officeDocument/2006/relationships/image" Target="../media/image30.png"/><Relationship Id="rId14" Type="http://schemas.openxmlformats.org/officeDocument/2006/relationships/image" Target="../media/image66.sv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71.xml"/><Relationship Id="rId6" Type="http://schemas.openxmlformats.org/officeDocument/2006/relationships/image" Target="../media/image44.png"/><Relationship Id="rId5" Type="http://schemas.openxmlformats.org/officeDocument/2006/relationships/image" Target="../media/image9.sv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2.xml"/><Relationship Id="rId5" Type="http://schemas.openxmlformats.org/officeDocument/2006/relationships/image" Target="../media/image135.svg"/><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14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74.xml"/><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1.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2.png"/><Relationship Id="rId3" Type="http://schemas.openxmlformats.org/officeDocument/2006/relationships/notesSlide" Target="../notesSlides/notesSlide5.xml"/><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141.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9.xml"/><Relationship Id="rId1" Type="http://schemas.openxmlformats.org/officeDocument/2006/relationships/tags" Target="../tags/tag77.xml"/><Relationship Id="rId5" Type="http://schemas.openxmlformats.org/officeDocument/2006/relationships/image" Target="../media/image143.png"/><Relationship Id="rId4" Type="http://schemas.openxmlformats.org/officeDocument/2006/relationships/image" Target="../media/image142.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144.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8.xml"/><Relationship Id="rId1" Type="http://schemas.openxmlformats.org/officeDocument/2006/relationships/tags" Target="../tags/tag8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81.xml"/><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131.tiff"/></Relationships>
</file>

<file path=ppt/slides/_rels/slide5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8.xml"/><Relationship Id="rId7" Type="http://schemas.openxmlformats.org/officeDocument/2006/relationships/diagramColors" Target="../diagrams/colors3.xml"/><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tags" Target="../tags/tag84.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47.tiff"/><Relationship Id="rId4" Type="http://schemas.openxmlformats.org/officeDocument/2006/relationships/image" Target="../media/image46.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5.xml"/><Relationship Id="rId4" Type="http://schemas.openxmlformats.org/officeDocument/2006/relationships/image" Target="../media/image88.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 Id="rId4" Type="http://schemas.openxmlformats.org/officeDocument/2006/relationships/image" Target="../media/image14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8.xml"/><Relationship Id="rId5" Type="http://schemas.openxmlformats.org/officeDocument/2006/relationships/image" Target="../media/image41.sv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5" Type="http://schemas.openxmlformats.org/officeDocument/2006/relationships/image" Target="../media/image41.sv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90.xml"/><Relationship Id="rId5" Type="http://schemas.openxmlformats.org/officeDocument/2006/relationships/image" Target="../media/image45.sv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92.xml"/><Relationship Id="rId4" Type="http://schemas.openxmlformats.org/officeDocument/2006/relationships/image" Target="../media/image148.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6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2.svg"/><Relationship Id="rId18" Type="http://schemas.openxmlformats.org/officeDocument/2006/relationships/image" Target="../media/image22.png"/><Relationship Id="rId3" Type="http://schemas.openxmlformats.org/officeDocument/2006/relationships/notesSlide" Target="../notesSlides/notesSlide69.xml"/><Relationship Id="rId7" Type="http://schemas.openxmlformats.org/officeDocument/2006/relationships/image" Target="../media/image33.svg"/><Relationship Id="rId12" Type="http://schemas.openxmlformats.org/officeDocument/2006/relationships/image" Target="../media/image151.png"/><Relationship Id="rId17" Type="http://schemas.openxmlformats.org/officeDocument/2006/relationships/image" Target="../media/image87.svg"/><Relationship Id="rId2" Type="http://schemas.openxmlformats.org/officeDocument/2006/relationships/slideLayout" Target="../slideLayouts/slideLayout18.xml"/><Relationship Id="rId16" Type="http://schemas.openxmlformats.org/officeDocument/2006/relationships/image" Target="../media/image86.png"/><Relationship Id="rId1" Type="http://schemas.openxmlformats.org/officeDocument/2006/relationships/tags" Target="../tags/tag94.xml"/><Relationship Id="rId6" Type="http://schemas.openxmlformats.org/officeDocument/2006/relationships/image" Target="../media/image32.png"/><Relationship Id="rId11" Type="http://schemas.openxmlformats.org/officeDocument/2006/relationships/image" Target="../media/image17.svg"/><Relationship Id="rId5" Type="http://schemas.openxmlformats.org/officeDocument/2006/relationships/image" Target="../media/image21.svg"/><Relationship Id="rId15" Type="http://schemas.openxmlformats.org/officeDocument/2006/relationships/image" Target="../media/image154.svg"/><Relationship Id="rId10" Type="http://schemas.openxmlformats.org/officeDocument/2006/relationships/image" Target="../media/image16.png"/><Relationship Id="rId19" Type="http://schemas.openxmlformats.org/officeDocument/2006/relationships/image" Target="../media/image23.svg"/><Relationship Id="rId4" Type="http://schemas.openxmlformats.org/officeDocument/2006/relationships/image" Target="../media/image20.png"/><Relationship Id="rId9" Type="http://schemas.openxmlformats.org/officeDocument/2006/relationships/image" Target="../media/image150.svg"/><Relationship Id="rId14"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9.xml"/><Relationship Id="rId1" Type="http://schemas.openxmlformats.org/officeDocument/2006/relationships/tags" Target="../tags/tag95.xml"/><Relationship Id="rId5" Type="http://schemas.openxmlformats.org/officeDocument/2006/relationships/image" Target="../media/image143.png"/><Relationship Id="rId4" Type="http://schemas.openxmlformats.org/officeDocument/2006/relationships/image" Target="../media/image14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96.xml"/><Relationship Id="rId4" Type="http://schemas.openxmlformats.org/officeDocument/2006/relationships/image" Target="../media/image14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9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8.xml"/><Relationship Id="rId1" Type="http://schemas.openxmlformats.org/officeDocument/2006/relationships/tags" Target="../tags/tag99.xml"/><Relationship Id="rId4" Type="http://schemas.openxmlformats.org/officeDocument/2006/relationships/image" Target="../media/image155.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76.xml.rels><?xml version="1.0" encoding="UTF-8" standalone="yes"?>
<Relationships xmlns="http://schemas.openxmlformats.org/package/2006/relationships"><Relationship Id="rId8" Type="http://schemas.openxmlformats.org/officeDocument/2006/relationships/hyperlink" Target="https://aws.amazon.com/image-builder/faqs/" TargetMode="External"/><Relationship Id="rId3" Type="http://schemas.openxmlformats.org/officeDocument/2006/relationships/notesSlide" Target="../notesSlides/notesSlide76.xml"/><Relationship Id="rId7" Type="http://schemas.openxmlformats.org/officeDocument/2006/relationships/hyperlink" Target="https://docs.aws.amazon.com/imagebuilder/latest/userguide/what-is-image-builder.html" TargetMode="External"/><Relationship Id="rId2" Type="http://schemas.openxmlformats.org/officeDocument/2006/relationships/slideLayout" Target="../slideLayouts/slideLayout5.xml"/><Relationship Id="rId1" Type="http://schemas.openxmlformats.org/officeDocument/2006/relationships/tags" Target="../tags/tag101.xml"/><Relationship Id="rId6" Type="http://schemas.openxmlformats.org/officeDocument/2006/relationships/hyperlink" Target="https://aws.amazon.com/ec2/faqs/" TargetMode="External"/><Relationship Id="rId11" Type="http://schemas.openxmlformats.org/officeDocument/2006/relationships/hyperlink" Target="https://d0.awsstatic.com/whitepapers/aws_pricing_overview.pdf" TargetMode="External"/><Relationship Id="rId5" Type="http://schemas.openxmlformats.org/officeDocument/2006/relationships/hyperlink" Target="https://docs.aws.amazon.com/AWSEC2/latest/WindowsGuide/concepts.html" TargetMode="External"/><Relationship Id="rId10" Type="http://schemas.openxmlformats.org/officeDocument/2006/relationships/hyperlink" Target="https://aws.amazon.com/compute-optimizer/faqs/" TargetMode="External"/><Relationship Id="rId4" Type="http://schemas.openxmlformats.org/officeDocument/2006/relationships/hyperlink" Target="https://docs.aws.amazon.com/AWSEC2/latest/UserGuide/concepts.html" TargetMode="External"/><Relationship Id="rId9" Type="http://schemas.openxmlformats.org/officeDocument/2006/relationships/hyperlink" Target="https://docs.aws.amazon.com/compute-optimizer/latest/ug/what-is.html" TargetMode="Externa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3.xml"/><Relationship Id="rId1" Type="http://schemas.openxmlformats.org/officeDocument/2006/relationships/tags" Target="../tags/tag102.xml"/></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notesSlide" Target="../notesSlides/notesSlide8.xml"/><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slideLayout" Target="../slideLayouts/slideLayout18.xml"/><Relationship Id="rId16" Type="http://schemas.openxmlformats.org/officeDocument/2006/relationships/image" Target="../media/image60.png"/><Relationship Id="rId1" Type="http://schemas.openxmlformats.org/officeDocument/2006/relationships/tags" Target="../tags/tag33.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mj-lt"/>
              </a:rPr>
              <a:t>Module 4: Adding a Compute Layer</a:t>
            </a:r>
          </a:p>
        </p:txBody>
      </p:sp>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instances</a:t>
            </a:r>
          </a:p>
        </p:txBody>
      </p:sp>
      <p:sp>
        <p:nvSpPr>
          <p:cNvPr id="38" name="Content Placeholder 9">
            <a:extLst>
              <a:ext uri="{FF2B5EF4-FFF2-40B4-BE49-F238E27FC236}">
                <a16:creationId xmlns:a16="http://schemas.microsoft.com/office/drawing/2014/main" id="{C9BC1F3F-0E95-CC41-8E3A-A72C5022C492}"/>
              </a:ext>
              <a:ext uri="{C183D7F6-B498-43B3-948B-1728B52AA6E4}">
                <adec:decorative xmlns:adec="http://schemas.microsoft.com/office/drawing/2017/decorative" val="1"/>
              </a:ext>
            </a:extLst>
          </p:cNvPr>
          <p:cNvSpPr>
            <a:spLocks noGrp="1"/>
          </p:cNvSpPr>
          <p:nvPr>
            <p:ph idx="1"/>
          </p:nvPr>
        </p:nvSpPr>
        <p:spPr>
          <a:xfrm>
            <a:off x="419101" y="1528175"/>
            <a:ext cx="3658768" cy="4648788"/>
          </a:xfrm>
        </p:spPr>
        <p:txBody>
          <a:bodyPr/>
          <a:lstStyle/>
          <a:p>
            <a:pPr marL="0" indent="0">
              <a:buNone/>
            </a:pPr>
            <a:r>
              <a:rPr lang="en-US" sz="2200" dirty="0"/>
              <a:t>An EC2 instance is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virtual machine </a:t>
            </a:r>
            <a:r>
              <a:rPr lang="en-US" sz="2200" dirty="0"/>
              <a:t>that runs on a physical host.</a:t>
            </a:r>
          </a:p>
          <a:p>
            <a:r>
              <a:rPr lang="en-US" sz="2200" dirty="0"/>
              <a:t>You can choose different configurations of CPU and memory capacity</a:t>
            </a:r>
          </a:p>
          <a:p>
            <a:r>
              <a:rPr lang="en-US" sz="2200" dirty="0"/>
              <a:t>Supports different storage options</a:t>
            </a:r>
          </a:p>
          <a:p>
            <a:pPr lvl="1"/>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store</a:t>
            </a:r>
            <a:r>
              <a:rPr lang="en-US" sz="1800" dirty="0"/>
              <a:t> </a:t>
            </a:r>
          </a:p>
          <a:p>
            <a:pPr lvl="1"/>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Elastic Block Store (Amazon EBS)</a:t>
            </a:r>
            <a:endParaRPr lang="en-US" sz="1800" dirty="0">
              <a:latin typeface="+mn-lt"/>
              <a:ea typeface="Amazon Ember" panose="020B0603020204020204" pitchFamily="34" charset="0"/>
              <a:cs typeface="Amazon Ember" panose="020B0603020204020204" pitchFamily="34" charset="0"/>
            </a:endParaRPr>
          </a:p>
          <a:p>
            <a:r>
              <a:rPr lang="en-US" sz="2200" dirty="0"/>
              <a:t>Provides network connectivity</a:t>
            </a:r>
          </a:p>
          <a:p>
            <a:pPr lvl="1"/>
            <a:endParaRPr lang="en-US" sz="2200" dirty="0"/>
          </a:p>
          <a:p>
            <a:endParaRPr lang="en-US" sz="2600" dirty="0"/>
          </a:p>
        </p:txBody>
      </p:sp>
      <p:sp>
        <p:nvSpPr>
          <p:cNvPr id="16" name="Content Placeholder 15">
            <a:extLst>
              <a:ext uri="{FF2B5EF4-FFF2-40B4-BE49-F238E27FC236}">
                <a16:creationId xmlns:a16="http://schemas.microsoft.com/office/drawing/2014/main" id="{EEB67B2A-A3ED-6945-A855-7142772B38AB}"/>
              </a:ext>
            </a:extLst>
          </p:cNvPr>
          <p:cNvSpPr>
            <a:spLocks noGrp="1"/>
          </p:cNvSpPr>
          <p:nvPr>
            <p:ph idx="13"/>
          </p:nvPr>
        </p:nvSpPr>
        <p:spPr>
          <a:xfrm>
            <a:off x="5337015" y="1524228"/>
            <a:ext cx="3633361" cy="426519"/>
          </a:xfrm>
          <a:solidFill>
            <a:schemeClr val="accent5"/>
          </a:solidFill>
        </p:spPr>
        <p:txBody>
          <a:bodyPr anchor="ctr"/>
          <a:lstStyle/>
          <a:p>
            <a:pPr marL="0" indent="0" algn="ctr">
              <a:buNone/>
            </a:pPr>
            <a:r>
              <a:rPr lang="en-US" sz="1800" dirty="0">
                <a:solidFill>
                  <a:schemeClr val="bg1"/>
                </a:solidFill>
              </a:rPr>
              <a:t>Amazon EC2 virtualization</a:t>
            </a:r>
          </a:p>
        </p:txBody>
      </p:sp>
      <p:grpSp>
        <p:nvGrpSpPr>
          <p:cNvPr id="6" name="Group 5" descr="shows that EC2 virtualization provides EC2 instances run on a hypervisor and that consists of physical resources including CPUs, RAM, and storage. ">
            <a:extLst>
              <a:ext uri="{FF2B5EF4-FFF2-40B4-BE49-F238E27FC236}">
                <a16:creationId xmlns:a16="http://schemas.microsoft.com/office/drawing/2014/main" id="{A64DE727-930C-194F-A786-DA5FD4FE65FA}"/>
              </a:ext>
            </a:extLst>
          </p:cNvPr>
          <p:cNvGrpSpPr/>
          <p:nvPr/>
        </p:nvGrpSpPr>
        <p:grpSpPr>
          <a:xfrm>
            <a:off x="3888476" y="1625986"/>
            <a:ext cx="8307650" cy="4607986"/>
            <a:chOff x="3888476" y="1625986"/>
            <a:chExt cx="8307650" cy="4607986"/>
          </a:xfrm>
        </p:grpSpPr>
        <p:grpSp>
          <p:nvGrpSpPr>
            <p:cNvPr id="5" name="Group 4">
              <a:extLst>
                <a:ext uri="{FF2B5EF4-FFF2-40B4-BE49-F238E27FC236}">
                  <a16:creationId xmlns:a16="http://schemas.microsoft.com/office/drawing/2014/main" id="{257DD1A6-E152-F44A-AC32-B9580BD21B87}"/>
                </a:ext>
              </a:extLst>
            </p:cNvPr>
            <p:cNvGrpSpPr/>
            <p:nvPr/>
          </p:nvGrpSpPr>
          <p:grpSpPr>
            <a:xfrm>
              <a:off x="3888476" y="1625986"/>
              <a:ext cx="8150383" cy="4607986"/>
              <a:chOff x="3888476" y="1625986"/>
              <a:chExt cx="8150383" cy="4607986"/>
            </a:xfrm>
          </p:grpSpPr>
          <p:sp>
            <p:nvSpPr>
              <p:cNvPr id="321" name="TextBox 320"/>
              <p:cNvSpPr txBox="1"/>
              <p:nvPr/>
            </p:nvSpPr>
            <p:spPr>
              <a:xfrm>
                <a:off x="3888476" y="2267754"/>
                <a:ext cx="1534519"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sp>
            <p:nvSpPr>
              <p:cNvPr id="322" name="TextBox 321"/>
              <p:cNvSpPr txBox="1"/>
              <p:nvPr/>
            </p:nvSpPr>
            <p:spPr>
              <a:xfrm>
                <a:off x="4618511" y="3499995"/>
                <a:ext cx="65434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CPUs</a:t>
                </a:r>
              </a:p>
            </p:txBody>
          </p:sp>
          <p:sp>
            <p:nvSpPr>
              <p:cNvPr id="323" name="TextBox 322"/>
              <p:cNvSpPr txBox="1"/>
              <p:nvPr/>
            </p:nvSpPr>
            <p:spPr>
              <a:xfrm>
                <a:off x="4647160" y="4346406"/>
                <a:ext cx="603049"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RAM</a:t>
                </a:r>
              </a:p>
            </p:txBody>
          </p:sp>
          <p:sp>
            <p:nvSpPr>
              <p:cNvPr id="324" name="TextBox 323"/>
              <p:cNvSpPr txBox="1"/>
              <p:nvPr/>
            </p:nvSpPr>
            <p:spPr>
              <a:xfrm>
                <a:off x="3999491" y="5005262"/>
                <a:ext cx="1209233" cy="584775"/>
              </a:xfrm>
              <a:prstGeom prst="rect">
                <a:avLst/>
              </a:prstGeom>
              <a:noFill/>
            </p:spPr>
            <p:txBody>
              <a:bodyPr wrap="squar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store</a:t>
                </a:r>
              </a:p>
            </p:txBody>
          </p:sp>
          <p:sp>
            <p:nvSpPr>
              <p:cNvPr id="272" name="Rectangle 271"/>
              <p:cNvSpPr/>
              <p:nvPr/>
            </p:nvSpPr>
            <p:spPr>
              <a:xfrm>
                <a:off x="5337015" y="2050969"/>
                <a:ext cx="3633361" cy="3994947"/>
              </a:xfrm>
              <a:prstGeom prst="rect">
                <a:avLst/>
              </a:prstGeom>
              <a:solidFill>
                <a:schemeClr val="bg1"/>
              </a:solidFill>
              <a:ln w="12700" cmpd="sng">
                <a:solidFill>
                  <a:schemeClr val="accent5"/>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67" dirty="0">
                  <a:solidFill>
                    <a:srgbClr val="000000"/>
                  </a:solidFill>
                  <a:latin typeface="Amazon Ember" panose="02000000000000000000" pitchFamily="2" charset="0"/>
                  <a:ea typeface="Amazon Ember" panose="02000000000000000000" pitchFamily="2" charset="0"/>
                </a:endParaRPr>
              </a:p>
            </p:txBody>
          </p:sp>
          <p:sp>
            <p:nvSpPr>
              <p:cNvPr id="235" name="Rectangle 234"/>
              <p:cNvSpPr/>
              <p:nvPr/>
            </p:nvSpPr>
            <p:spPr>
              <a:xfrm>
                <a:off x="5484932" y="2821059"/>
                <a:ext cx="3250564" cy="370311"/>
              </a:xfrm>
              <a:prstGeom prst="rect">
                <a:avLst/>
              </a:prstGeom>
              <a:solidFill>
                <a:schemeClr val="bg1">
                  <a:lumMod val="50000"/>
                </a:schemeClr>
              </a:solid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ea typeface="Amazon Ember" panose="02000000000000000000" pitchFamily="2" charset="0"/>
                  </a:rPr>
                  <a:t>Hypervisor</a:t>
                </a:r>
              </a:p>
            </p:txBody>
          </p:sp>
          <p:sp>
            <p:nvSpPr>
              <p:cNvPr id="266" name="Magnetic Disk 57"/>
              <p:cNvSpPr/>
              <p:nvPr/>
            </p:nvSpPr>
            <p:spPr>
              <a:xfrm>
                <a:off x="5559024"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00000000000000000" pitchFamily="2" charset="0"/>
                  <a:ea typeface="Amazon Ember" panose="02000000000000000000" pitchFamily="2" charset="0"/>
                </a:endParaRPr>
              </a:p>
            </p:txBody>
          </p:sp>
          <p:sp>
            <p:nvSpPr>
              <p:cNvPr id="268" name="Magnetic Disk 57"/>
              <p:cNvSpPr/>
              <p:nvPr/>
            </p:nvSpPr>
            <p:spPr>
              <a:xfrm>
                <a:off x="6419927"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00000000000000000" pitchFamily="2" charset="0"/>
                  <a:ea typeface="Amazon Ember" panose="02000000000000000000" pitchFamily="2" charset="0"/>
                </a:endParaRPr>
              </a:p>
            </p:txBody>
          </p:sp>
          <p:sp>
            <p:nvSpPr>
              <p:cNvPr id="269" name="Magnetic Disk 57"/>
              <p:cNvSpPr/>
              <p:nvPr/>
            </p:nvSpPr>
            <p:spPr>
              <a:xfrm>
                <a:off x="7280830"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00000000000000000" pitchFamily="2" charset="0"/>
                  <a:ea typeface="Amazon Ember" panose="02000000000000000000" pitchFamily="2" charset="0"/>
                </a:endParaRPr>
              </a:p>
            </p:txBody>
          </p:sp>
          <p:sp>
            <p:nvSpPr>
              <p:cNvPr id="270" name="Magnetic Disk 57"/>
              <p:cNvSpPr/>
              <p:nvPr/>
            </p:nvSpPr>
            <p:spPr>
              <a:xfrm>
                <a:off x="8141732" y="4906208"/>
                <a:ext cx="554841" cy="706417"/>
              </a:xfrm>
              <a:prstGeom prst="flowChartMagneticDisk">
                <a:avLst/>
              </a:prstGeom>
              <a:solidFill>
                <a:schemeClr val="bg2">
                  <a:lumMod val="85000"/>
                </a:schemeClr>
              </a:solidFill>
              <a:ln>
                <a:solidFill>
                  <a:schemeClr val="bg1">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00000000000000000" pitchFamily="2" charset="0"/>
                  <a:ea typeface="Amazon Ember" panose="02000000000000000000" pitchFamily="2" charset="0"/>
                </a:endParaRP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6">
                    <a:tint val="45000"/>
                    <a:satMod val="400000"/>
                  </a:schemeClr>
                </a:duotone>
              </a:blip>
              <a:stretch>
                <a:fillRect/>
              </a:stretch>
            </p:blipFill>
            <p:spPr>
              <a:xfrm>
                <a:off x="5484933" y="4385595"/>
                <a:ext cx="666448" cy="199934"/>
              </a:xfrm>
              <a:prstGeom prst="rect">
                <a:avLst/>
              </a:prstGeom>
              <a:solidFill>
                <a:srgbClr val="16966D"/>
              </a:solidFill>
            </p:spPr>
          </p:pic>
          <p:pic>
            <p:nvPicPr>
              <p:cNvPr id="70" name="Picture 69">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6">
                    <a:tint val="45000"/>
                    <a:satMod val="400000"/>
                  </a:schemeClr>
                </a:duotone>
              </a:blip>
              <a:stretch>
                <a:fillRect/>
              </a:stretch>
            </p:blipFill>
            <p:spPr>
              <a:xfrm>
                <a:off x="6345836" y="4385595"/>
                <a:ext cx="666448" cy="199934"/>
              </a:xfrm>
              <a:prstGeom prst="rect">
                <a:avLst/>
              </a:prstGeom>
              <a:solidFill>
                <a:srgbClr val="16966D"/>
              </a:solidFill>
            </p:spPr>
          </p:pic>
          <p:pic>
            <p:nvPicPr>
              <p:cNvPr id="71" name="Picture 70">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6">
                    <a:tint val="45000"/>
                    <a:satMod val="400000"/>
                  </a:schemeClr>
                </a:duotone>
              </a:blip>
              <a:stretch>
                <a:fillRect/>
              </a:stretch>
            </p:blipFill>
            <p:spPr>
              <a:xfrm>
                <a:off x="7208734" y="4385595"/>
                <a:ext cx="666448" cy="199934"/>
              </a:xfrm>
              <a:prstGeom prst="rect">
                <a:avLst/>
              </a:prstGeom>
              <a:solidFill>
                <a:srgbClr val="16966D"/>
              </a:solidFill>
            </p:spPr>
          </p:pic>
          <p:pic>
            <p:nvPicPr>
              <p:cNvPr id="72" name="Picture 71">
                <a:extLst>
                  <a:ext uri="{C183D7F6-B498-43B3-948B-1728B52AA6E4}">
                    <adec:decorative xmlns:adec="http://schemas.microsoft.com/office/drawing/2017/decorative" val="1"/>
                  </a:ext>
                </a:extLst>
              </p:cNvPr>
              <p:cNvPicPr>
                <a:picLocks noChangeAspect="1"/>
              </p:cNvPicPr>
              <p:nvPr/>
            </p:nvPicPr>
            <p:blipFill>
              <a:blip r:embed="rId4">
                <a:duotone>
                  <a:prstClr val="black"/>
                  <a:schemeClr val="accent6">
                    <a:tint val="45000"/>
                    <a:satMod val="400000"/>
                  </a:schemeClr>
                </a:duotone>
              </a:blip>
              <a:stretch>
                <a:fillRect/>
              </a:stretch>
            </p:blipFill>
            <p:spPr>
              <a:xfrm>
                <a:off x="8069049" y="4385595"/>
                <a:ext cx="666448" cy="199934"/>
              </a:xfrm>
              <a:prstGeom prst="rect">
                <a:avLst/>
              </a:prstGeom>
              <a:solidFill>
                <a:srgbClr val="16966D"/>
              </a:solidFill>
            </p:spPr>
          </p:pic>
          <p:pic>
            <p:nvPicPr>
              <p:cNvPr id="41"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621" y="2176541"/>
                <a:ext cx="457345" cy="534733"/>
              </a:xfrm>
              <a:prstGeom prst="rect">
                <a:avLst/>
              </a:prstGeom>
            </p:spPr>
          </p:pic>
          <p:pic>
            <p:nvPicPr>
              <p:cNvPr id="44"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0388" y="2176541"/>
                <a:ext cx="457345" cy="534733"/>
              </a:xfrm>
              <a:prstGeom prst="rect">
                <a:avLst/>
              </a:prstGeom>
            </p:spPr>
          </p:pic>
          <p:pic>
            <p:nvPicPr>
              <p:cNvPr id="47"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0153" y="2195326"/>
                <a:ext cx="457345" cy="534733"/>
              </a:xfrm>
              <a:prstGeom prst="rect">
                <a:avLst/>
              </a:prstGeom>
            </p:spPr>
          </p:pic>
          <p:pic>
            <p:nvPicPr>
              <p:cNvPr id="48" name="Graphic 20">
                <a:extLst>
                  <a:ext uri="{FF2B5EF4-FFF2-40B4-BE49-F238E27FC236}">
                    <a16:creationId xmlns:a16="http://schemas.microsoft.com/office/drawing/2014/main" id="{7A14C722-6428-F644-AAFC-49DE6CD659D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9920" y="2195326"/>
                <a:ext cx="457345" cy="534733"/>
              </a:xfrm>
              <a:prstGeom prst="rect">
                <a:avLst/>
              </a:prstGeom>
            </p:spPr>
          </p:pic>
          <p:sp>
            <p:nvSpPr>
              <p:cNvPr id="30" name="TextBox 29">
                <a:extLst>
                  <a:ext uri="{FF2B5EF4-FFF2-40B4-BE49-F238E27FC236}">
                    <a16:creationId xmlns:a16="http://schemas.microsoft.com/office/drawing/2014/main" id="{8E54595B-A161-CE40-B760-CE2D4C69ABE2}"/>
                  </a:ext>
                </a:extLst>
              </p:cNvPr>
              <p:cNvSpPr txBox="1"/>
              <p:nvPr/>
            </p:nvSpPr>
            <p:spPr>
              <a:xfrm>
                <a:off x="6504577" y="5895418"/>
                <a:ext cx="1285929" cy="338554"/>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Host servers</a:t>
                </a:r>
              </a:p>
            </p:txBody>
          </p:sp>
          <p:sp>
            <p:nvSpPr>
              <p:cNvPr id="31" name="Rectangle 30">
                <a:extLst>
                  <a:ext uri="{FF2B5EF4-FFF2-40B4-BE49-F238E27FC236}">
                    <a16:creationId xmlns:a16="http://schemas.microsoft.com/office/drawing/2014/main" id="{AC2FF551-8BF0-044B-820C-1999F417F31D}"/>
                  </a:ext>
                </a:extLst>
              </p:cNvPr>
              <p:cNvSpPr/>
              <p:nvPr/>
            </p:nvSpPr>
            <p:spPr>
              <a:xfrm>
                <a:off x="8810355" y="2976095"/>
                <a:ext cx="971432" cy="745426"/>
              </a:xfrm>
              <a:prstGeom prst="rect">
                <a:avLst/>
              </a:prstGeom>
              <a:solidFill>
                <a:schemeClr val="bg1"/>
              </a:solidFill>
              <a:ln w="12700" cmpd="sng">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solidFill>
                      <a:srgbClr val="000000"/>
                    </a:solidFill>
                    <a:ea typeface="Amazon Ember" panose="02000000000000000000" pitchFamily="2" charset="0"/>
                  </a:rPr>
                  <a:t>Network</a:t>
                </a:r>
              </a:p>
            </p:txBody>
          </p:sp>
          <p:sp>
            <p:nvSpPr>
              <p:cNvPr id="32" name="Rectangle 31">
                <a:extLst>
                  <a:ext uri="{FF2B5EF4-FFF2-40B4-BE49-F238E27FC236}">
                    <a16:creationId xmlns:a16="http://schemas.microsoft.com/office/drawing/2014/main" id="{626C507D-8CAF-924A-B2AA-1E4D402BCF98}"/>
                  </a:ext>
                </a:extLst>
              </p:cNvPr>
              <p:cNvSpPr/>
              <p:nvPr/>
            </p:nvSpPr>
            <p:spPr>
              <a:xfrm>
                <a:off x="8810355" y="4263398"/>
                <a:ext cx="1062513" cy="745426"/>
              </a:xfrm>
              <a:prstGeom prst="rect">
                <a:avLst/>
              </a:prstGeom>
              <a:solidFill>
                <a:schemeClr val="bg1"/>
              </a:solidFill>
              <a:ln w="12700" cmpd="sng">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a:solidFill>
                      <a:srgbClr val="000000"/>
                    </a:solidFill>
                    <a:ea typeface="Amazon Ember" panose="02000000000000000000" pitchFamily="2" charset="0"/>
                  </a:rPr>
                  <a:t>Amazon EBS-optimized</a:t>
                </a:r>
              </a:p>
            </p:txBody>
          </p:sp>
          <p:pic>
            <p:nvPicPr>
              <p:cNvPr id="34" name="Graphic 24">
                <a:extLst>
                  <a:ext uri="{FF2B5EF4-FFF2-40B4-BE49-F238E27FC236}">
                    <a16:creationId xmlns:a16="http://schemas.microsoft.com/office/drawing/2014/main" id="{40C0F589-D41F-9C46-8D32-30A50568A4E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15917" y="4280511"/>
                <a:ext cx="711200" cy="711200"/>
              </a:xfrm>
              <a:prstGeom prst="rect">
                <a:avLst/>
              </a:prstGeom>
            </p:spPr>
          </p:pic>
          <p:cxnSp>
            <p:nvCxnSpPr>
              <p:cNvPr id="35" name="Elbow Connector 34">
                <a:extLst>
                  <a:ext uri="{FF2B5EF4-FFF2-40B4-BE49-F238E27FC236}">
                    <a16:creationId xmlns:a16="http://schemas.microsoft.com/office/drawing/2014/main" id="{4380DE4F-CF2C-A94D-871E-4CE330139276}"/>
                  </a:ext>
                </a:extLst>
              </p:cNvPr>
              <p:cNvCxnSpPr>
                <a:cxnSpLocks/>
                <a:endCxn id="34" idx="1"/>
              </p:cNvCxnSpPr>
              <p:nvPr/>
            </p:nvCxnSpPr>
            <p:spPr>
              <a:xfrm>
                <a:off x="9781787" y="3624205"/>
                <a:ext cx="1134130" cy="1011906"/>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pic>
            <p:nvPicPr>
              <p:cNvPr id="37" name="Graphic 15">
                <a:extLst>
                  <a:ext uri="{FF2B5EF4-FFF2-40B4-BE49-F238E27FC236}">
                    <a16:creationId xmlns:a16="http://schemas.microsoft.com/office/drawing/2014/main" id="{2CAF5DBA-6B93-A14E-940E-0FA6B74917A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82035" y="1625986"/>
                <a:ext cx="771325" cy="771325"/>
              </a:xfrm>
              <a:prstGeom prst="rect">
                <a:avLst/>
              </a:prstGeom>
            </p:spPr>
          </p:pic>
          <p:cxnSp>
            <p:nvCxnSpPr>
              <p:cNvPr id="39" name="Elbow Connector 38">
                <a:extLst>
                  <a:ext uri="{FF2B5EF4-FFF2-40B4-BE49-F238E27FC236}">
                    <a16:creationId xmlns:a16="http://schemas.microsoft.com/office/drawing/2014/main" id="{428D4139-2BA7-6E46-B207-2A9E09F85156}"/>
                  </a:ext>
                </a:extLst>
              </p:cNvPr>
              <p:cNvCxnSpPr>
                <a:cxnSpLocks/>
                <a:endCxn id="37" idx="1"/>
              </p:cNvCxnSpPr>
              <p:nvPr/>
            </p:nvCxnSpPr>
            <p:spPr>
              <a:xfrm flipV="1">
                <a:off x="9781787" y="2011649"/>
                <a:ext cx="1100248" cy="1048384"/>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45" name="TextBox 44">
                <a:extLst>
                  <a:ext uri="{FF2B5EF4-FFF2-40B4-BE49-F238E27FC236}">
                    <a16:creationId xmlns:a16="http://schemas.microsoft.com/office/drawing/2014/main" id="{DA6CC2F4-4C48-AB46-A2B8-5B88F3A414D3}"/>
                  </a:ext>
                </a:extLst>
              </p:cNvPr>
              <p:cNvSpPr txBox="1"/>
              <p:nvPr/>
            </p:nvSpPr>
            <p:spPr>
              <a:xfrm>
                <a:off x="10716960" y="2226141"/>
                <a:ext cx="1062513" cy="338554"/>
              </a:xfrm>
              <a:prstGeom prst="rect">
                <a:avLst/>
              </a:prstGeom>
              <a:noFill/>
            </p:spPr>
            <p:txBody>
              <a:bodyPr wrap="square" rtlCol="0">
                <a:spAutoFit/>
              </a:bodyPr>
              <a:lstStyle/>
              <a:p>
                <a:pPr algn="ctr"/>
                <a:r>
                  <a:rPr lang="en-US" sz="1600" dirty="0"/>
                  <a:t>Internet</a:t>
                </a:r>
              </a:p>
            </p:txBody>
          </p:sp>
          <p:sp>
            <p:nvSpPr>
              <p:cNvPr id="46" name="TextBox 45">
                <a:extLst>
                  <a:ext uri="{FF2B5EF4-FFF2-40B4-BE49-F238E27FC236}">
                    <a16:creationId xmlns:a16="http://schemas.microsoft.com/office/drawing/2014/main" id="{3EBE818B-CDF5-BF4C-BD99-CA13E95D9729}"/>
                  </a:ext>
                </a:extLst>
              </p:cNvPr>
              <p:cNvSpPr txBox="1"/>
              <p:nvPr/>
            </p:nvSpPr>
            <p:spPr>
              <a:xfrm>
                <a:off x="10525554" y="3571336"/>
                <a:ext cx="1513305" cy="338554"/>
              </a:xfrm>
              <a:prstGeom prst="rect">
                <a:avLst/>
              </a:prstGeom>
              <a:noFill/>
            </p:spPr>
            <p:txBody>
              <a:bodyPr wrap="square" rtlCol="0">
                <a:spAutoFit/>
              </a:bodyPr>
              <a:lstStyle/>
              <a:p>
                <a:pPr algn="ctr"/>
                <a:r>
                  <a:rPr lang="en-US" sz="1600" dirty="0"/>
                  <a:t>AWS services</a:t>
                </a:r>
              </a:p>
            </p:txBody>
          </p:sp>
          <p:cxnSp>
            <p:nvCxnSpPr>
              <p:cNvPr id="56" name="Straight Arrow Connector 55">
                <a:extLst>
                  <a:ext uri="{FF2B5EF4-FFF2-40B4-BE49-F238E27FC236}">
                    <a16:creationId xmlns:a16="http://schemas.microsoft.com/office/drawing/2014/main" id="{EE88CA0D-2759-5E4E-AB18-6079D15DB898}"/>
                  </a:ext>
                </a:extLst>
              </p:cNvPr>
              <p:cNvCxnSpPr>
                <a:cxnSpLocks/>
              </p:cNvCxnSpPr>
              <p:nvPr/>
            </p:nvCxnSpPr>
            <p:spPr>
              <a:xfrm>
                <a:off x="9781787" y="3342736"/>
                <a:ext cx="110024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EFF2976-7254-534A-ABA2-95B2F6D762BE}"/>
                  </a:ext>
                </a:extLst>
              </p:cNvPr>
              <p:cNvCxnSpPr>
                <a:cxnSpLocks/>
              </p:cNvCxnSpPr>
              <p:nvPr/>
            </p:nvCxnSpPr>
            <p:spPr>
              <a:xfrm>
                <a:off x="9872868" y="4636875"/>
                <a:ext cx="104304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5CAE39D-47DB-7948-A30F-7C9D493D88C1}"/>
                  </a:ext>
                  <a:ext uri="{C183D7F6-B498-43B3-948B-1728B52AA6E4}">
                    <adec:decorative xmlns:adec="http://schemas.microsoft.com/office/drawing/2017/decorative" val="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919115" y="3098834"/>
                <a:ext cx="743362" cy="446017"/>
              </a:xfrm>
              <a:prstGeom prst="rect">
                <a:avLst/>
              </a:prstGeom>
            </p:spPr>
          </p:pic>
          <p:pic>
            <p:nvPicPr>
              <p:cNvPr id="42" name="Graphic 41">
                <a:extLst>
                  <a:ext uri="{FF2B5EF4-FFF2-40B4-BE49-F238E27FC236}">
                    <a16:creationId xmlns:a16="http://schemas.microsoft.com/office/drawing/2014/main" id="{13743985-1356-5F48-A63E-8C30D8BC9F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5902" y="3287649"/>
                <a:ext cx="780211" cy="780211"/>
              </a:xfrm>
              <a:prstGeom prst="rect">
                <a:avLst/>
              </a:prstGeom>
            </p:spPr>
          </p:pic>
          <p:pic>
            <p:nvPicPr>
              <p:cNvPr id="49" name="Graphic 48">
                <a:extLst>
                  <a:ext uri="{FF2B5EF4-FFF2-40B4-BE49-F238E27FC236}">
                    <a16:creationId xmlns:a16="http://schemas.microsoft.com/office/drawing/2014/main" id="{839B0E02-21FB-7349-B8E5-DC4A5F4364B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88953" y="3301155"/>
                <a:ext cx="780211" cy="780211"/>
              </a:xfrm>
              <a:prstGeom prst="rect">
                <a:avLst/>
              </a:prstGeom>
            </p:spPr>
          </p:pic>
          <p:pic>
            <p:nvPicPr>
              <p:cNvPr id="50" name="Graphic 49">
                <a:extLst>
                  <a:ext uri="{FF2B5EF4-FFF2-40B4-BE49-F238E27FC236}">
                    <a16:creationId xmlns:a16="http://schemas.microsoft.com/office/drawing/2014/main" id="{75466700-2A0B-6F41-9327-CB869F6F05F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18719" y="3284237"/>
                <a:ext cx="780211" cy="780211"/>
              </a:xfrm>
              <a:prstGeom prst="rect">
                <a:avLst/>
              </a:prstGeom>
            </p:spPr>
          </p:pic>
          <p:pic>
            <p:nvPicPr>
              <p:cNvPr id="51" name="Graphic 50">
                <a:extLst>
                  <a:ext uri="{FF2B5EF4-FFF2-40B4-BE49-F238E27FC236}">
                    <a16:creationId xmlns:a16="http://schemas.microsoft.com/office/drawing/2014/main" id="{E19F0318-D40F-7645-B5DF-243CA25E3D1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47120" y="3286162"/>
                <a:ext cx="780211" cy="780211"/>
              </a:xfrm>
              <a:prstGeom prst="rect">
                <a:avLst/>
              </a:prstGeom>
            </p:spPr>
          </p:pic>
        </p:grpSp>
        <p:sp>
          <p:nvSpPr>
            <p:cNvPr id="33" name="TextBox 32">
              <a:extLst>
                <a:ext uri="{FF2B5EF4-FFF2-40B4-BE49-F238E27FC236}">
                  <a16:creationId xmlns:a16="http://schemas.microsoft.com/office/drawing/2014/main" id="{111B72D8-ED9F-3B40-80BE-207715986C07}"/>
                </a:ext>
              </a:extLst>
            </p:cNvPr>
            <p:cNvSpPr txBox="1"/>
            <p:nvPr/>
          </p:nvSpPr>
          <p:spPr>
            <a:xfrm>
              <a:off x="10346909" y="5007529"/>
              <a:ext cx="1849217" cy="584775"/>
            </a:xfrm>
            <a:prstGeom prst="rect">
              <a:avLst/>
            </a:prstGeom>
            <a:noFill/>
          </p:spPr>
          <p:txBody>
            <a:bodyPr wrap="square" rtlCol="0">
              <a:spAutoFit/>
            </a:bodyPr>
            <a:lstStyle/>
            <a:p>
              <a:pPr algn="ctr"/>
              <a:r>
                <a:rPr lang="en-US" sz="1600" dirty="0"/>
                <a:t>Amazon EBS (storage)</a:t>
              </a:r>
            </a:p>
          </p:txBody>
        </p:sp>
      </p:grpSp>
      <p:sp>
        <p:nvSpPr>
          <p:cNvPr id="4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lvl="0"/>
            <a:r>
              <a:rPr lang="en-US" noProof="0"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10</a:t>
            </a:fld>
            <a:endParaRPr lang="en-US" dirty="0"/>
          </a:p>
        </p:txBody>
      </p:sp>
    </p:spTree>
    <p:custDataLst>
      <p:tags r:id="rId1"/>
    </p:custDataLst>
    <p:extLst>
      <p:ext uri="{BB962C8B-B14F-4D97-AF65-F5344CB8AC3E}">
        <p14:creationId xmlns:p14="http://schemas.microsoft.com/office/powerpoint/2010/main" val="331835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3A09-D74E-7E4A-A23D-81C451136BD0}"/>
              </a:ext>
            </a:extLst>
          </p:cNvPr>
          <p:cNvSpPr>
            <a:spLocks noGrp="1"/>
          </p:cNvSpPr>
          <p:nvPr>
            <p:ph type="title"/>
          </p:nvPr>
        </p:nvSpPr>
        <p:spPr/>
        <p:txBody>
          <a:bodyPr/>
          <a:lstStyle/>
          <a:p>
            <a:r>
              <a:rPr lang="en-US" dirty="0"/>
              <a:t>Amazon EC2 use cases</a:t>
            </a:r>
          </a:p>
        </p:txBody>
      </p:sp>
      <p:sp>
        <p:nvSpPr>
          <p:cNvPr id="5" name="Content Placeholder 4">
            <a:extLst>
              <a:ext uri="{FF2B5EF4-FFF2-40B4-BE49-F238E27FC236}">
                <a16:creationId xmlns:a16="http://schemas.microsoft.com/office/drawing/2014/main" id="{49AC65FE-A2B6-4F4A-8743-647BA3667F62}"/>
              </a:ext>
            </a:extLst>
          </p:cNvPr>
          <p:cNvSpPr>
            <a:spLocks noGrp="1"/>
          </p:cNvSpPr>
          <p:nvPr>
            <p:ph idx="1"/>
          </p:nvPr>
        </p:nvSpPr>
        <p:spPr>
          <a:xfrm>
            <a:off x="419099" y="1528175"/>
            <a:ext cx="5907559" cy="4648788"/>
          </a:xfrm>
        </p:spPr>
        <p:txBody>
          <a:bodyPr/>
          <a:lstStyle/>
          <a:p>
            <a:pPr marL="0" indent="0">
              <a:buNone/>
            </a:pPr>
            <a:r>
              <a:rPr lang="en-US" sz="2400" dirty="0"/>
              <a:t>Use Amazon EC2 when you need:</a:t>
            </a:r>
          </a:p>
          <a:p>
            <a:pPr lvl="2"/>
            <a:endParaRPr lang="en-US" sz="1200" dirty="0"/>
          </a:p>
          <a:p>
            <a:r>
              <a:rPr lang="en-US" sz="2000" dirty="0"/>
              <a:t>Complete control of your computing resources, including </a:t>
            </a:r>
            <a:r>
              <a:rPr lang="en-US" sz="2000" i="1" dirty="0"/>
              <a:t>operating system </a:t>
            </a:r>
            <a:r>
              <a:rPr lang="en-US" sz="2000" dirty="0"/>
              <a:t>and </a:t>
            </a:r>
            <a:r>
              <a:rPr lang="en-US" sz="2000" i="1" dirty="0"/>
              <a:t>processor type</a:t>
            </a:r>
            <a:endParaRPr lang="en-US" sz="2000" dirty="0"/>
          </a:p>
          <a:p>
            <a:pPr lvl="2"/>
            <a:endParaRPr lang="en-US" sz="1200" dirty="0"/>
          </a:p>
          <a:p>
            <a:r>
              <a:rPr lang="en-US" sz="2000" dirty="0"/>
              <a:t>Options for optimizing your compute costs – </a:t>
            </a:r>
          </a:p>
          <a:p>
            <a:pPr lvl="1"/>
            <a:r>
              <a:rPr lang="en-US" sz="1800" i="1" dirty="0"/>
              <a:t>On-Demand Instances</a:t>
            </a:r>
            <a:r>
              <a:rPr lang="en-US" sz="1800" dirty="0"/>
              <a:t>, </a:t>
            </a:r>
            <a:r>
              <a:rPr lang="en-US" sz="1800" i="1" dirty="0"/>
              <a:t>Reserved Instances,</a:t>
            </a:r>
            <a:r>
              <a:rPr lang="en-US" sz="1800" dirty="0"/>
              <a:t> and </a:t>
            </a:r>
            <a:r>
              <a:rPr lang="en-US" sz="1800" i="1" dirty="0"/>
              <a:t>Spot Instances</a:t>
            </a:r>
            <a:endParaRPr lang="en-US" sz="1800" dirty="0"/>
          </a:p>
          <a:p>
            <a:pPr lvl="1"/>
            <a:r>
              <a:rPr lang="en-US" sz="1800" i="1" dirty="0"/>
              <a:t>Savings Plans</a:t>
            </a:r>
          </a:p>
          <a:p>
            <a:pPr lvl="3"/>
            <a:endParaRPr lang="en-US" sz="1200" i="1" dirty="0"/>
          </a:p>
          <a:p>
            <a:r>
              <a:rPr lang="en-US" sz="2000" dirty="0"/>
              <a:t>Ability to run any type of workload, for example – </a:t>
            </a:r>
          </a:p>
          <a:p>
            <a:pPr lvl="1"/>
            <a:r>
              <a:rPr lang="en-US" sz="1800" dirty="0"/>
              <a:t>Simple websites</a:t>
            </a:r>
          </a:p>
          <a:p>
            <a:pPr lvl="1"/>
            <a:r>
              <a:rPr lang="en-US" sz="1800" dirty="0"/>
              <a:t>Enterprise applications</a:t>
            </a:r>
          </a:p>
          <a:p>
            <a:pPr lvl="1"/>
            <a:r>
              <a:rPr lang="en-US" sz="1800" dirty="0"/>
              <a:t>High performance computing (HPC) applications</a:t>
            </a:r>
          </a:p>
        </p:txBody>
      </p:sp>
      <p:sp>
        <p:nvSpPr>
          <p:cNvPr id="3" name="Footer Placeholder 2">
            <a:extLst>
              <a:ext uri="{FF2B5EF4-FFF2-40B4-BE49-F238E27FC236}">
                <a16:creationId xmlns:a16="http://schemas.microsoft.com/office/drawing/2014/main" id="{01773E8B-FE3D-C149-A9D2-C766C2397C3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4E23D2C-D942-D848-8736-2DF4B549AC6B}"/>
              </a:ext>
            </a:extLst>
          </p:cNvPr>
          <p:cNvSpPr>
            <a:spLocks noGrp="1"/>
          </p:cNvSpPr>
          <p:nvPr>
            <p:ph type="sldNum" sz="quarter" idx="12"/>
          </p:nvPr>
        </p:nvSpPr>
        <p:spPr/>
        <p:txBody>
          <a:bodyPr/>
          <a:lstStyle/>
          <a:p>
            <a:fld id="{B6A95138-A96E-2F42-A959-2EFD44FE4AB7}" type="slidenum">
              <a:rPr lang="en-US" smtClean="0"/>
              <a:t>11</a:t>
            </a:fld>
            <a:endParaRPr lang="en-US" dirty="0"/>
          </a:p>
        </p:txBody>
      </p:sp>
      <p:grpSp>
        <p:nvGrpSpPr>
          <p:cNvPr id="6" name="Group 5" descr="five boxes in a circle around Amazon EC2, labeled as follows: Web server, app server, database server, media server, and &quot;anything a server can do&quot;.">
            <a:extLst>
              <a:ext uri="{FF2B5EF4-FFF2-40B4-BE49-F238E27FC236}">
                <a16:creationId xmlns:a16="http://schemas.microsoft.com/office/drawing/2014/main" id="{339FE704-5B16-B441-88F0-1FBC6F8AE02E}"/>
              </a:ext>
            </a:extLst>
          </p:cNvPr>
          <p:cNvGrpSpPr/>
          <p:nvPr/>
        </p:nvGrpSpPr>
        <p:grpSpPr>
          <a:xfrm>
            <a:off x="5778374" y="1528175"/>
            <a:ext cx="6850232" cy="4566822"/>
            <a:chOff x="5494169" y="1297556"/>
            <a:chExt cx="6850232" cy="4566822"/>
          </a:xfrm>
        </p:grpSpPr>
        <p:graphicFrame>
          <p:nvGraphicFramePr>
            <p:cNvPr id="18" name="Diagram 17">
              <a:extLst>
                <a:ext uri="{FF2B5EF4-FFF2-40B4-BE49-F238E27FC236}">
                  <a16:creationId xmlns:a16="http://schemas.microsoft.com/office/drawing/2014/main" id="{A5C4B958-8ABC-9548-8FF7-9287059411E1}"/>
                </a:ext>
              </a:extLst>
            </p:cNvPr>
            <p:cNvGraphicFramePr/>
            <p:nvPr>
              <p:extLst>
                <p:ext uri="{D42A27DB-BD31-4B8C-83A1-F6EECF244321}">
                  <p14:modId xmlns:p14="http://schemas.microsoft.com/office/powerpoint/2010/main" val="1052782544"/>
                </p:ext>
              </p:extLst>
            </p:nvPr>
          </p:nvGraphicFramePr>
          <p:xfrm>
            <a:off x="5494169" y="1297556"/>
            <a:ext cx="6850232" cy="4566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9" name="Group 18">
              <a:extLst>
                <a:ext uri="{FF2B5EF4-FFF2-40B4-BE49-F238E27FC236}">
                  <a16:creationId xmlns:a16="http://schemas.microsoft.com/office/drawing/2014/main" id="{DE0FD262-FC51-774A-917F-19072980DA3D}"/>
                </a:ext>
              </a:extLst>
            </p:cNvPr>
            <p:cNvGrpSpPr/>
            <p:nvPr/>
          </p:nvGrpSpPr>
          <p:grpSpPr>
            <a:xfrm>
              <a:off x="8214897" y="2861503"/>
              <a:ext cx="1408776" cy="1562948"/>
              <a:chOff x="4828279" y="3326788"/>
              <a:chExt cx="1895666" cy="2103121"/>
            </a:xfrm>
          </p:grpSpPr>
          <p:sp>
            <p:nvSpPr>
              <p:cNvPr id="16" name="TextBox 15">
                <a:extLst>
                  <a:ext uri="{FF2B5EF4-FFF2-40B4-BE49-F238E27FC236}">
                    <a16:creationId xmlns:a16="http://schemas.microsoft.com/office/drawing/2014/main" id="{BE63CB82-021D-0246-81F1-C365D1E27124}"/>
                  </a:ext>
                </a:extLst>
              </p:cNvPr>
              <p:cNvSpPr txBox="1"/>
              <p:nvPr/>
            </p:nvSpPr>
            <p:spPr>
              <a:xfrm>
                <a:off x="4828279" y="4953639"/>
                <a:ext cx="1895666" cy="476270"/>
              </a:xfrm>
              <a:prstGeom prst="rect">
                <a:avLst/>
              </a:prstGeom>
              <a:noFill/>
            </p:spPr>
            <p:txBody>
              <a:bodyPr wrap="square" rtlCol="0">
                <a:spAutoFit/>
              </a:bodyPr>
              <a:lstStyle/>
              <a:p>
                <a:pPr algn="ctr"/>
                <a:r>
                  <a:rPr lang="en-US" sz="1700" dirty="0"/>
                  <a:t>Amazon EC2</a:t>
                </a:r>
              </a:p>
            </p:txBody>
          </p:sp>
          <p:pic>
            <p:nvPicPr>
              <p:cNvPr id="17" name="Graphic 16">
                <a:extLst>
                  <a:ext uri="{FF2B5EF4-FFF2-40B4-BE49-F238E27FC236}">
                    <a16:creationId xmlns:a16="http://schemas.microsoft.com/office/drawing/2014/main" id="{73BB991F-8BB2-1644-8C1E-25DB6E33F63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9460" y="3326788"/>
                <a:ext cx="1513305" cy="1513306"/>
              </a:xfrm>
              <a:prstGeom prst="rect">
                <a:avLst/>
              </a:prstGeom>
            </p:spPr>
          </p:pic>
        </p:grpSp>
      </p:grpSp>
    </p:spTree>
    <p:custDataLst>
      <p:tags r:id="rId1"/>
    </p:custDataLst>
    <p:extLst>
      <p:ext uri="{BB962C8B-B14F-4D97-AF65-F5344CB8AC3E}">
        <p14:creationId xmlns:p14="http://schemas.microsoft.com/office/powerpoint/2010/main" val="116314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08C5-79B6-024C-9DDD-6C5FD3FA4919}"/>
              </a:ext>
            </a:extLst>
          </p:cNvPr>
          <p:cNvSpPr>
            <a:spLocks noGrp="1"/>
          </p:cNvSpPr>
          <p:nvPr>
            <p:ph type="title"/>
          </p:nvPr>
        </p:nvSpPr>
        <p:spPr/>
        <p:txBody>
          <a:bodyPr/>
          <a:lstStyle/>
          <a:p>
            <a:r>
              <a:rPr lang="en-US" dirty="0"/>
              <a:t>Provisioning an EC2 instance</a:t>
            </a:r>
          </a:p>
        </p:txBody>
      </p:sp>
      <p:sp>
        <p:nvSpPr>
          <p:cNvPr id="48" name="TextBox 47">
            <a:extLst>
              <a:ext uri="{FF2B5EF4-FFF2-40B4-BE49-F238E27FC236}">
                <a16:creationId xmlns:a16="http://schemas.microsoft.com/office/drawing/2014/main" id="{A18BD5EA-34B5-9940-A1C5-D5C5B6FD9D6A}"/>
              </a:ext>
            </a:extLst>
          </p:cNvPr>
          <p:cNvSpPr txBox="1"/>
          <p:nvPr/>
        </p:nvSpPr>
        <p:spPr>
          <a:xfrm>
            <a:off x="353782" y="1210832"/>
            <a:ext cx="7301999" cy="461665"/>
          </a:xfrm>
          <a:prstGeom prst="rect">
            <a:avLst/>
          </a:prstGeom>
          <a:noFill/>
        </p:spPr>
        <p:txBody>
          <a:bodyPr wrap="none" rtlCol="0">
            <a:spAutoFit/>
          </a:bodyPr>
          <a:lstStyle/>
          <a:p>
            <a:r>
              <a:rPr lang="en-US" sz="2400" dirty="0">
                <a:ea typeface="Amazon Ember" panose="020B0603020204020204" pitchFamily="34" charset="0"/>
                <a:cs typeface="Amazon Ember" panose="020B0603020204020204" pitchFamily="34" charset="0"/>
              </a:rPr>
              <a:t>Essential</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instance launch configuration parameters</a:t>
            </a:r>
          </a:p>
        </p:txBody>
      </p:sp>
      <p:grpSp>
        <p:nvGrpSpPr>
          <p:cNvPr id="9" name="Group 8" descr="Seven items feed into an EC2 instance, they illustrate what is discussed in the notes below the slide (in clockwise-order from the top).">
            <a:extLst>
              <a:ext uri="{FF2B5EF4-FFF2-40B4-BE49-F238E27FC236}">
                <a16:creationId xmlns:a16="http://schemas.microsoft.com/office/drawing/2014/main" id="{1C2F5776-1309-194C-9FA5-3C62576DC9D9}"/>
              </a:ext>
            </a:extLst>
          </p:cNvPr>
          <p:cNvGrpSpPr/>
          <p:nvPr/>
        </p:nvGrpSpPr>
        <p:grpSpPr>
          <a:xfrm>
            <a:off x="999348" y="1730041"/>
            <a:ext cx="10156361" cy="4716010"/>
            <a:chOff x="999348" y="1730041"/>
            <a:chExt cx="10156361" cy="4716010"/>
          </a:xfrm>
        </p:grpSpPr>
        <p:grpSp>
          <p:nvGrpSpPr>
            <p:cNvPr id="5" name="Group 4">
              <a:extLst>
                <a:ext uri="{FF2B5EF4-FFF2-40B4-BE49-F238E27FC236}">
                  <a16:creationId xmlns:a16="http://schemas.microsoft.com/office/drawing/2014/main" id="{B5DC7118-962A-424E-A642-F3932D392B4F}"/>
                </a:ext>
              </a:extLst>
            </p:cNvPr>
            <p:cNvGrpSpPr/>
            <p:nvPr/>
          </p:nvGrpSpPr>
          <p:grpSpPr>
            <a:xfrm>
              <a:off x="999348" y="1730041"/>
              <a:ext cx="10156361" cy="4716010"/>
              <a:chOff x="418431" y="1366519"/>
              <a:chExt cx="10156361" cy="4716010"/>
            </a:xfrm>
          </p:grpSpPr>
          <p:grpSp>
            <p:nvGrpSpPr>
              <p:cNvPr id="6" name="Group 5">
                <a:extLst>
                  <a:ext uri="{FF2B5EF4-FFF2-40B4-BE49-F238E27FC236}">
                    <a16:creationId xmlns:a16="http://schemas.microsoft.com/office/drawing/2014/main" id="{88E53059-66F2-6E49-A81C-FFC955090281}"/>
                  </a:ext>
                </a:extLst>
              </p:cNvPr>
              <p:cNvGrpSpPr/>
              <p:nvPr/>
            </p:nvGrpSpPr>
            <p:grpSpPr>
              <a:xfrm>
                <a:off x="5526158" y="2762406"/>
                <a:ext cx="1463040" cy="1463040"/>
                <a:chOff x="4656514" y="4011018"/>
                <a:chExt cx="1463040" cy="1463040"/>
              </a:xfrm>
            </p:grpSpPr>
            <p:pic>
              <p:nvPicPr>
                <p:cNvPr id="7" name="Graphic 20">
                  <a:extLst>
                    <a:ext uri="{FF2B5EF4-FFF2-40B4-BE49-F238E27FC236}">
                      <a16:creationId xmlns:a16="http://schemas.microsoft.com/office/drawing/2014/main" id="{1723BA57-D8EF-F541-88A8-ACA4E7EEC1D6}"/>
                    </a:ext>
                    <a:ext uri="{C183D7F6-B498-43B3-948B-1728B52AA6E4}">
                      <adec:decorative xmlns:adec="http://schemas.microsoft.com/office/drawing/2017/decorative" val="1"/>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4656514" y="4011018"/>
                  <a:ext cx="1463040" cy="1463040"/>
                </a:xfrm>
                <a:prstGeom prst="rect">
                  <a:avLst/>
                </a:prstGeom>
              </p:spPr>
            </p:pic>
            <p:sp>
              <p:nvSpPr>
                <p:cNvPr id="8" name="TextBox 7">
                  <a:extLst>
                    <a:ext uri="{FF2B5EF4-FFF2-40B4-BE49-F238E27FC236}">
                      <a16:creationId xmlns:a16="http://schemas.microsoft.com/office/drawing/2014/main" id="{8293439A-E097-8942-B61D-07F251FF1184}"/>
                    </a:ext>
                  </a:extLst>
                </p:cNvPr>
                <p:cNvSpPr txBox="1"/>
                <p:nvPr/>
              </p:nvSpPr>
              <p:spPr>
                <a:xfrm>
                  <a:off x="4807611" y="4573093"/>
                  <a:ext cx="1170008" cy="369332"/>
                </a:xfrm>
                <a:prstGeom prst="rect">
                  <a:avLst/>
                </a:prstGeom>
                <a:noFill/>
              </p:spPr>
              <p:txBody>
                <a:bodyPr wrap="square" rtlCol="0">
                  <a:spAutoFit/>
                </a:bodyPr>
                <a:lstStyle/>
                <a:p>
                  <a:pPr algn="ctr"/>
                  <a:r>
                    <a:rPr lang="en-US" dirty="0">
                      <a:ea typeface="Amazon Ember" panose="02000000000000000000" pitchFamily="2" charset="0"/>
                    </a:rPr>
                    <a:t>Instance</a:t>
                  </a:r>
                </a:p>
              </p:txBody>
            </p:sp>
          </p:grpSp>
          <p:pic>
            <p:nvPicPr>
              <p:cNvPr id="10" name="Graphic 122">
                <a:extLst>
                  <a:ext uri="{FF2B5EF4-FFF2-40B4-BE49-F238E27FC236}">
                    <a16:creationId xmlns:a16="http://schemas.microsoft.com/office/drawing/2014/main" id="{73A25301-7C9E-0045-B9B9-81E600BE6D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7047" y="1366519"/>
                <a:ext cx="650425" cy="650425"/>
              </a:xfrm>
              <a:prstGeom prst="rect">
                <a:avLst/>
              </a:prstGeom>
            </p:spPr>
          </p:pic>
          <p:sp>
            <p:nvSpPr>
              <p:cNvPr id="11" name="TextBox 10">
                <a:extLst>
                  <a:ext uri="{FF2B5EF4-FFF2-40B4-BE49-F238E27FC236}">
                    <a16:creationId xmlns:a16="http://schemas.microsoft.com/office/drawing/2014/main" id="{AE7840BC-8514-B342-8D56-5D72C1BBFC40}"/>
                  </a:ext>
                </a:extLst>
              </p:cNvPr>
              <p:cNvSpPr txBox="1"/>
              <p:nvPr/>
            </p:nvSpPr>
            <p:spPr>
              <a:xfrm>
                <a:off x="6587473" y="1399344"/>
                <a:ext cx="1860491" cy="584775"/>
              </a:xfrm>
              <a:prstGeom prst="rect">
                <a:avLst/>
              </a:prstGeom>
              <a:noFill/>
            </p:spPr>
            <p:txBody>
              <a:bodyPr wrap="square" rtlCol="0">
                <a:spAutoFit/>
              </a:bodyPr>
              <a:lstStyle/>
              <a:p>
                <a:r>
                  <a:rPr lang="en-US" sz="1600" dirty="0"/>
                  <a:t>Amazon Machine Image (AMI)</a:t>
                </a:r>
              </a:p>
            </p:txBody>
          </p:sp>
          <p:cxnSp>
            <p:nvCxnSpPr>
              <p:cNvPr id="12" name="Straight Arrow Connector 11">
                <a:extLst>
                  <a:ext uri="{FF2B5EF4-FFF2-40B4-BE49-F238E27FC236}">
                    <a16:creationId xmlns:a16="http://schemas.microsoft.com/office/drawing/2014/main" id="{910A9ED4-38FC-4F49-81FD-476187F25A26}"/>
                  </a:ext>
                </a:extLst>
              </p:cNvPr>
              <p:cNvCxnSpPr>
                <a:cxnSpLocks/>
                <a:stCxn id="7" idx="0"/>
                <a:endCxn id="10" idx="2"/>
              </p:cNvCxnSpPr>
              <p:nvPr/>
            </p:nvCxnSpPr>
            <p:spPr>
              <a:xfrm flipV="1">
                <a:off x="6257678" y="2016944"/>
                <a:ext cx="4582" cy="745462"/>
              </a:xfrm>
              <a:prstGeom prst="straightConnector1">
                <a:avLst/>
              </a:prstGeom>
              <a:noFill/>
              <a:ln w="12700" cap="flat" cmpd="sng" algn="ctr">
                <a:solidFill>
                  <a:srgbClr val="535B63"/>
                </a:solidFill>
                <a:prstDash val="solid"/>
                <a:miter lim="800000"/>
                <a:headEnd type="arrow" w="med" len="sm"/>
                <a:tailEnd type="none" w="med" len="sm"/>
              </a:ln>
              <a:effectLst/>
            </p:spPr>
          </p:cxnSp>
          <p:grpSp>
            <p:nvGrpSpPr>
              <p:cNvPr id="38" name="Group 37">
                <a:extLst>
                  <a:ext uri="{FF2B5EF4-FFF2-40B4-BE49-F238E27FC236}">
                    <a16:creationId xmlns:a16="http://schemas.microsoft.com/office/drawing/2014/main" id="{9D9F00C7-2622-0B46-8B6A-A48790454513}"/>
                  </a:ext>
                </a:extLst>
              </p:cNvPr>
              <p:cNvGrpSpPr/>
              <p:nvPr/>
            </p:nvGrpSpPr>
            <p:grpSpPr>
              <a:xfrm>
                <a:off x="8608630" y="1918321"/>
                <a:ext cx="1550581" cy="1401734"/>
                <a:chOff x="8442370" y="1835191"/>
                <a:chExt cx="1550581" cy="1401734"/>
              </a:xfrm>
            </p:grpSpPr>
            <p:grpSp>
              <p:nvGrpSpPr>
                <p:cNvPr id="37" name="Group 36">
                  <a:extLst>
                    <a:ext uri="{FF2B5EF4-FFF2-40B4-BE49-F238E27FC236}">
                      <a16:creationId xmlns:a16="http://schemas.microsoft.com/office/drawing/2014/main" id="{8477810A-8B72-3540-919E-59A8F8AE4D5C}"/>
                    </a:ext>
                  </a:extLst>
                </p:cNvPr>
                <p:cNvGrpSpPr/>
                <p:nvPr/>
              </p:nvGrpSpPr>
              <p:grpSpPr>
                <a:xfrm>
                  <a:off x="8747761" y="1835191"/>
                  <a:ext cx="1010239" cy="1029682"/>
                  <a:chOff x="8747761" y="1835191"/>
                  <a:chExt cx="1010239" cy="1029682"/>
                </a:xfrm>
              </p:grpSpPr>
              <p:pic>
                <p:nvPicPr>
                  <p:cNvPr id="19" name="Graphic 18">
                    <a:extLst>
                      <a:ext uri="{FF2B5EF4-FFF2-40B4-BE49-F238E27FC236}">
                        <a16:creationId xmlns:a16="http://schemas.microsoft.com/office/drawing/2014/main" id="{2E506CE5-27AD-0E47-A136-4284274C9F2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7761" y="1835191"/>
                    <a:ext cx="469900" cy="469900"/>
                  </a:xfrm>
                  <a:prstGeom prst="rect">
                    <a:avLst/>
                  </a:prstGeom>
                </p:spPr>
              </p:pic>
              <p:pic>
                <p:nvPicPr>
                  <p:cNvPr id="20" name="Graphic 19">
                    <a:extLst>
                      <a:ext uri="{FF2B5EF4-FFF2-40B4-BE49-F238E27FC236}">
                        <a16:creationId xmlns:a16="http://schemas.microsoft.com/office/drawing/2014/main" id="{605A3BE0-66B8-2142-8C9B-1B00D834CEA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8100" y="2394973"/>
                    <a:ext cx="469900" cy="469900"/>
                  </a:xfrm>
                  <a:prstGeom prst="rect">
                    <a:avLst/>
                  </a:prstGeom>
                </p:spPr>
              </p:pic>
              <p:pic>
                <p:nvPicPr>
                  <p:cNvPr id="21" name="Graphic 20">
                    <a:extLst>
                      <a:ext uri="{FF2B5EF4-FFF2-40B4-BE49-F238E27FC236}">
                        <a16:creationId xmlns:a16="http://schemas.microsoft.com/office/drawing/2014/main" id="{83522E04-75D7-2B44-92B9-2B5D734DB40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88100" y="1835191"/>
                    <a:ext cx="469900" cy="469900"/>
                  </a:xfrm>
                  <a:prstGeom prst="rect">
                    <a:avLst/>
                  </a:prstGeom>
                </p:spPr>
              </p:pic>
              <p:pic>
                <p:nvPicPr>
                  <p:cNvPr id="22" name="Graphic 21">
                    <a:extLst>
                      <a:ext uri="{FF2B5EF4-FFF2-40B4-BE49-F238E27FC236}">
                        <a16:creationId xmlns:a16="http://schemas.microsoft.com/office/drawing/2014/main" id="{ED568251-7276-E44A-BC68-14B987C4E0D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47761" y="2377959"/>
                    <a:ext cx="469900" cy="469900"/>
                  </a:xfrm>
                  <a:prstGeom prst="rect">
                    <a:avLst/>
                  </a:prstGeom>
                </p:spPr>
              </p:pic>
            </p:grpSp>
            <p:sp>
              <p:nvSpPr>
                <p:cNvPr id="23" name="TextBox 22">
                  <a:extLst>
                    <a:ext uri="{FF2B5EF4-FFF2-40B4-BE49-F238E27FC236}">
                      <a16:creationId xmlns:a16="http://schemas.microsoft.com/office/drawing/2014/main" id="{0CF4E926-BCE8-FB46-8F71-65DB283C5B4C}"/>
                    </a:ext>
                  </a:extLst>
                </p:cNvPr>
                <p:cNvSpPr txBox="1"/>
                <p:nvPr/>
              </p:nvSpPr>
              <p:spPr>
                <a:xfrm>
                  <a:off x="8442370" y="2898371"/>
                  <a:ext cx="1550581" cy="338554"/>
                </a:xfrm>
                <a:prstGeom prst="rect">
                  <a:avLst/>
                </a:prstGeom>
                <a:noFill/>
              </p:spPr>
              <p:txBody>
                <a:bodyPr wrap="square" rtlCol="0">
                  <a:spAutoFit/>
                </a:bodyPr>
                <a:lstStyle/>
                <a:p>
                  <a:pPr algn="ctr"/>
                  <a:r>
                    <a:rPr lang="en-US" sz="1600" dirty="0"/>
                    <a:t>Instance type</a:t>
                  </a:r>
                </a:p>
              </p:txBody>
            </p:sp>
          </p:grpSp>
          <p:cxnSp>
            <p:nvCxnSpPr>
              <p:cNvPr id="25" name="Straight Arrow Connector 24">
                <a:extLst>
                  <a:ext uri="{FF2B5EF4-FFF2-40B4-BE49-F238E27FC236}">
                    <a16:creationId xmlns:a16="http://schemas.microsoft.com/office/drawing/2014/main" id="{BD03DCDF-D932-6D40-8835-EB879AE3C570}"/>
                  </a:ext>
                </a:extLst>
              </p:cNvPr>
              <p:cNvCxnSpPr>
                <a:cxnSpLocks/>
              </p:cNvCxnSpPr>
              <p:nvPr/>
            </p:nvCxnSpPr>
            <p:spPr>
              <a:xfrm>
                <a:off x="7037550" y="4042760"/>
                <a:ext cx="1330601" cy="579432"/>
              </a:xfrm>
              <a:prstGeom prst="straightConnector1">
                <a:avLst/>
              </a:prstGeom>
              <a:noFill/>
              <a:ln w="12700" cap="flat" cmpd="sng" algn="ctr">
                <a:solidFill>
                  <a:srgbClr val="545B64"/>
                </a:solidFill>
                <a:prstDash val="solid"/>
                <a:miter lim="800000"/>
                <a:headEnd type="arrow" w="med" len="sm"/>
                <a:tailEnd type="none" w="med" len="sm"/>
              </a:ln>
              <a:effectLst/>
            </p:spPr>
          </p:cxnSp>
          <p:cxnSp>
            <p:nvCxnSpPr>
              <p:cNvPr id="26" name="Straight Arrow Connector 25">
                <a:extLst>
                  <a:ext uri="{FF2B5EF4-FFF2-40B4-BE49-F238E27FC236}">
                    <a16:creationId xmlns:a16="http://schemas.microsoft.com/office/drawing/2014/main" id="{6F88769E-13AD-FD4D-B414-9DC8168D1E0A}"/>
                  </a:ext>
                </a:extLst>
              </p:cNvPr>
              <p:cNvCxnSpPr>
                <a:cxnSpLocks/>
              </p:cNvCxnSpPr>
              <p:nvPr/>
            </p:nvCxnSpPr>
            <p:spPr>
              <a:xfrm flipV="1">
                <a:off x="7037550" y="2452007"/>
                <a:ext cx="1860491" cy="529494"/>
              </a:xfrm>
              <a:prstGeom prst="straightConnector1">
                <a:avLst/>
              </a:prstGeom>
              <a:noFill/>
              <a:ln w="12700" cap="flat" cmpd="sng" algn="ctr">
                <a:solidFill>
                  <a:srgbClr val="545B64"/>
                </a:solidFill>
                <a:prstDash val="solid"/>
                <a:miter lim="800000"/>
                <a:headEnd type="arrow" w="med" len="sm"/>
                <a:tailEnd type="none" w="med" len="sm"/>
              </a:ln>
              <a:effectLst/>
            </p:spPr>
          </p:cxnSp>
          <p:sp>
            <p:nvSpPr>
              <p:cNvPr id="29" name="TextBox 28">
                <a:extLst>
                  <a:ext uri="{FF2B5EF4-FFF2-40B4-BE49-F238E27FC236}">
                    <a16:creationId xmlns:a16="http://schemas.microsoft.com/office/drawing/2014/main" id="{A6BAF9C7-8403-264B-95C9-69D82E4C9BC3}"/>
                  </a:ext>
                </a:extLst>
              </p:cNvPr>
              <p:cNvSpPr txBox="1"/>
              <p:nvPr/>
            </p:nvSpPr>
            <p:spPr>
              <a:xfrm>
                <a:off x="8193047" y="5238618"/>
                <a:ext cx="2381745" cy="584775"/>
              </a:xfrm>
              <a:prstGeom prst="rect">
                <a:avLst/>
              </a:prstGeom>
              <a:solidFill>
                <a:schemeClr val="bg1"/>
              </a:solidFill>
            </p:spPr>
            <p:txBody>
              <a:bodyPr wrap="square" rtlCol="0">
                <a:spAutoFit/>
              </a:bodyPr>
              <a:lstStyle/>
              <a:p>
                <a:pPr algn="ctr"/>
                <a:r>
                  <a:rPr lang="en-US" sz="1600" dirty="0">
                    <a:ea typeface="Amazon Ember" panose="02000000000000000000" pitchFamily="2" charset="0"/>
                  </a:rPr>
                  <a:t>Network placement</a:t>
                </a:r>
              </a:p>
              <a:p>
                <a:pPr algn="ctr"/>
                <a:r>
                  <a:rPr lang="en-US" sz="1600" dirty="0">
                    <a:ea typeface="Amazon Ember" panose="02000000000000000000" pitchFamily="2" charset="0"/>
                  </a:rPr>
                  <a:t>and addressing</a:t>
                </a:r>
              </a:p>
            </p:txBody>
          </p:sp>
          <p:grpSp>
            <p:nvGrpSpPr>
              <p:cNvPr id="36" name="Group 35">
                <a:extLst>
                  <a:ext uri="{FF2B5EF4-FFF2-40B4-BE49-F238E27FC236}">
                    <a16:creationId xmlns:a16="http://schemas.microsoft.com/office/drawing/2014/main" id="{CFAFA27C-F2D4-8843-86C0-6E437E8C88FB}"/>
                  </a:ext>
                </a:extLst>
              </p:cNvPr>
              <p:cNvGrpSpPr/>
              <p:nvPr/>
            </p:nvGrpSpPr>
            <p:grpSpPr>
              <a:xfrm>
                <a:off x="8501270" y="4062232"/>
                <a:ext cx="1765300" cy="1143000"/>
                <a:chOff x="2247089" y="2980147"/>
                <a:chExt cx="1765300" cy="1143000"/>
              </a:xfrm>
            </p:grpSpPr>
            <p:sp>
              <p:nvSpPr>
                <p:cNvPr id="34" name="Rectangle 33">
                  <a:extLst>
                    <a:ext uri="{FF2B5EF4-FFF2-40B4-BE49-F238E27FC236}">
                      <a16:creationId xmlns:a16="http://schemas.microsoft.com/office/drawing/2014/main" id="{9CD4B332-1E6E-7144-AA76-54A50F270878}"/>
                    </a:ext>
                  </a:extLst>
                </p:cNvPr>
                <p:cNvSpPr/>
                <p:nvPr/>
              </p:nvSpPr>
              <p:spPr>
                <a:xfrm>
                  <a:off x="2247089" y="2980147"/>
                  <a:ext cx="1765300" cy="1143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VPC</a:t>
                  </a:r>
                </a:p>
              </p:txBody>
            </p:sp>
            <p:pic>
              <p:nvPicPr>
                <p:cNvPr id="35" name="Graphic 34">
                  <a:extLst>
                    <a:ext uri="{FF2B5EF4-FFF2-40B4-BE49-F238E27FC236}">
                      <a16:creationId xmlns:a16="http://schemas.microsoft.com/office/drawing/2014/main" id="{A941CD83-12C1-944B-9A1F-332187A2E92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47089" y="2980147"/>
                  <a:ext cx="330200" cy="330200"/>
                </a:xfrm>
                <a:prstGeom prst="rect">
                  <a:avLst/>
                </a:prstGeom>
              </p:spPr>
            </p:pic>
          </p:grpSp>
          <p:grpSp>
            <p:nvGrpSpPr>
              <p:cNvPr id="39" name="Group 38">
                <a:extLst>
                  <a:ext uri="{FF2B5EF4-FFF2-40B4-BE49-F238E27FC236}">
                    <a16:creationId xmlns:a16="http://schemas.microsoft.com/office/drawing/2014/main" id="{8D6EE483-ABEE-CA48-A343-AFDEE98BCE3A}"/>
                  </a:ext>
                </a:extLst>
              </p:cNvPr>
              <p:cNvGrpSpPr/>
              <p:nvPr/>
            </p:nvGrpSpPr>
            <p:grpSpPr>
              <a:xfrm>
                <a:off x="2843704" y="4844364"/>
                <a:ext cx="1436579" cy="1108077"/>
                <a:chOff x="9198249" y="1453068"/>
                <a:chExt cx="1436579" cy="1108077"/>
              </a:xfrm>
            </p:grpSpPr>
            <p:sp>
              <p:nvSpPr>
                <p:cNvPr id="40" name="TextBox 39">
                  <a:extLst>
                    <a:ext uri="{FF2B5EF4-FFF2-40B4-BE49-F238E27FC236}">
                      <a16:creationId xmlns:a16="http://schemas.microsoft.com/office/drawing/2014/main" id="{77B55D62-BA30-FE40-B8A4-D727ADA47BB2}"/>
                    </a:ext>
                  </a:extLst>
                </p:cNvPr>
                <p:cNvSpPr txBox="1"/>
                <p:nvPr/>
              </p:nvSpPr>
              <p:spPr>
                <a:xfrm>
                  <a:off x="9198249" y="2222591"/>
                  <a:ext cx="1436579" cy="338554"/>
                </a:xfrm>
                <a:prstGeom prst="rect">
                  <a:avLst/>
                </a:prstGeom>
                <a:noFill/>
              </p:spPr>
              <p:txBody>
                <a:bodyPr wrap="square" rtlCol="0">
                  <a:spAutoFit/>
                </a:bodyPr>
                <a:lstStyle/>
                <a:p>
                  <a:pPr algn="ctr"/>
                  <a:r>
                    <a:rPr lang="en-US" sz="1600" dirty="0">
                      <a:ea typeface="Amazon Ember" panose="02000000000000000000" pitchFamily="2" charset="0"/>
                    </a:rPr>
                    <a:t>User data</a:t>
                  </a:r>
                </a:p>
              </p:txBody>
            </p:sp>
            <p:grpSp>
              <p:nvGrpSpPr>
                <p:cNvPr id="41" name="Group 40">
                  <a:extLst>
                    <a:ext uri="{FF2B5EF4-FFF2-40B4-BE49-F238E27FC236}">
                      <a16:creationId xmlns:a16="http://schemas.microsoft.com/office/drawing/2014/main" id="{694BF84E-77F0-9747-8B16-22C9B1F06A07}"/>
                    </a:ext>
                  </a:extLst>
                </p:cNvPr>
                <p:cNvGrpSpPr/>
                <p:nvPr/>
              </p:nvGrpSpPr>
              <p:grpSpPr>
                <a:xfrm>
                  <a:off x="9477087" y="1453068"/>
                  <a:ext cx="878902" cy="779370"/>
                  <a:chOff x="9748147" y="1453068"/>
                  <a:chExt cx="878902" cy="779370"/>
                </a:xfrm>
              </p:grpSpPr>
              <p:sp>
                <p:nvSpPr>
                  <p:cNvPr id="42" name="Cube 41">
                    <a:extLst>
                      <a:ext uri="{FF2B5EF4-FFF2-40B4-BE49-F238E27FC236}">
                        <a16:creationId xmlns:a16="http://schemas.microsoft.com/office/drawing/2014/main" id="{898D1EE9-1B2F-8A44-9A58-C86AAB93459B}"/>
                      </a:ext>
                    </a:extLst>
                  </p:cNvPr>
                  <p:cNvSpPr/>
                  <p:nvPr/>
                </p:nvSpPr>
                <p:spPr>
                  <a:xfrm>
                    <a:off x="9748147" y="1714950"/>
                    <a:ext cx="463414"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mazon Ember" panose="02000000000000000000" pitchFamily="2" charset="0"/>
                    </a:endParaRPr>
                  </a:p>
                </p:txBody>
              </p:sp>
              <p:sp>
                <p:nvSpPr>
                  <p:cNvPr id="43" name="Cube 42">
                    <a:extLst>
                      <a:ext uri="{FF2B5EF4-FFF2-40B4-BE49-F238E27FC236}">
                        <a16:creationId xmlns:a16="http://schemas.microsoft.com/office/drawing/2014/main" id="{31600936-CBB4-1C4C-BE49-FD505E928266}"/>
                      </a:ext>
                    </a:extLst>
                  </p:cNvPr>
                  <p:cNvSpPr/>
                  <p:nvPr/>
                </p:nvSpPr>
                <p:spPr>
                  <a:xfrm>
                    <a:off x="10163635" y="1773530"/>
                    <a:ext cx="463414"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mazon Ember" panose="02000000000000000000" pitchFamily="2" charset="0"/>
                    </a:endParaRPr>
                  </a:p>
                </p:txBody>
              </p:sp>
              <p:sp>
                <p:nvSpPr>
                  <p:cNvPr id="44" name="Cube 43">
                    <a:extLst>
                      <a:ext uri="{FF2B5EF4-FFF2-40B4-BE49-F238E27FC236}">
                        <a16:creationId xmlns:a16="http://schemas.microsoft.com/office/drawing/2014/main" id="{A756E6BB-2A0B-CB45-A5CE-46B0B025E873}"/>
                      </a:ext>
                    </a:extLst>
                  </p:cNvPr>
                  <p:cNvSpPr/>
                  <p:nvPr/>
                </p:nvSpPr>
                <p:spPr>
                  <a:xfrm>
                    <a:off x="10052867" y="1453068"/>
                    <a:ext cx="423448" cy="458908"/>
                  </a:xfrm>
                  <a:prstGeom prst="cub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Amazon Ember" panose="02000000000000000000" pitchFamily="2" charset="0"/>
                    </a:endParaRPr>
                  </a:p>
                </p:txBody>
              </p:sp>
            </p:grpSp>
          </p:grpSp>
          <p:grpSp>
            <p:nvGrpSpPr>
              <p:cNvPr id="45" name="Group 44">
                <a:extLst>
                  <a:ext uri="{FF2B5EF4-FFF2-40B4-BE49-F238E27FC236}">
                    <a16:creationId xmlns:a16="http://schemas.microsoft.com/office/drawing/2014/main" id="{DF05E1D4-737C-F940-99F1-2F87C7709C64}"/>
                  </a:ext>
                </a:extLst>
              </p:cNvPr>
              <p:cNvGrpSpPr/>
              <p:nvPr/>
            </p:nvGrpSpPr>
            <p:grpSpPr>
              <a:xfrm>
                <a:off x="5561587" y="5167598"/>
                <a:ext cx="1401346" cy="914931"/>
                <a:chOff x="915751" y="2798566"/>
                <a:chExt cx="1401346" cy="914931"/>
              </a:xfrm>
            </p:grpSpPr>
            <p:sp>
              <p:nvSpPr>
                <p:cNvPr id="46" name="TextBox 45">
                  <a:extLst>
                    <a:ext uri="{FF2B5EF4-FFF2-40B4-BE49-F238E27FC236}">
                      <a16:creationId xmlns:a16="http://schemas.microsoft.com/office/drawing/2014/main" id="{50F6E006-93C8-124F-81F0-86402A29D93D}"/>
                    </a:ext>
                  </a:extLst>
                </p:cNvPr>
                <p:cNvSpPr txBox="1"/>
                <p:nvPr/>
              </p:nvSpPr>
              <p:spPr>
                <a:xfrm>
                  <a:off x="915751" y="3374943"/>
                  <a:ext cx="1401346" cy="338554"/>
                </a:xfrm>
                <a:prstGeom prst="rect">
                  <a:avLst/>
                </a:prstGeom>
                <a:noFill/>
              </p:spPr>
              <p:txBody>
                <a:bodyPr wrap="none" rtlCol="0">
                  <a:spAutoFit/>
                </a:bodyPr>
                <a:lstStyle/>
                <a:p>
                  <a:pPr algn="ctr"/>
                  <a:r>
                    <a:rPr lang="en-US" sz="1600" dirty="0">
                      <a:ea typeface="Amazon Ember" panose="02000000000000000000" pitchFamily="2" charset="0"/>
                    </a:rPr>
                    <a:t>Assumed role</a:t>
                  </a:r>
                </a:p>
              </p:txBody>
            </p:sp>
            <p:pic>
              <p:nvPicPr>
                <p:cNvPr id="47" name="Graphic 54">
                  <a:extLst>
                    <a:ext uri="{FF2B5EF4-FFF2-40B4-BE49-F238E27FC236}">
                      <a16:creationId xmlns:a16="http://schemas.microsoft.com/office/drawing/2014/main" id="{178CD2D6-2E38-B346-871D-8469494D861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65709" y="2798566"/>
                  <a:ext cx="701426" cy="701426"/>
                </a:xfrm>
                <a:prstGeom prst="rect">
                  <a:avLst/>
                </a:prstGeom>
              </p:spPr>
            </p:pic>
          </p:grpSp>
          <p:cxnSp>
            <p:nvCxnSpPr>
              <p:cNvPr id="49" name="Straight Arrow Connector 48">
                <a:extLst>
                  <a:ext uri="{FF2B5EF4-FFF2-40B4-BE49-F238E27FC236}">
                    <a16:creationId xmlns:a16="http://schemas.microsoft.com/office/drawing/2014/main" id="{DA06FEC0-F87E-5F48-865A-5EB891A3C802}"/>
                  </a:ext>
                </a:extLst>
              </p:cNvPr>
              <p:cNvCxnSpPr>
                <a:cxnSpLocks/>
                <a:stCxn id="47" idx="0"/>
              </p:cNvCxnSpPr>
              <p:nvPr/>
            </p:nvCxnSpPr>
            <p:spPr>
              <a:xfrm flipH="1" flipV="1">
                <a:off x="6254270" y="4438046"/>
                <a:ext cx="7988" cy="729552"/>
              </a:xfrm>
              <a:prstGeom prst="straightConnector1">
                <a:avLst/>
              </a:prstGeom>
              <a:noFill/>
              <a:ln w="12700" cap="flat" cmpd="sng" algn="ctr">
                <a:solidFill>
                  <a:srgbClr val="535B63"/>
                </a:solidFill>
                <a:prstDash val="solid"/>
                <a:miter lim="800000"/>
                <a:headEnd type="none" w="med" len="sm"/>
                <a:tailEnd type="arrow" w="med" len="sm"/>
              </a:ln>
              <a:effectLst/>
            </p:spPr>
          </p:cxnSp>
          <p:cxnSp>
            <p:nvCxnSpPr>
              <p:cNvPr id="55" name="Straight Arrow Connector 54">
                <a:extLst>
                  <a:ext uri="{FF2B5EF4-FFF2-40B4-BE49-F238E27FC236}">
                    <a16:creationId xmlns:a16="http://schemas.microsoft.com/office/drawing/2014/main" id="{FD45D9CC-D3E6-A443-8D69-97BE1AB4A278}"/>
                  </a:ext>
                </a:extLst>
              </p:cNvPr>
              <p:cNvCxnSpPr>
                <a:cxnSpLocks/>
              </p:cNvCxnSpPr>
              <p:nvPr/>
            </p:nvCxnSpPr>
            <p:spPr>
              <a:xfrm flipH="1">
                <a:off x="3915889" y="4042760"/>
                <a:ext cx="1480824" cy="760062"/>
              </a:xfrm>
              <a:prstGeom prst="straightConnector1">
                <a:avLst/>
              </a:prstGeom>
              <a:noFill/>
              <a:ln w="12700" cap="flat" cmpd="sng" algn="ctr">
                <a:solidFill>
                  <a:srgbClr val="545B64"/>
                </a:solidFill>
                <a:prstDash val="solid"/>
                <a:miter lim="800000"/>
                <a:headEnd type="arrow" w="med" len="sm"/>
                <a:tailEnd type="none" w="med" len="sm"/>
              </a:ln>
              <a:effectLst/>
            </p:spPr>
          </p:cxnSp>
          <p:grpSp>
            <p:nvGrpSpPr>
              <p:cNvPr id="72" name="Group 71">
                <a:extLst>
                  <a:ext uri="{FF2B5EF4-FFF2-40B4-BE49-F238E27FC236}">
                    <a16:creationId xmlns:a16="http://schemas.microsoft.com/office/drawing/2014/main" id="{01E4DC10-3414-E944-8246-24A334F9511D}"/>
                  </a:ext>
                </a:extLst>
              </p:cNvPr>
              <p:cNvGrpSpPr/>
              <p:nvPr/>
            </p:nvGrpSpPr>
            <p:grpSpPr>
              <a:xfrm>
                <a:off x="418431" y="3524265"/>
                <a:ext cx="2651233" cy="984977"/>
                <a:chOff x="252171" y="3288730"/>
                <a:chExt cx="2651233" cy="984977"/>
              </a:xfrm>
            </p:grpSpPr>
            <p:sp>
              <p:nvSpPr>
                <p:cNvPr id="60" name="TextBox 59">
                  <a:extLst>
                    <a:ext uri="{FF2B5EF4-FFF2-40B4-BE49-F238E27FC236}">
                      <a16:creationId xmlns:a16="http://schemas.microsoft.com/office/drawing/2014/main" id="{05F004B0-132B-4648-A198-3959515D4BA9}"/>
                    </a:ext>
                  </a:extLst>
                </p:cNvPr>
                <p:cNvSpPr txBox="1"/>
                <p:nvPr/>
              </p:nvSpPr>
              <p:spPr>
                <a:xfrm>
                  <a:off x="252171" y="3288730"/>
                  <a:ext cx="1716776" cy="584775"/>
                </a:xfrm>
                <a:prstGeom prst="rect">
                  <a:avLst/>
                </a:prstGeom>
                <a:noFill/>
              </p:spPr>
              <p:txBody>
                <a:bodyPr wrap="square" rtlCol="0">
                  <a:spAutoFit/>
                </a:bodyPr>
                <a:lstStyle/>
                <a:p>
                  <a:pPr algn="ctr"/>
                  <a:r>
                    <a:rPr lang="en-US" sz="1600" dirty="0">
                      <a:ea typeface="Amazon Ember" panose="02000000000000000000" pitchFamily="2" charset="0"/>
                    </a:rPr>
                    <a:t>Instance store </a:t>
                  </a:r>
                  <a:r>
                    <a:rPr lang="en-US" sz="1600" i="1" dirty="0">
                      <a:ea typeface="Amazon Ember" panose="02000000000000000000" pitchFamily="2" charset="0"/>
                    </a:rPr>
                    <a:t>or</a:t>
                  </a:r>
                </a:p>
                <a:p>
                  <a:pPr algn="ctr"/>
                  <a:r>
                    <a:rPr lang="en-US" sz="1600" dirty="0">
                      <a:ea typeface="Amazon Ember" panose="02000000000000000000" pitchFamily="2" charset="0"/>
                    </a:rPr>
                    <a:t>Amazon EBS</a:t>
                  </a:r>
                </a:p>
              </p:txBody>
            </p:sp>
            <p:pic>
              <p:nvPicPr>
                <p:cNvPr id="62" name="Graphic 24">
                  <a:extLst>
                    <a:ext uri="{FF2B5EF4-FFF2-40B4-BE49-F238E27FC236}">
                      <a16:creationId xmlns:a16="http://schemas.microsoft.com/office/drawing/2014/main" id="{4426F6B4-0783-8F40-87F6-E2BCFCBC0B58}"/>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52087" y="3422390"/>
                  <a:ext cx="851317" cy="851317"/>
                </a:xfrm>
                <a:prstGeom prst="rect">
                  <a:avLst/>
                </a:prstGeom>
              </p:spPr>
            </p:pic>
          </p:grpSp>
          <p:pic>
            <p:nvPicPr>
              <p:cNvPr id="66" name="Graphic 65">
                <a:extLst>
                  <a:ext uri="{FF2B5EF4-FFF2-40B4-BE49-F238E27FC236}">
                    <a16:creationId xmlns:a16="http://schemas.microsoft.com/office/drawing/2014/main" id="{2ACF34C4-0A8B-6D4C-AC07-5FBB6AD6FAC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181332" y="1540615"/>
                <a:ext cx="469900" cy="469900"/>
              </a:xfrm>
              <a:prstGeom prst="rect">
                <a:avLst/>
              </a:prstGeom>
            </p:spPr>
          </p:pic>
          <p:cxnSp>
            <p:nvCxnSpPr>
              <p:cNvPr id="68" name="Straight Arrow Connector 67">
                <a:extLst>
                  <a:ext uri="{FF2B5EF4-FFF2-40B4-BE49-F238E27FC236}">
                    <a16:creationId xmlns:a16="http://schemas.microsoft.com/office/drawing/2014/main" id="{FDDC4E94-0FA6-2E4E-9D1D-8CA61F121538}"/>
                  </a:ext>
                </a:extLst>
              </p:cNvPr>
              <p:cNvCxnSpPr>
                <a:cxnSpLocks/>
              </p:cNvCxnSpPr>
              <p:nvPr/>
            </p:nvCxnSpPr>
            <p:spPr>
              <a:xfrm flipH="1">
                <a:off x="3170408" y="3555721"/>
                <a:ext cx="2165496" cy="414767"/>
              </a:xfrm>
              <a:prstGeom prst="straightConnector1">
                <a:avLst/>
              </a:prstGeom>
              <a:noFill/>
              <a:ln w="12700" cap="flat" cmpd="sng" algn="ctr">
                <a:solidFill>
                  <a:srgbClr val="545B64"/>
                </a:solidFill>
                <a:prstDash val="solid"/>
                <a:miter lim="800000"/>
                <a:headEnd type="arrow" w="med" len="sm"/>
                <a:tailEnd type="none" w="med" len="sm"/>
              </a:ln>
              <a:effectLst/>
            </p:spPr>
          </p:cxnSp>
          <p:sp>
            <p:nvSpPr>
              <p:cNvPr id="64" name="Rectangle 63">
                <a:extLst>
                  <a:ext uri="{FF2B5EF4-FFF2-40B4-BE49-F238E27FC236}">
                    <a16:creationId xmlns:a16="http://schemas.microsoft.com/office/drawing/2014/main" id="{3B72F359-261F-234C-ADE7-9C70341BC141}"/>
                  </a:ext>
                </a:extLst>
              </p:cNvPr>
              <p:cNvSpPr/>
              <p:nvPr/>
            </p:nvSpPr>
            <p:spPr>
              <a:xfrm>
                <a:off x="1403565" y="1858478"/>
                <a:ext cx="1733670" cy="1003971"/>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DF3312"/>
                  </a:solidFill>
                  <a:effectLst/>
                  <a:uLnTx/>
                  <a:uFillTx/>
                  <a:ea typeface="+mn-ea"/>
                  <a:cs typeface="+mn-cs"/>
                </a:endParaRPr>
              </a:p>
            </p:txBody>
          </p:sp>
          <p:sp>
            <p:nvSpPr>
              <p:cNvPr id="71" name="TextBox 70">
                <a:extLst>
                  <a:ext uri="{FF2B5EF4-FFF2-40B4-BE49-F238E27FC236}">
                    <a16:creationId xmlns:a16="http://schemas.microsoft.com/office/drawing/2014/main" id="{C7A3D430-7D9C-1B4C-9146-2F3F0BC887A2}"/>
                  </a:ext>
                </a:extLst>
              </p:cNvPr>
              <p:cNvSpPr txBox="1"/>
              <p:nvPr/>
            </p:nvSpPr>
            <p:spPr>
              <a:xfrm>
                <a:off x="3968189" y="1991353"/>
                <a:ext cx="896185" cy="338554"/>
              </a:xfrm>
              <a:prstGeom prst="rect">
                <a:avLst/>
              </a:prstGeom>
              <a:solidFill>
                <a:schemeClr val="bg1"/>
              </a:solidFill>
            </p:spPr>
            <p:txBody>
              <a:bodyPr wrap="square" rtlCol="0">
                <a:spAutoFit/>
              </a:bodyPr>
              <a:lstStyle/>
              <a:p>
                <a:pPr algn="ctr"/>
                <a:r>
                  <a:rPr lang="en-US" sz="1600" dirty="0">
                    <a:ea typeface="Amazon Ember" panose="02000000000000000000" pitchFamily="2" charset="0"/>
                  </a:rPr>
                  <a:t>Key pair</a:t>
                </a:r>
              </a:p>
            </p:txBody>
          </p:sp>
          <p:cxnSp>
            <p:nvCxnSpPr>
              <p:cNvPr id="75" name="Straight Arrow Connector 74">
                <a:extLst>
                  <a:ext uri="{FF2B5EF4-FFF2-40B4-BE49-F238E27FC236}">
                    <a16:creationId xmlns:a16="http://schemas.microsoft.com/office/drawing/2014/main" id="{99EC5BE1-82EB-0541-9093-5FA54453577F}"/>
                  </a:ext>
                </a:extLst>
              </p:cNvPr>
              <p:cNvCxnSpPr>
                <a:cxnSpLocks/>
              </p:cNvCxnSpPr>
              <p:nvPr/>
            </p:nvCxnSpPr>
            <p:spPr>
              <a:xfrm flipH="1" flipV="1">
                <a:off x="3140599" y="2517503"/>
                <a:ext cx="2264213" cy="528874"/>
              </a:xfrm>
              <a:prstGeom prst="straightConnector1">
                <a:avLst/>
              </a:prstGeom>
              <a:noFill/>
              <a:ln w="12700" cap="flat" cmpd="sng" algn="ctr">
                <a:solidFill>
                  <a:srgbClr val="545B64"/>
                </a:solidFill>
                <a:prstDash val="solid"/>
                <a:miter lim="800000"/>
                <a:headEnd type="arrow" w="med" len="sm"/>
                <a:tailEnd type="none" w="med" len="sm"/>
              </a:ln>
              <a:effectLst/>
            </p:spPr>
          </p:cxnSp>
          <p:cxnSp>
            <p:nvCxnSpPr>
              <p:cNvPr id="79" name="Straight Arrow Connector 78">
                <a:extLst>
                  <a:ext uri="{FF2B5EF4-FFF2-40B4-BE49-F238E27FC236}">
                    <a16:creationId xmlns:a16="http://schemas.microsoft.com/office/drawing/2014/main" id="{A08E0D53-9EF7-3840-8E96-CE68881DCC01}"/>
                  </a:ext>
                </a:extLst>
              </p:cNvPr>
              <p:cNvCxnSpPr>
                <a:cxnSpLocks/>
              </p:cNvCxnSpPr>
              <p:nvPr/>
            </p:nvCxnSpPr>
            <p:spPr>
              <a:xfrm flipH="1" flipV="1">
                <a:off x="4838294" y="2274281"/>
                <a:ext cx="787062" cy="528874"/>
              </a:xfrm>
              <a:prstGeom prst="straightConnector1">
                <a:avLst/>
              </a:prstGeom>
              <a:noFill/>
              <a:ln w="12700" cap="flat" cmpd="sng" algn="ctr">
                <a:solidFill>
                  <a:srgbClr val="545B64"/>
                </a:solidFill>
                <a:prstDash val="solid"/>
                <a:miter lim="800000"/>
                <a:headEnd type="arrow" w="med" len="sm"/>
                <a:tailEnd type="none" w="med" len="sm"/>
              </a:ln>
              <a:effectLst/>
            </p:spPr>
          </p:cxnSp>
        </p:grpSp>
        <p:sp>
          <p:nvSpPr>
            <p:cNvPr id="51" name="TextBox 50">
              <a:extLst>
                <a:ext uri="{FF2B5EF4-FFF2-40B4-BE49-F238E27FC236}">
                  <a16:creationId xmlns:a16="http://schemas.microsoft.com/office/drawing/2014/main" id="{497B58B1-E1F0-824F-8CBE-C35C863FE4D7}"/>
                </a:ext>
              </a:extLst>
            </p:cNvPr>
            <p:cNvSpPr txBox="1"/>
            <p:nvPr/>
          </p:nvSpPr>
          <p:spPr>
            <a:xfrm>
              <a:off x="2139055" y="2246160"/>
              <a:ext cx="1714892" cy="338554"/>
            </a:xfrm>
            <a:prstGeom prst="rect">
              <a:avLst/>
            </a:prstGeom>
            <a:noFill/>
          </p:spPr>
          <p:txBody>
            <a:bodyPr wrap="square" rtlCol="0">
              <a:spAutoFit/>
            </a:bodyPr>
            <a:lstStyle/>
            <a:p>
              <a:pPr algn="ctr"/>
              <a:r>
                <a:rPr lang="en-US" sz="1600" dirty="0">
                  <a:solidFill>
                    <a:srgbClr val="C00000"/>
                  </a:solidFill>
                  <a:ea typeface="Amazon Ember" panose="02000000000000000000" pitchFamily="2" charset="0"/>
                </a:rPr>
                <a:t>Security group</a:t>
              </a:r>
            </a:p>
          </p:txBody>
        </p:sp>
        <p:pic>
          <p:nvPicPr>
            <p:cNvPr id="50" name="Graphic 58">
              <a:extLst>
                <a:ext uri="{FF2B5EF4-FFF2-40B4-BE49-F238E27FC236}">
                  <a16:creationId xmlns:a16="http://schemas.microsoft.com/office/drawing/2014/main" id="{BA4352A2-9003-C94F-8D89-669183D9BAE7}"/>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4481" y="2228843"/>
              <a:ext cx="286184" cy="286184"/>
            </a:xfrm>
            <a:prstGeom prst="rect">
              <a:avLst/>
            </a:prstGeom>
          </p:spPr>
        </p:pic>
      </p:grpSp>
      <p:sp>
        <p:nvSpPr>
          <p:cNvPr id="3" name="Footer Placeholder 2">
            <a:extLst>
              <a:ext uri="{FF2B5EF4-FFF2-40B4-BE49-F238E27FC236}">
                <a16:creationId xmlns:a16="http://schemas.microsoft.com/office/drawing/2014/main" id="{FFD4776E-F2F7-104B-A077-52D9B65584D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813DC39-05EE-E744-BF55-DA95D583D3D0}"/>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362084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178376"/>
            <a:ext cx="5767612" cy="4814920"/>
          </a:xfrm>
        </p:spPr>
        <p:txBody>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EC2 </a:t>
            </a:r>
            <a:r>
              <a:rPr lang="en-US" sz="2400" dirty="0">
                <a:latin typeface="+mn-lt"/>
              </a:rPr>
              <a:t>enables you to run Microsoft Windows and Linux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virtual machines </a:t>
            </a:r>
            <a:r>
              <a:rPr lang="en-US" sz="2400" dirty="0">
                <a:latin typeface="+mn-lt"/>
              </a:rPr>
              <a:t>in the cloud.</a:t>
            </a:r>
          </a:p>
          <a:p>
            <a:r>
              <a:rPr lang="en-US" sz="2400" dirty="0">
                <a:latin typeface="+mn-lt"/>
              </a:rPr>
              <a:t>You can use an EC2 instance when you need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complete control of your computing resources </a:t>
            </a:r>
            <a:r>
              <a:rPr lang="en-US" sz="2400" dirty="0">
                <a:latin typeface="+mn-lt"/>
              </a:rPr>
              <a:t>and want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run any type of workload</a:t>
            </a:r>
            <a:r>
              <a:rPr lang="en-US" sz="2400" dirty="0">
                <a:latin typeface="+mn-lt"/>
                <a:ea typeface="Amazon Ember" panose="020B0603020204020204" pitchFamily="34" charset="0"/>
                <a:cs typeface="Amazon Ember" panose="020B0603020204020204" pitchFamily="34" charset="0"/>
              </a:rPr>
              <a:t>.</a:t>
            </a:r>
            <a:endParaRPr lang="en-US" sz="2400" dirty="0">
              <a:latin typeface="+mn-lt"/>
            </a:endParaRPr>
          </a:p>
          <a:p>
            <a:r>
              <a:rPr lang="en-US" sz="2400" dirty="0"/>
              <a:t>When you launch an EC2 instance, you must choose</a:t>
            </a:r>
            <a:r>
              <a:rPr lang="en-US" sz="2400" dirty="0">
                <a:latin typeface="+mn-lt"/>
              </a:rPr>
              <a:t> 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a:t>
            </a:r>
            <a:r>
              <a:rPr lang="en-US" sz="2400" dirty="0">
                <a:solidFill>
                  <a:schemeClr val="accent5"/>
                </a:solidFill>
                <a:latin typeface="+mn-lt"/>
                <a:ea typeface="Amazon Ember" panose="020B0603020204020204" pitchFamily="34" charset="0"/>
                <a:cs typeface="Amazon Ember" panose="020B0603020204020204" pitchFamily="34" charset="0"/>
              </a:rPr>
              <a:t> </a:t>
            </a:r>
            <a:r>
              <a:rPr lang="en-US" sz="2400" dirty="0">
                <a:latin typeface="+mn-lt"/>
                <a:ea typeface="Amazon Ember" panose="020B0603020204020204" pitchFamily="34" charset="0"/>
                <a:cs typeface="Amazon Ember" panose="020B0603020204020204" pitchFamily="34" charset="0"/>
              </a:rPr>
              <a:t>and</a:t>
            </a:r>
            <a:r>
              <a:rPr lang="en-US" sz="2400" dirty="0">
                <a:solidFill>
                  <a:schemeClr val="accent5"/>
                </a:solidFill>
                <a:latin typeface="+mn-lt"/>
                <a:ea typeface="Amazon Ember" panose="020B0603020204020204" pitchFamily="34" charset="0"/>
                <a:cs typeface="Amazon Ember" panose="020B0603020204020204" pitchFamily="34" charset="0"/>
              </a:rPr>
              <a:t> </a:t>
            </a:r>
            <a:r>
              <a:rPr lang="en-US" sz="2400" dirty="0">
                <a:latin typeface="+mn-lt"/>
              </a:rPr>
              <a:t>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a:t>
            </a:r>
            <a:r>
              <a:rPr lang="en-US" sz="2400" dirty="0">
                <a:latin typeface="+mn-lt"/>
              </a:rPr>
              <a:t>. Launching an instance involves specifying configuration parameters, including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network</a:t>
            </a:r>
            <a:r>
              <a:rPr lang="en-US" sz="2400" dirty="0">
                <a:latin typeface="+mn-lt"/>
              </a:rPr>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a:t>
            </a:r>
            <a:r>
              <a:rPr lang="en-US" sz="2400" dirty="0">
                <a:latin typeface="+mn-lt"/>
              </a:rPr>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storage</a:t>
            </a:r>
            <a:r>
              <a:rPr lang="en-US" sz="2400" dirty="0">
                <a:latin typeface="+mn-lt"/>
              </a:rPr>
              <a:t>,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 data</a:t>
            </a:r>
            <a:r>
              <a:rPr lang="en-US" sz="2400" dirty="0">
                <a:latin typeface="+mn-lt"/>
              </a:rPr>
              <a:t> settings</a:t>
            </a:r>
            <a:r>
              <a:rPr lang="en-US" sz="2400" dirty="0">
                <a:solidFill>
                  <a:schemeClr val="accent5"/>
                </a:solidFill>
                <a:latin typeface="+mn-lt"/>
              </a:rPr>
              <a:t>.</a:t>
            </a:r>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13</a:t>
            </a:fld>
            <a:endParaRPr lang="en-US" dirty="0"/>
          </a:p>
        </p:txBody>
      </p:sp>
    </p:spTree>
    <p:custDataLst>
      <p:tags r:id="rId1"/>
    </p:custDataLst>
    <p:extLst>
      <p:ext uri="{BB962C8B-B14F-4D97-AF65-F5344CB8AC3E}">
        <p14:creationId xmlns:p14="http://schemas.microsoft.com/office/powerpoint/2010/main" val="1240285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2" name="Title 1"/>
          <p:cNvSpPr>
            <a:spLocks noGrp="1"/>
          </p:cNvSpPr>
          <p:nvPr>
            <p:ph type="title"/>
          </p:nvPr>
        </p:nvSpPr>
        <p:spPr>
          <a:xfrm>
            <a:off x="419100" y="2969869"/>
            <a:ext cx="11353800" cy="1123386"/>
          </a:xfrm>
        </p:spPr>
        <p:txBody>
          <a:bodyPr>
            <a:noAutofit/>
          </a:bodyPr>
          <a:lstStyle/>
          <a:p>
            <a:r>
              <a:rPr lang="en-US" sz="3600" dirty="0">
                <a:latin typeface="+mj-lt"/>
              </a:rPr>
              <a:t>Section 3: </a:t>
            </a:r>
            <a:r>
              <a:rPr lang="en-US" sz="3600" dirty="0"/>
              <a:t>Choosing an AMI to launch an EC2 instance</a:t>
            </a:r>
            <a:endParaRPr lang="en-US" sz="3600" dirty="0">
              <a:latin typeface="+mj-lt"/>
            </a:endParaRP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53906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E439-A625-814B-80DC-F66B24608E16}"/>
              </a:ext>
            </a:extLst>
          </p:cNvPr>
          <p:cNvSpPr>
            <a:spLocks noGrp="1"/>
          </p:cNvSpPr>
          <p:nvPr>
            <p:ph type="title"/>
          </p:nvPr>
        </p:nvSpPr>
        <p:spPr/>
        <p:txBody>
          <a:bodyPr>
            <a:normAutofit fontScale="90000"/>
          </a:bodyPr>
          <a:lstStyle/>
          <a:p>
            <a:r>
              <a:rPr lang="en-US" dirty="0"/>
              <a:t>Amazon Machine Image (AMI)</a:t>
            </a:r>
          </a:p>
        </p:txBody>
      </p:sp>
      <p:sp>
        <p:nvSpPr>
          <p:cNvPr id="6" name="Content Placeholder 5">
            <a:extLst>
              <a:ext uri="{FF2B5EF4-FFF2-40B4-BE49-F238E27FC236}">
                <a16:creationId xmlns:a16="http://schemas.microsoft.com/office/drawing/2014/main" id="{697BDF70-8408-384C-B1D9-447F83AEEEEF}"/>
              </a:ext>
            </a:extLst>
          </p:cNvPr>
          <p:cNvSpPr>
            <a:spLocks noGrp="1"/>
          </p:cNvSpPr>
          <p:nvPr>
            <p:ph idx="1"/>
          </p:nvPr>
        </p:nvSpPr>
        <p:spPr>
          <a:xfrm>
            <a:off x="419099" y="1528175"/>
            <a:ext cx="6757454" cy="4648788"/>
          </a:xfrm>
        </p:spPr>
        <p:txBody>
          <a:bodyPr/>
          <a:lstStyle/>
          <a:p>
            <a:pPr marL="0" indent="0">
              <a:buNone/>
            </a:pPr>
            <a:r>
              <a:rPr lang="en-US" sz="2400" dirty="0"/>
              <a:t>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AMI</a:t>
            </a:r>
            <a:r>
              <a:rPr lang="en-US" sz="2400" dirty="0"/>
              <a:t> </a:t>
            </a:r>
            <a:r>
              <a:rPr lang="en-US" sz="2400" dirty="0">
                <a:latin typeface="+mn-lt"/>
              </a:rPr>
              <a:t>provides the </a:t>
            </a:r>
            <a:r>
              <a:rPr lang="en-US" sz="2400" dirty="0">
                <a:latin typeface="+mn-lt"/>
                <a:ea typeface="Amazon Ember" panose="020B0603020204020204" pitchFamily="34" charset="0"/>
                <a:cs typeface="Amazon Ember" panose="020B0603020204020204" pitchFamily="34" charset="0"/>
              </a:rPr>
              <a:t>information that is needed to launch an instance, </a:t>
            </a:r>
            <a:r>
              <a:rPr lang="en-US" sz="2400" dirty="0">
                <a:latin typeface="+mn-lt"/>
              </a:rPr>
              <a:t>including:</a:t>
            </a:r>
          </a:p>
          <a:p>
            <a:pPr lvl="2"/>
            <a:endParaRPr lang="en-US" sz="1400" dirty="0">
              <a:latin typeface="+mn-lt"/>
            </a:endParaRPr>
          </a:p>
          <a:p>
            <a:r>
              <a:rPr lang="en-US" sz="2400" dirty="0"/>
              <a:t>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template</a:t>
            </a:r>
            <a:r>
              <a:rPr lang="en-US" sz="2400" dirty="0"/>
              <a:t> for the root volume </a:t>
            </a:r>
          </a:p>
          <a:p>
            <a:pPr lvl="1"/>
            <a:r>
              <a:rPr lang="en-US" sz="1800" dirty="0"/>
              <a:t>Contains the guest operating system (OS) and perhaps other installed software</a:t>
            </a:r>
          </a:p>
          <a:p>
            <a:pPr lvl="2"/>
            <a:endParaRPr lang="en-US" sz="1400" dirty="0"/>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Launch permissions </a:t>
            </a:r>
          </a:p>
          <a:p>
            <a:pPr lvl="1">
              <a:buClr>
                <a:schemeClr val="tx1"/>
              </a:buClr>
            </a:pPr>
            <a:r>
              <a:rPr lang="en-US" sz="1800" dirty="0"/>
              <a:t>Control which AWS accounts can access the AMI</a:t>
            </a:r>
          </a:p>
          <a:p>
            <a:pPr lvl="2">
              <a:buClr>
                <a:schemeClr val="tx1"/>
              </a:buClr>
            </a:pPr>
            <a:endParaRPr lang="en-US" sz="1400" dirty="0"/>
          </a:p>
          <a:p>
            <a:pPr>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Block device mappings </a:t>
            </a:r>
          </a:p>
          <a:p>
            <a:pPr lvl="1">
              <a:buClr>
                <a:schemeClr val="tx1"/>
              </a:buClr>
            </a:pPr>
            <a:r>
              <a:rPr lang="en-US" sz="1800" dirty="0"/>
              <a:t>Specifies any storage volumes to attach to the instance</a:t>
            </a:r>
            <a:endParaRPr lang="en-US" dirty="0"/>
          </a:p>
          <a:p>
            <a:pPr lvl="1"/>
            <a:endParaRPr lang="en-US" sz="900" dirty="0"/>
          </a:p>
          <a:p>
            <a:endParaRPr lang="en-US" sz="3200" dirty="0"/>
          </a:p>
          <a:p>
            <a:endParaRPr lang="en-US" sz="3200" dirty="0"/>
          </a:p>
          <a:p>
            <a:endParaRPr lang="en-US" sz="3200" dirty="0"/>
          </a:p>
        </p:txBody>
      </p:sp>
      <p:sp>
        <p:nvSpPr>
          <p:cNvPr id="3" name="TextBox 2">
            <a:extLst>
              <a:ext uri="{FF2B5EF4-FFF2-40B4-BE49-F238E27FC236}">
                <a16:creationId xmlns:a16="http://schemas.microsoft.com/office/drawing/2014/main" id="{007E99D7-2AF7-714F-88C7-84FF7F1D76CC}"/>
              </a:ext>
            </a:extLst>
          </p:cNvPr>
          <p:cNvSpPr txBox="1"/>
          <p:nvPr/>
        </p:nvSpPr>
        <p:spPr>
          <a:xfrm>
            <a:off x="8156524" y="1519862"/>
            <a:ext cx="259369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Create multiple instances from the same AMI</a:t>
            </a:r>
            <a:endParaRPr lang="en-US" sz="1600" dirty="0"/>
          </a:p>
        </p:txBody>
      </p:sp>
      <p:grpSp>
        <p:nvGrpSpPr>
          <p:cNvPr id="36" name="Group 35" descr="A single AMI is used to launch three instances, labeled instance 1, instance 2, and instance 3 - all three are similarly configured.">
            <a:extLst>
              <a:ext uri="{FF2B5EF4-FFF2-40B4-BE49-F238E27FC236}">
                <a16:creationId xmlns:a16="http://schemas.microsoft.com/office/drawing/2014/main" id="{4AF95435-61E0-9C42-BC91-5FB618E3460B}"/>
              </a:ext>
            </a:extLst>
          </p:cNvPr>
          <p:cNvGrpSpPr/>
          <p:nvPr/>
        </p:nvGrpSpPr>
        <p:grpSpPr>
          <a:xfrm>
            <a:off x="8031594" y="2446246"/>
            <a:ext cx="3236495" cy="3467901"/>
            <a:chOff x="7471610" y="1946352"/>
            <a:chExt cx="3236495" cy="3467901"/>
          </a:xfrm>
        </p:grpSpPr>
        <p:sp>
          <p:nvSpPr>
            <p:cNvPr id="8" name="TextBox 7">
              <a:extLst>
                <a:ext uri="{FF2B5EF4-FFF2-40B4-BE49-F238E27FC236}">
                  <a16:creationId xmlns:a16="http://schemas.microsoft.com/office/drawing/2014/main" id="{EF9AA1EF-6088-8F4D-96A3-FD6D51400A31}"/>
                </a:ext>
              </a:extLst>
            </p:cNvPr>
            <p:cNvSpPr txBox="1"/>
            <p:nvPr/>
          </p:nvSpPr>
          <p:spPr>
            <a:xfrm>
              <a:off x="7471610" y="2431392"/>
              <a:ext cx="638976" cy="338554"/>
            </a:xfrm>
            <a:prstGeom prst="rect">
              <a:avLst/>
            </a:prstGeom>
            <a:noFill/>
          </p:spPr>
          <p:txBody>
            <a:bodyPr wrap="square" rtlCol="0">
              <a:spAutoFit/>
            </a:bodyPr>
            <a:lstStyle/>
            <a:p>
              <a:pPr algn="ctr"/>
              <a:r>
                <a:rPr lang="en-US" sz="1600" dirty="0"/>
                <a:t>AMI</a:t>
              </a:r>
            </a:p>
          </p:txBody>
        </p:sp>
        <p:grpSp>
          <p:nvGrpSpPr>
            <p:cNvPr id="33" name="Group 32">
              <a:extLst>
                <a:ext uri="{FF2B5EF4-FFF2-40B4-BE49-F238E27FC236}">
                  <a16:creationId xmlns:a16="http://schemas.microsoft.com/office/drawing/2014/main" id="{1F42D904-AB59-E74C-B2C8-2B2F6CE46C32}"/>
                </a:ext>
              </a:extLst>
            </p:cNvPr>
            <p:cNvGrpSpPr/>
            <p:nvPr/>
          </p:nvGrpSpPr>
          <p:grpSpPr>
            <a:xfrm>
              <a:off x="7554598" y="1946352"/>
              <a:ext cx="3153507" cy="3467901"/>
              <a:chOff x="7554598" y="1946352"/>
              <a:chExt cx="3153507" cy="3467901"/>
            </a:xfrm>
          </p:grpSpPr>
          <p:pic>
            <p:nvPicPr>
              <p:cNvPr id="9" name="Graphic 8">
                <a:extLst>
                  <a:ext uri="{FF2B5EF4-FFF2-40B4-BE49-F238E27FC236}">
                    <a16:creationId xmlns:a16="http://schemas.microsoft.com/office/drawing/2014/main" id="{5DD16DB7-DEFF-C741-9560-373DAA13E2B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4598" y="1985376"/>
                <a:ext cx="469900" cy="469900"/>
              </a:xfrm>
              <a:prstGeom prst="rect">
                <a:avLst/>
              </a:prstGeom>
            </p:spPr>
          </p:pic>
          <p:pic>
            <p:nvPicPr>
              <p:cNvPr id="10" name="Graphic 9">
                <a:extLst>
                  <a:ext uri="{FF2B5EF4-FFF2-40B4-BE49-F238E27FC236}">
                    <a16:creationId xmlns:a16="http://schemas.microsoft.com/office/drawing/2014/main" id="{A1BEF749-23F6-214A-8D07-BD5360F6449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234" y="1985376"/>
                <a:ext cx="469900" cy="469900"/>
              </a:xfrm>
              <a:prstGeom prst="rect">
                <a:avLst/>
              </a:prstGeom>
            </p:spPr>
          </p:pic>
          <p:sp>
            <p:nvSpPr>
              <p:cNvPr id="11" name="TextBox 10">
                <a:extLst>
                  <a:ext uri="{FF2B5EF4-FFF2-40B4-BE49-F238E27FC236}">
                    <a16:creationId xmlns:a16="http://schemas.microsoft.com/office/drawing/2014/main" id="{8EF25787-8904-5C40-87B0-F50C58DC8FE3}"/>
                  </a:ext>
                </a:extLst>
              </p:cNvPr>
              <p:cNvSpPr txBox="1"/>
              <p:nvPr/>
            </p:nvSpPr>
            <p:spPr>
              <a:xfrm>
                <a:off x="9187695" y="2387559"/>
                <a:ext cx="1116979" cy="372409"/>
              </a:xfrm>
              <a:prstGeom prst="rect">
                <a:avLst/>
              </a:prstGeom>
              <a:noFill/>
            </p:spPr>
            <p:txBody>
              <a:bodyPr wrap="square" rtlCol="0">
                <a:noAutofit/>
              </a:bodyPr>
              <a:lstStyle/>
              <a:p>
                <a:pPr algn="ctr"/>
                <a:r>
                  <a:rPr lang="en-US" sz="1600" dirty="0"/>
                  <a:t>Instance 1</a:t>
                </a:r>
              </a:p>
            </p:txBody>
          </p:sp>
          <p:sp>
            <p:nvSpPr>
              <p:cNvPr id="13" name="TextBox 12">
                <a:extLst>
                  <a:ext uri="{FF2B5EF4-FFF2-40B4-BE49-F238E27FC236}">
                    <a16:creationId xmlns:a16="http://schemas.microsoft.com/office/drawing/2014/main" id="{FFC2EF06-F0EA-F342-9751-7C647EE33CE2}"/>
                  </a:ext>
                </a:extLst>
              </p:cNvPr>
              <p:cNvSpPr txBox="1"/>
              <p:nvPr/>
            </p:nvSpPr>
            <p:spPr>
              <a:xfrm>
                <a:off x="8348098" y="1946352"/>
                <a:ext cx="926857"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cxnSp>
            <p:nvCxnSpPr>
              <p:cNvPr id="19" name="Straight Arrow Connector 18">
                <a:extLst>
                  <a:ext uri="{FF2B5EF4-FFF2-40B4-BE49-F238E27FC236}">
                    <a16:creationId xmlns:a16="http://schemas.microsoft.com/office/drawing/2014/main" id="{583E07D8-F2FB-0C4E-B95F-3A3FF1F580C8}"/>
                  </a:ext>
                </a:extLst>
              </p:cNvPr>
              <p:cNvCxnSpPr>
                <a:cxnSpLocks/>
                <a:stCxn id="9" idx="3"/>
                <a:endCxn id="10" idx="1"/>
              </p:cNvCxnSpPr>
              <p:nvPr/>
            </p:nvCxnSpPr>
            <p:spPr>
              <a:xfrm>
                <a:off x="8024498" y="2220326"/>
                <a:ext cx="1486736"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21" name="Graphic 20">
                <a:extLst>
                  <a:ext uri="{FF2B5EF4-FFF2-40B4-BE49-F238E27FC236}">
                    <a16:creationId xmlns:a16="http://schemas.microsoft.com/office/drawing/2014/main" id="{66754C90-9A22-6F4B-A70C-B70190B13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234" y="3396209"/>
                <a:ext cx="469900" cy="469900"/>
              </a:xfrm>
              <a:prstGeom prst="rect">
                <a:avLst/>
              </a:prstGeom>
            </p:spPr>
          </p:pic>
          <p:sp>
            <p:nvSpPr>
              <p:cNvPr id="22" name="TextBox 21">
                <a:extLst>
                  <a:ext uri="{FF2B5EF4-FFF2-40B4-BE49-F238E27FC236}">
                    <a16:creationId xmlns:a16="http://schemas.microsoft.com/office/drawing/2014/main" id="{26FC97D3-B400-3D4B-AD59-859118B0192A}"/>
                  </a:ext>
                </a:extLst>
              </p:cNvPr>
              <p:cNvSpPr txBox="1"/>
              <p:nvPr/>
            </p:nvSpPr>
            <p:spPr>
              <a:xfrm>
                <a:off x="9187695" y="3798392"/>
                <a:ext cx="1116979" cy="372409"/>
              </a:xfrm>
              <a:prstGeom prst="rect">
                <a:avLst/>
              </a:prstGeom>
              <a:noFill/>
            </p:spPr>
            <p:txBody>
              <a:bodyPr wrap="square" rtlCol="0">
                <a:noAutofit/>
              </a:bodyPr>
              <a:lstStyle/>
              <a:p>
                <a:pPr algn="ctr"/>
                <a:r>
                  <a:rPr lang="en-US" sz="1600" dirty="0"/>
                  <a:t>Instance 2</a:t>
                </a:r>
              </a:p>
            </p:txBody>
          </p:sp>
          <p:pic>
            <p:nvPicPr>
              <p:cNvPr id="23" name="Graphic 22">
                <a:extLst>
                  <a:ext uri="{FF2B5EF4-FFF2-40B4-BE49-F238E27FC236}">
                    <a16:creationId xmlns:a16="http://schemas.microsoft.com/office/drawing/2014/main" id="{46C16312-F55F-0E46-B08A-01976E07938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234" y="4639661"/>
                <a:ext cx="469900" cy="469900"/>
              </a:xfrm>
              <a:prstGeom prst="rect">
                <a:avLst/>
              </a:prstGeom>
            </p:spPr>
          </p:pic>
          <p:sp>
            <p:nvSpPr>
              <p:cNvPr id="24" name="TextBox 23">
                <a:extLst>
                  <a:ext uri="{FF2B5EF4-FFF2-40B4-BE49-F238E27FC236}">
                    <a16:creationId xmlns:a16="http://schemas.microsoft.com/office/drawing/2014/main" id="{8E83DA55-E294-314C-BC5F-3B475AF289CD}"/>
                  </a:ext>
                </a:extLst>
              </p:cNvPr>
              <p:cNvSpPr txBox="1"/>
              <p:nvPr/>
            </p:nvSpPr>
            <p:spPr>
              <a:xfrm>
                <a:off x="9187695" y="5041844"/>
                <a:ext cx="1116979" cy="372409"/>
              </a:xfrm>
              <a:prstGeom prst="rect">
                <a:avLst/>
              </a:prstGeom>
              <a:noFill/>
            </p:spPr>
            <p:txBody>
              <a:bodyPr wrap="square" rtlCol="0">
                <a:noAutofit/>
              </a:bodyPr>
              <a:lstStyle/>
              <a:p>
                <a:pPr algn="ctr"/>
                <a:r>
                  <a:rPr lang="en-US" sz="1600" dirty="0"/>
                  <a:t>Instance 3</a:t>
                </a:r>
              </a:p>
            </p:txBody>
          </p:sp>
          <p:cxnSp>
            <p:nvCxnSpPr>
              <p:cNvPr id="26" name="Elbow Connector 25">
                <a:extLst>
                  <a:ext uri="{FF2B5EF4-FFF2-40B4-BE49-F238E27FC236}">
                    <a16:creationId xmlns:a16="http://schemas.microsoft.com/office/drawing/2014/main" id="{389750D9-F749-6147-A52E-B2699D47B2E6}"/>
                  </a:ext>
                </a:extLst>
              </p:cNvPr>
              <p:cNvCxnSpPr>
                <a:cxnSpLocks/>
                <a:stCxn id="8" idx="2"/>
                <a:endCxn id="21" idx="1"/>
              </p:cNvCxnSpPr>
              <p:nvPr/>
            </p:nvCxnSpPr>
            <p:spPr>
              <a:xfrm rot="16200000" flipH="1">
                <a:off x="8220560" y="2340484"/>
                <a:ext cx="861213" cy="1720136"/>
              </a:xfrm>
              <a:prstGeom prst="bentConnector2">
                <a:avLst/>
              </a:prstGeom>
              <a:noFill/>
              <a:ln w="12700" cap="flat" cmpd="sng" algn="ctr">
                <a:solidFill>
                  <a:srgbClr val="545B64"/>
                </a:solidFill>
                <a:prstDash val="dash"/>
                <a:miter lim="800000"/>
                <a:headEnd type="none" w="med" len="sm"/>
                <a:tailEnd type="arrow" w="med" len="sm"/>
              </a:ln>
              <a:effectLst/>
            </p:spPr>
          </p:cxnSp>
          <p:sp>
            <p:nvSpPr>
              <p:cNvPr id="29" name="TextBox 28">
                <a:extLst>
                  <a:ext uri="{FF2B5EF4-FFF2-40B4-BE49-F238E27FC236}">
                    <a16:creationId xmlns:a16="http://schemas.microsoft.com/office/drawing/2014/main" id="{1138043C-8836-5841-B191-99464A6F506F}"/>
                  </a:ext>
                </a:extLst>
              </p:cNvPr>
              <p:cNvSpPr txBox="1"/>
              <p:nvPr/>
            </p:nvSpPr>
            <p:spPr>
              <a:xfrm>
                <a:off x="7789548" y="2814725"/>
                <a:ext cx="2918557"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Launch additional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similarly</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configured instances</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0" name="Elbow Connector 29">
                <a:extLst>
                  <a:ext uri="{FF2B5EF4-FFF2-40B4-BE49-F238E27FC236}">
                    <a16:creationId xmlns:a16="http://schemas.microsoft.com/office/drawing/2014/main" id="{42BF932D-B4C8-F548-B605-863AB4550E39}"/>
                  </a:ext>
                </a:extLst>
              </p:cNvPr>
              <p:cNvCxnSpPr>
                <a:cxnSpLocks/>
                <a:stCxn id="8" idx="2"/>
                <a:endCxn id="23" idx="1"/>
              </p:cNvCxnSpPr>
              <p:nvPr/>
            </p:nvCxnSpPr>
            <p:spPr>
              <a:xfrm rot="16200000" flipH="1">
                <a:off x="7598834" y="2962210"/>
                <a:ext cx="2104665" cy="1720136"/>
              </a:xfrm>
              <a:prstGeom prst="bentConnector2">
                <a:avLst/>
              </a:prstGeom>
              <a:noFill/>
              <a:ln w="12700" cap="flat" cmpd="sng" algn="ctr">
                <a:solidFill>
                  <a:srgbClr val="545B64"/>
                </a:solidFill>
                <a:prstDash val="dash"/>
                <a:miter lim="800000"/>
                <a:headEnd type="none" w="med" len="sm"/>
                <a:tailEnd type="arrow" w="med" len="sm"/>
              </a:ln>
              <a:effectLst/>
            </p:spPr>
          </p:cxnSp>
        </p:grpSp>
      </p:grpSp>
      <p:sp>
        <p:nvSpPr>
          <p:cNvPr id="4" name="Footer Placeholder 3">
            <a:extLst>
              <a:ext uri="{FF2B5EF4-FFF2-40B4-BE49-F238E27FC236}">
                <a16:creationId xmlns:a16="http://schemas.microsoft.com/office/drawing/2014/main" id="{6FBEEAEB-4B72-0D45-BB66-57F078EECC7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2D8E2547-CBF8-F14F-83FF-E361CAB9FB8B}"/>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349634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95D7-0D9A-344D-999C-0D1C22430076}"/>
              </a:ext>
            </a:extLst>
          </p:cNvPr>
          <p:cNvSpPr>
            <a:spLocks noGrp="1"/>
          </p:cNvSpPr>
          <p:nvPr>
            <p:ph type="title"/>
          </p:nvPr>
        </p:nvSpPr>
        <p:spPr/>
        <p:txBody>
          <a:bodyPr/>
          <a:lstStyle/>
          <a:p>
            <a:r>
              <a:rPr lang="en-US" dirty="0"/>
              <a:t>AMI benefits </a:t>
            </a:r>
          </a:p>
        </p:txBody>
      </p:sp>
      <p:pic>
        <p:nvPicPr>
          <p:cNvPr id="11" name="Picture 10">
            <a:extLst>
              <a:ext uri="{FF2B5EF4-FFF2-40B4-BE49-F238E27FC236}">
                <a16:creationId xmlns:a16="http://schemas.microsoft.com/office/drawing/2014/main" id="{BD978336-4529-FA4C-9776-A464FA439E3D}"/>
              </a:ext>
              <a:ext uri="{C183D7F6-B498-43B3-948B-1728B52AA6E4}">
                <adec:decorative xmlns:adec="http://schemas.microsoft.com/office/drawing/2017/decorative" val="1"/>
              </a:ext>
            </a:extLst>
          </p:cNvPr>
          <p:cNvPicPr>
            <a:picLocks noChangeAspect="1"/>
          </p:cNvPicPr>
          <p:nvPr/>
        </p:nvPicPr>
        <p:blipFill>
          <a:blip r:embed="rId4" cstate="hqprint">
            <a:alphaModFix amt="88000"/>
            <a:extLst>
              <a:ext uri="{28A0092B-C50C-407E-A947-70E740481C1C}">
                <a14:useLocalDpi xmlns:a14="http://schemas.microsoft.com/office/drawing/2010/main"/>
              </a:ext>
            </a:extLst>
          </a:blip>
          <a:stretch>
            <a:fillRect/>
          </a:stretch>
        </p:blipFill>
        <p:spPr>
          <a:xfrm>
            <a:off x="541064" y="2490073"/>
            <a:ext cx="5386944" cy="2693472"/>
          </a:xfrm>
          <a:prstGeom prst="rect">
            <a:avLst/>
          </a:prstGeom>
          <a:effectLst>
            <a:softEdge rad="76200"/>
          </a:effectLst>
        </p:spPr>
      </p:pic>
      <p:sp>
        <p:nvSpPr>
          <p:cNvPr id="3" name="Content Placeholder 2">
            <a:extLst>
              <a:ext uri="{FF2B5EF4-FFF2-40B4-BE49-F238E27FC236}">
                <a16:creationId xmlns:a16="http://schemas.microsoft.com/office/drawing/2014/main" id="{2C9AA644-0CB1-9E4B-BD3E-A0F14AB0A671}"/>
              </a:ext>
            </a:extLst>
          </p:cNvPr>
          <p:cNvSpPr>
            <a:spLocks noGrp="1"/>
          </p:cNvSpPr>
          <p:nvPr>
            <p:ph idx="1"/>
          </p:nvPr>
        </p:nvSpPr>
        <p:spPr>
          <a:xfrm>
            <a:off x="6096000" y="1595540"/>
            <a:ext cx="5554936" cy="4648788"/>
          </a:xfrm>
        </p:spPr>
        <p:txBody>
          <a:bodyPr/>
          <a:lstStyle/>
          <a:p>
            <a:pPr lvl="0">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Repeatability</a:t>
            </a:r>
          </a:p>
          <a:p>
            <a:pPr lvl="1">
              <a:buClr>
                <a:schemeClr val="tx1"/>
              </a:buClr>
            </a:pPr>
            <a:r>
              <a:rPr lang="en-US" sz="2000" dirty="0">
                <a:latin typeface="+mn-lt"/>
              </a:rPr>
              <a:t>An AMI can be </a:t>
            </a:r>
            <a:r>
              <a:rPr lang="en-US" sz="2000" dirty="0">
                <a:latin typeface="+mn-lt"/>
                <a:ea typeface="Amazon Ember" panose="020B0603020204020204" pitchFamily="34" charset="0"/>
                <a:cs typeface="Amazon Ember" panose="020B0603020204020204" pitchFamily="34" charset="0"/>
              </a:rPr>
              <a:t>used repeatedly </a:t>
            </a:r>
            <a:r>
              <a:rPr lang="en-US" sz="2000" dirty="0">
                <a:latin typeface="+mn-lt"/>
              </a:rPr>
              <a:t>to launch instances with efficiency and precision</a:t>
            </a:r>
          </a:p>
          <a:p>
            <a:pPr lvl="3">
              <a:buClr>
                <a:schemeClr val="tx1"/>
              </a:buClr>
            </a:pPr>
            <a:endParaRPr lang="en-US" sz="1400" dirty="0">
              <a:latin typeface="+mn-lt"/>
            </a:endParaRPr>
          </a:p>
          <a:p>
            <a:pPr lvl="0">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Reusability</a:t>
            </a:r>
          </a:p>
          <a:p>
            <a:pPr lvl="1">
              <a:buClr>
                <a:schemeClr val="tx1"/>
              </a:buClr>
            </a:pPr>
            <a:r>
              <a:rPr lang="en-US" sz="2000" dirty="0">
                <a:latin typeface="+mn-lt"/>
              </a:rPr>
              <a:t>Instances launched from the </a:t>
            </a:r>
            <a:r>
              <a:rPr lang="en-US" sz="2000" dirty="0">
                <a:latin typeface="+mn-lt"/>
                <a:ea typeface="Amazon Ember" panose="020B0603020204020204" pitchFamily="34" charset="0"/>
                <a:cs typeface="Amazon Ember" panose="020B0603020204020204" pitchFamily="34" charset="0"/>
              </a:rPr>
              <a:t>same AMI </a:t>
            </a:r>
            <a:r>
              <a:rPr lang="en-US" sz="2000" dirty="0">
                <a:latin typeface="+mn-lt"/>
              </a:rPr>
              <a:t>are </a:t>
            </a:r>
            <a:r>
              <a:rPr lang="en-US" sz="2000" dirty="0">
                <a:latin typeface="+mn-lt"/>
                <a:ea typeface="Amazon Ember" panose="020B0603020204020204" pitchFamily="34" charset="0"/>
                <a:cs typeface="Amazon Ember" panose="020B0603020204020204" pitchFamily="34" charset="0"/>
              </a:rPr>
              <a:t>identically configured</a:t>
            </a:r>
            <a:endParaRPr lang="en-US" sz="2000" dirty="0">
              <a:latin typeface="+mn-lt"/>
            </a:endParaRPr>
          </a:p>
          <a:p>
            <a:pPr lvl="3">
              <a:buClr>
                <a:schemeClr val="tx1"/>
              </a:buClr>
            </a:pPr>
            <a:endParaRPr lang="en-US" sz="1400" dirty="0">
              <a:latin typeface="+mn-lt"/>
            </a:endParaRPr>
          </a:p>
          <a:p>
            <a:pPr lvl="0">
              <a:buClr>
                <a:schemeClr val="tx1"/>
              </a:buClr>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Recoverability</a:t>
            </a:r>
          </a:p>
          <a:p>
            <a:pPr lvl="1">
              <a:buClr>
                <a:schemeClr val="tx1"/>
              </a:buClr>
            </a:pPr>
            <a:r>
              <a:rPr lang="en-US" sz="2000" dirty="0"/>
              <a:t>You can create an AMI from a configured instance as a restorable backup</a:t>
            </a:r>
          </a:p>
          <a:p>
            <a:pPr lvl="1">
              <a:buClr>
                <a:schemeClr val="tx1"/>
              </a:buClr>
            </a:pPr>
            <a:r>
              <a:rPr lang="en-US" sz="2000" dirty="0">
                <a:latin typeface="+mn-lt"/>
              </a:rPr>
              <a:t>You can replace a failed instance by launching a new instance from the same AMI</a:t>
            </a:r>
          </a:p>
        </p:txBody>
      </p:sp>
      <p:sp>
        <p:nvSpPr>
          <p:cNvPr id="4" name="Footer Placeholder 3">
            <a:extLst>
              <a:ext uri="{FF2B5EF4-FFF2-40B4-BE49-F238E27FC236}">
                <a16:creationId xmlns:a16="http://schemas.microsoft.com/office/drawing/2014/main" id="{5866D307-639F-B847-8E5A-C212CAFC1B7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9F51170-B583-C949-B2EB-A43BF6782853}"/>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33481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133095-52DD-7E4E-BE9A-49606FAE629A}"/>
              </a:ext>
            </a:extLst>
          </p:cNvPr>
          <p:cNvSpPr>
            <a:spLocks noGrp="1"/>
          </p:cNvSpPr>
          <p:nvPr>
            <p:ph type="title"/>
          </p:nvPr>
        </p:nvSpPr>
        <p:spPr/>
        <p:txBody>
          <a:bodyPr/>
          <a:lstStyle/>
          <a:p>
            <a:r>
              <a:rPr lang="en-US" dirty="0"/>
              <a:t>Choosing an AMI</a:t>
            </a:r>
          </a:p>
        </p:txBody>
      </p:sp>
      <p:sp>
        <p:nvSpPr>
          <p:cNvPr id="8" name="Text Placeholder 7">
            <a:extLst>
              <a:ext uri="{FF2B5EF4-FFF2-40B4-BE49-F238E27FC236}">
                <a16:creationId xmlns:a16="http://schemas.microsoft.com/office/drawing/2014/main" id="{F67FB464-06A2-2347-AF83-0692A57241E7}"/>
              </a:ext>
            </a:extLst>
          </p:cNvPr>
          <p:cNvSpPr>
            <a:spLocks noGrp="1"/>
          </p:cNvSpPr>
          <p:nvPr>
            <p:ph idx="13"/>
          </p:nvPr>
        </p:nvSpPr>
        <p:spPr>
          <a:xfrm>
            <a:off x="591312" y="1615486"/>
            <a:ext cx="4295404" cy="4262799"/>
          </a:xfrm>
        </p:spPr>
        <p:txBody>
          <a:bodyPr>
            <a:normAutofit/>
          </a:bodyPr>
          <a:lstStyle/>
          <a:p>
            <a:pPr marL="0" indent="0">
              <a:buNone/>
            </a:pPr>
            <a:r>
              <a:rPr lang="en-US" dirty="0">
                <a:latin typeface="+mn-lt"/>
              </a:rPr>
              <a:t>Choose an AMI based on:</a:t>
            </a:r>
          </a:p>
          <a:p>
            <a:r>
              <a:rPr lang="en-US" sz="2400" dirty="0">
                <a:latin typeface="+mn-lt"/>
              </a:rPr>
              <a:t>Region</a:t>
            </a:r>
          </a:p>
          <a:p>
            <a:r>
              <a:rPr lang="en-US" sz="2400" dirty="0">
                <a:latin typeface="+mn-lt"/>
              </a:rPr>
              <a:t>Operating system</a:t>
            </a:r>
          </a:p>
          <a:p>
            <a:pPr lvl="1"/>
            <a:r>
              <a:rPr lang="en-US" sz="2000" dirty="0">
                <a:latin typeface="+mn-lt"/>
              </a:rPr>
              <a:t>Microsoft Windows or Linux </a:t>
            </a:r>
          </a:p>
          <a:p>
            <a:r>
              <a:rPr lang="en-US" sz="2400" dirty="0">
                <a:latin typeface="+mn-lt"/>
              </a:rPr>
              <a:t>Storage type of the root device</a:t>
            </a:r>
            <a:endParaRPr lang="en-US" sz="2000" dirty="0">
              <a:latin typeface="+mn-lt"/>
            </a:endParaRPr>
          </a:p>
          <a:p>
            <a:r>
              <a:rPr lang="en-US" sz="2400" dirty="0">
                <a:latin typeface="+mn-lt"/>
              </a:rPr>
              <a:t>Architecture</a:t>
            </a:r>
          </a:p>
          <a:p>
            <a:r>
              <a:rPr lang="en-US" sz="2400" dirty="0">
                <a:latin typeface="+mn-lt"/>
              </a:rPr>
              <a:t>Virtualization type </a:t>
            </a:r>
          </a:p>
        </p:txBody>
      </p:sp>
      <p:pic>
        <p:nvPicPr>
          <p:cNvPr id="16" name="Picture 15">
            <a:extLst>
              <a:ext uri="{FF2B5EF4-FFF2-40B4-BE49-F238E27FC236}">
                <a16:creationId xmlns:a16="http://schemas.microsoft.com/office/drawing/2014/main" id="{10035197-F1B1-234F-8FE1-2E1CEB724A0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03267" y="1389056"/>
            <a:ext cx="6705600" cy="2805642"/>
          </a:xfrm>
          <a:prstGeom prst="rect">
            <a:avLst/>
          </a:prstGeom>
          <a:ln>
            <a:solidFill>
              <a:schemeClr val="bg1">
                <a:lumMod val="50000"/>
              </a:schemeClr>
            </a:solidFill>
          </a:ln>
          <a:effectLst>
            <a:softEdge rad="88900"/>
          </a:effectLst>
        </p:spPr>
      </p:pic>
      <p:sp>
        <p:nvSpPr>
          <p:cNvPr id="7" name="Content Placeholder 6">
            <a:extLst>
              <a:ext uri="{FF2B5EF4-FFF2-40B4-BE49-F238E27FC236}">
                <a16:creationId xmlns:a16="http://schemas.microsoft.com/office/drawing/2014/main" id="{6D8CC517-A1A6-694C-B629-E5205EA86E65}"/>
              </a:ext>
            </a:extLst>
          </p:cNvPr>
          <p:cNvSpPr>
            <a:spLocks noGrp="1"/>
          </p:cNvSpPr>
          <p:nvPr>
            <p:ph idx="1"/>
          </p:nvPr>
        </p:nvSpPr>
        <p:spPr>
          <a:xfrm>
            <a:off x="5067300" y="4334493"/>
            <a:ext cx="6954371" cy="2158381"/>
          </a:xfrm>
        </p:spPr>
        <p:txBody>
          <a:bodyPr/>
          <a:lstStyle/>
          <a:p>
            <a:pPr marL="0" indent="0">
              <a:buNone/>
            </a:pPr>
            <a:r>
              <a:rPr lang="en-US" sz="2400" dirty="0"/>
              <a:t>AMI sources:</a:t>
            </a:r>
            <a:endParaRPr lang="en-US" dirty="0"/>
          </a:p>
          <a:p>
            <a:pPr>
              <a:buClr>
                <a:schemeClr val="tx1"/>
              </a:buClr>
            </a:pP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Quick Start</a:t>
            </a:r>
            <a:r>
              <a:rPr lang="en-US" sz="1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1800" i="1" dirty="0"/>
              <a:t>– Linux and Microsoft Windows AMIs that are provided by AWS.</a:t>
            </a:r>
          </a:p>
          <a:p>
            <a:pPr>
              <a:buClr>
                <a:schemeClr val="tx1"/>
              </a:buClr>
            </a:pP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My AMIs </a:t>
            </a:r>
            <a:r>
              <a:rPr lang="en-US" sz="1800" i="1" dirty="0"/>
              <a:t>– Any AMIs that you create.</a:t>
            </a:r>
          </a:p>
          <a:p>
            <a:pPr>
              <a:buClr>
                <a:schemeClr val="tx1"/>
              </a:buClr>
            </a:pP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Marketplace </a:t>
            </a:r>
            <a:r>
              <a:rPr lang="en-US" sz="1800" i="1" dirty="0"/>
              <a:t>– Pre-configured templates from third parties.</a:t>
            </a:r>
          </a:p>
          <a:p>
            <a:pPr>
              <a:buClr>
                <a:schemeClr val="tx1"/>
              </a:buClr>
            </a:pP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Community AMIs </a:t>
            </a:r>
            <a:r>
              <a:rPr lang="en-US" sz="1800" i="1" dirty="0"/>
              <a:t>– AMIs shared by others. Use at your own risk.</a:t>
            </a:r>
          </a:p>
          <a:p>
            <a:endParaRPr lang="en-US" sz="2000" dirty="0"/>
          </a:p>
          <a:p>
            <a:endParaRPr lang="en-US" sz="2000" dirty="0"/>
          </a:p>
        </p:txBody>
      </p:sp>
      <p:sp>
        <p:nvSpPr>
          <p:cNvPr id="4" name="Footer Placeholder 3">
            <a:extLst>
              <a:ext uri="{FF2B5EF4-FFF2-40B4-BE49-F238E27FC236}">
                <a16:creationId xmlns:a16="http://schemas.microsoft.com/office/drawing/2014/main" id="{A4EBC942-6D50-8F47-A458-93F821195D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2AE36A38-611C-B242-ACB1-228DC8D06293}"/>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79268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a:xfrm>
            <a:off x="419100" y="365125"/>
            <a:ext cx="8291764" cy="474119"/>
          </a:xfrm>
        </p:spPr>
        <p:txBody>
          <a:bodyPr>
            <a:noAutofit/>
          </a:bodyPr>
          <a:lstStyle/>
          <a:p>
            <a:r>
              <a:rPr lang="en-US" sz="3600" dirty="0"/>
              <a:t>Instance store-backed versus Amazon EBS-backed AMI</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295301811"/>
              </p:ext>
            </p:extLst>
          </p:nvPr>
        </p:nvGraphicFramePr>
        <p:xfrm>
          <a:off x="946248" y="1327679"/>
          <a:ext cx="10299504" cy="4870866"/>
        </p:xfrm>
        <a:graphic>
          <a:graphicData uri="http://schemas.openxmlformats.org/drawingml/2006/table">
            <a:tbl>
              <a:tblPr firstRow="1" bandRow="1"/>
              <a:tblGrid>
                <a:gridCol w="3433168">
                  <a:extLst>
                    <a:ext uri="{9D8B030D-6E8A-4147-A177-3AD203B41FA5}">
                      <a16:colId xmlns:a16="http://schemas.microsoft.com/office/drawing/2014/main" val="20000"/>
                    </a:ext>
                  </a:extLst>
                </a:gridCol>
                <a:gridCol w="3433168">
                  <a:extLst>
                    <a:ext uri="{9D8B030D-6E8A-4147-A177-3AD203B41FA5}">
                      <a16:colId xmlns:a16="http://schemas.microsoft.com/office/drawing/2014/main" val="20001"/>
                    </a:ext>
                  </a:extLst>
                </a:gridCol>
                <a:gridCol w="3433168">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Characteristic</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EBS-Backed Instance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 Store-Backed Instance</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solidFill>
                            <a:schemeClr val="tx1"/>
                          </a:solidFill>
                          <a:latin typeface="+mn-lt"/>
                          <a:ea typeface="Amazon Ember" panose="02000000000000000000" pitchFamily="2" charset="0"/>
                          <a:cs typeface="Amazon Ember Light" panose="020B0403020204020204" pitchFamily="34" charset="0"/>
                        </a:rPr>
                        <a:t>Boot time for the instance</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solidFill>
                            <a:schemeClr val="tx1"/>
                          </a:solidFill>
                          <a:latin typeface="+mn-lt"/>
                          <a:ea typeface="Amazon Ember Light" panose="020B0403020204020204" pitchFamily="34" charset="0"/>
                          <a:cs typeface="Amazon Ember Light" panose="020B0403020204020204" pitchFamily="34" charset="0"/>
                        </a:rPr>
                        <a:t>Boots faster</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solidFill>
                            <a:schemeClr val="tx1"/>
                          </a:solidFill>
                          <a:latin typeface="+mn-lt"/>
                          <a:ea typeface="Amazon Ember Light" panose="020B0403020204020204" pitchFamily="34" charset="0"/>
                          <a:cs typeface="Amazon Ember Light" panose="020B0403020204020204" pitchFamily="34" charset="0"/>
                        </a:rPr>
                        <a:t>Takes longer to boot</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Maximum size of root device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16 TiB</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10 GiB</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7179586"/>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Ability to stop the instance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Can stop the instance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panose="02000000000000000000" pitchFamily="2" charset="0"/>
                          <a:cs typeface="Amazon Ember Light" panose="020B0403020204020204" pitchFamily="34" charset="0"/>
                        </a:rPr>
                        <a:t>Can’t stop the instance, only reboot or terminate it</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panose="02000000000000000000" pitchFamily="2" charset="0"/>
                          <a:cs typeface="Amazon Ember Light" panose="020B0403020204020204" pitchFamily="34" charset="0"/>
                        </a:rPr>
                        <a:t>Ability to change the instance type</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panose="02000000000000000000" pitchFamily="2" charset="0"/>
                          <a:cs typeface="Amazon Ember Light" panose="020B0403020204020204" pitchFamily="34" charset="0"/>
                        </a:rPr>
                        <a:t>Can change the instance type by stopping instance</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panose="02000000000000000000" pitchFamily="2" charset="0"/>
                          <a:cs typeface="Amazon Ember Light" panose="020B0403020204020204" pitchFamily="34" charset="0"/>
                        </a:rPr>
                        <a:t>Can’t change the instance type because the instance can’t be stopped</a:t>
                      </a:r>
                      <a:endParaRPr lang="en-US" sz="1800" b="0" i="0" dirty="0">
                        <a:solidFill>
                          <a:schemeClr val="tx1"/>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Instance charges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latin typeface="+mn-lt"/>
                          <a:ea typeface="Amazon Ember Light" panose="020B0403020204020204" pitchFamily="34" charset="0"/>
                          <a:cs typeface="Amazon Ember Light" panose="020B0403020204020204" pitchFamily="34" charset="0"/>
                        </a:rPr>
                        <a:t>You are charged for instance usage, EBS volume usage, and storing your AMI as an EBS snapshot</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800" b="0" i="0" dirty="0">
                          <a:solidFill>
                            <a:schemeClr val="tx1"/>
                          </a:solidFill>
                          <a:latin typeface="+mn-lt"/>
                          <a:ea typeface="Amazon Ember" panose="02000000000000000000" pitchFamily="2" charset="0"/>
                          <a:cs typeface="Amazon Ember Light" panose="020B0403020204020204" pitchFamily="34" charset="0"/>
                        </a:rPr>
                        <a:t>You </a:t>
                      </a:r>
                      <a:r>
                        <a:rPr lang="en-US" sz="1800" b="0" i="0" kern="1200" dirty="0">
                          <a:solidFill>
                            <a:schemeClr val="tx1"/>
                          </a:solidFill>
                          <a:latin typeface="+mn-lt"/>
                          <a:ea typeface="Amazon Ember" panose="02000000000000000000" pitchFamily="2" charset="0"/>
                          <a:cs typeface="Amazon Ember Light" panose="020B0403020204020204" pitchFamily="34" charset="0"/>
                        </a:rPr>
                        <a:t>are charged for instance usage and storing your AMI in Amazon S3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4" name="Footer Placeholder 3">
            <a:extLst>
              <a:ext uri="{FF2B5EF4-FFF2-40B4-BE49-F238E27FC236}">
                <a16:creationId xmlns:a16="http://schemas.microsoft.com/office/drawing/2014/main" id="{FB495FF4-B428-7B45-85F5-9D5F6EF9F1B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C6B622A1-65FD-C84C-8C8F-0E9AB30D045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279087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mazon Ember" panose="02000000000000000000" pitchFamily="2" charset="0"/>
                  <a:ea typeface="Amazon Ember" panose="02000000000000000000" pitchFamily="2" charset="0"/>
                </a:rPr>
                <a:t>Amazon EBS-backed instances only</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chemeClr val="accent4">
                <a:lumMod val="60000"/>
                <a:lumOff val="40000"/>
                <a:alpha val="5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00B05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chemeClr val="accent6">
                  <a:lumMod val="75000"/>
                  <a:alpha val="23922"/>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D87A00">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 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95502"/>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Stop</a:t>
              </a:r>
            </a:p>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chemeClr val="accent4">
                <a:lumMod val="60000"/>
                <a:lumOff val="40000"/>
                <a:alpha val="5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chemeClr val="accent6">
                <a:lumMod val="75000"/>
                <a:alpha val="23922"/>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a16="http://schemas.microsoft.com/office/drawing/2014/main" id="{69F52E2A-02A2-8C48-8BE7-01A2E5C2B5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2020, Amazon Web Services, Inc. or its Affiliates. All rights reserved.</a:t>
            </a:r>
          </a:p>
        </p:txBody>
      </p:sp>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19</a:t>
            </a:fld>
            <a:endParaRPr lang="en-US" dirty="0">
              <a:latin typeface="+mn-lt"/>
            </a:endParaRPr>
          </a:p>
        </p:txBody>
      </p:sp>
    </p:spTree>
    <p:custDataLst>
      <p:tags r:id="rId1"/>
    </p:custDataLst>
    <p:extLst>
      <p:ext uri="{BB962C8B-B14F-4D97-AF65-F5344CB8AC3E}">
        <p14:creationId xmlns:p14="http://schemas.microsoft.com/office/powerpoint/2010/main" val="313315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00000000000000000" pitchFamily="2" charset="0"/>
                <a:ea typeface="Amazon Ember" panose="02000000000000000000" pitchFamily="2" charset="0"/>
              </a:rPr>
              <a:t>Sections</a:t>
            </a:r>
          </a:p>
          <a:p>
            <a:pPr marL="457200" indent="-457200">
              <a:buFont typeface="+mj-lt"/>
              <a:buAutoNum type="arabicPeriod"/>
            </a:pPr>
            <a:r>
              <a:rPr lang="en-US" sz="2000" dirty="0">
                <a:latin typeface="+mn-lt"/>
              </a:rPr>
              <a:t>Architectural need</a:t>
            </a:r>
          </a:p>
          <a:p>
            <a:pPr marL="457200" indent="-457200">
              <a:buFont typeface="+mj-lt"/>
              <a:buAutoNum type="arabicPeriod"/>
            </a:pPr>
            <a:r>
              <a:rPr lang="en-US" sz="2000" dirty="0">
                <a:latin typeface="+mn-lt"/>
              </a:rPr>
              <a:t>Adding compute with Amazon EC2</a:t>
            </a:r>
          </a:p>
          <a:p>
            <a:pPr marL="457200" indent="-457200">
              <a:buFont typeface="+mj-lt"/>
              <a:buAutoNum type="arabicPeriod"/>
            </a:pPr>
            <a:r>
              <a:rPr lang="en-US" sz="2000" dirty="0">
                <a:latin typeface="+mn-lt"/>
              </a:rPr>
              <a:t>Choosing an AMI to launch an Amazon EC2 instance</a:t>
            </a:r>
          </a:p>
          <a:p>
            <a:pPr marL="457200" indent="-457200">
              <a:buFont typeface="+mj-lt"/>
              <a:buAutoNum type="arabicPeriod"/>
            </a:pPr>
            <a:r>
              <a:rPr lang="en-US" sz="2000" dirty="0"/>
              <a:t>Selecting an Amazon EC2 instance type</a:t>
            </a:r>
          </a:p>
          <a:p>
            <a:pPr marL="457200" indent="-457200">
              <a:buFont typeface="+mj-lt"/>
              <a:buAutoNum type="arabicPeriod"/>
            </a:pPr>
            <a:r>
              <a:rPr lang="en-US" sz="2000" dirty="0">
                <a:latin typeface="+mn-lt"/>
              </a:rPr>
              <a:t>Using user data to configure an Amazon EC2 instance</a:t>
            </a:r>
          </a:p>
          <a:p>
            <a:pPr marL="457200" indent="-457200">
              <a:buFont typeface="+mj-lt"/>
              <a:buAutoNum type="arabicPeriod"/>
            </a:pPr>
            <a:r>
              <a:rPr lang="en-US" sz="2000" dirty="0">
                <a:latin typeface="+mn-lt"/>
              </a:rPr>
              <a:t>Adding storage to an Amazon EC2 instance </a:t>
            </a:r>
          </a:p>
          <a:p>
            <a:pPr marL="457200" indent="-457200">
              <a:buFont typeface="+mj-lt"/>
              <a:buAutoNum type="arabicPeriod"/>
            </a:pPr>
            <a:r>
              <a:rPr lang="en-US" sz="2000" dirty="0">
                <a:latin typeface="+mn-lt"/>
              </a:rPr>
              <a:t>Amazon EC2 pricing options</a:t>
            </a:r>
          </a:p>
          <a:p>
            <a:pPr marL="457200" indent="-457200">
              <a:buFont typeface="+mj-lt"/>
              <a:buAutoNum type="arabicPeriod"/>
            </a:pPr>
            <a:r>
              <a:rPr lang="en-US" sz="2000" dirty="0">
                <a:latin typeface="+mn-lt"/>
              </a:rPr>
              <a:t>Amazon EC2 considerations</a:t>
            </a: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00000000000000000" pitchFamily="2" charset="0"/>
                <a:ea typeface="Amazon Ember" panose="02000000000000000000" pitchFamily="2" charset="0"/>
              </a:rPr>
              <a:t>Demonstrations</a:t>
            </a:r>
          </a:p>
          <a:p>
            <a:r>
              <a:rPr lang="en-US" sz="2000" dirty="0"/>
              <a:t>Configuring an EC2 Instance with User Data</a:t>
            </a:r>
          </a:p>
          <a:p>
            <a:r>
              <a:rPr lang="en-US" sz="2000" dirty="0"/>
              <a:t>Reviewing the Spot Instance History Page</a:t>
            </a:r>
          </a:p>
          <a:p>
            <a:pPr marL="0" indent="0">
              <a:buNone/>
            </a:pPr>
            <a:endParaRPr lang="en-US" b="1" dirty="0">
              <a:latin typeface="+mn-lt"/>
            </a:endParaRPr>
          </a:p>
          <a:p>
            <a:pPr marL="0" indent="0">
              <a:buNone/>
            </a:pPr>
            <a:r>
              <a:rPr lang="en-US" dirty="0">
                <a:latin typeface="Amazon Ember" panose="02000000000000000000" pitchFamily="2" charset="0"/>
                <a:ea typeface="Amazon Ember" panose="02000000000000000000" pitchFamily="2" charset="0"/>
              </a:rPr>
              <a:t>Labs</a:t>
            </a:r>
          </a:p>
          <a:p>
            <a:r>
              <a:rPr lang="en-US" sz="2000" dirty="0">
                <a:latin typeface="+mn-lt"/>
              </a:rPr>
              <a:t>Guided Lab: Introducing </a:t>
            </a:r>
            <a:r>
              <a:rPr lang="en-US" sz="2000" dirty="0"/>
              <a:t>Amazon </a:t>
            </a:r>
            <a:r>
              <a:rPr lang="en-US" sz="2000" dirty="0">
                <a:latin typeface="+mn-lt"/>
              </a:rPr>
              <a:t>EFS</a:t>
            </a:r>
          </a:p>
          <a:p>
            <a:r>
              <a:rPr lang="en-US" sz="2000" dirty="0">
                <a:latin typeface="+mn-lt"/>
              </a:rPr>
              <a:t>Challenge Lab: Creating a Dynamic Website for the Caf</a:t>
            </a:r>
            <a:r>
              <a:rPr lang="en-US" sz="2000" dirty="0"/>
              <a:t>é</a:t>
            </a:r>
            <a:r>
              <a:rPr lang="en-US" sz="2000" dirty="0">
                <a:latin typeface="+mn-lt"/>
              </a:rPr>
              <a:t> </a:t>
            </a:r>
          </a:p>
          <a:p>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744788" cy="532323"/>
            <a:chOff x="4188879" y="4810544"/>
            <a:chExt cx="2744788"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212465" cy="400110"/>
            </a:xfrm>
            <a:prstGeom prst="rect">
              <a:avLst/>
            </a:prstGeom>
            <a:noFill/>
          </p:spPr>
          <p:txBody>
            <a:bodyPr wrap="none" rtlCol="0">
              <a:spAutoFit/>
            </a:bodyPr>
            <a:lstStyle/>
            <a:p>
              <a:r>
                <a:rPr lang="en-US" sz="2000" dirty="0">
                  <a:latin typeface="Amazon Ember" panose="02000000000000000000" pitchFamily="2" charset="0"/>
                  <a:ea typeface="Amazon Ember" panose="02000000000000000000" pitchFamily="2"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89137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a:lstStyle/>
          <a:p>
            <a:r>
              <a:rPr lang="en-US" dirty="0"/>
              <a:t>Creating a new AMI</a:t>
            </a:r>
          </a:p>
        </p:txBody>
      </p:sp>
      <p:grpSp>
        <p:nvGrpSpPr>
          <p:cNvPr id="3" name="Group 2" descr="An instance is launched from a starter AMI, then modified and captured as a new AMI that then itself becomes a new starter AMI that can be optionally copied to other Regions.">
            <a:extLst>
              <a:ext uri="{FF2B5EF4-FFF2-40B4-BE49-F238E27FC236}">
                <a16:creationId xmlns:a16="http://schemas.microsoft.com/office/drawing/2014/main" id="{A8AC394F-112D-884E-A0D8-E976365E4CAA}"/>
              </a:ext>
            </a:extLst>
          </p:cNvPr>
          <p:cNvGrpSpPr/>
          <p:nvPr/>
        </p:nvGrpSpPr>
        <p:grpSpPr>
          <a:xfrm>
            <a:off x="267611" y="1269215"/>
            <a:ext cx="11590713" cy="4929880"/>
            <a:chOff x="267611" y="1269215"/>
            <a:chExt cx="11590713" cy="4929880"/>
          </a:xfrm>
        </p:grpSpPr>
        <p:pic>
          <p:nvPicPr>
            <p:cNvPr id="66" name="Graphic 65">
              <a:extLst>
                <a:ext uri="{FF2B5EF4-FFF2-40B4-BE49-F238E27FC236}">
                  <a16:creationId xmlns:a16="http://schemas.microsoft.com/office/drawing/2014/main" id="{A71E226E-DD79-8A42-A367-188EFB772C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5767" y="1280347"/>
              <a:ext cx="330200" cy="330200"/>
            </a:xfrm>
            <a:prstGeom prst="rect">
              <a:avLst/>
            </a:prstGeom>
          </p:spPr>
        </p:pic>
        <p:sp>
          <p:nvSpPr>
            <p:cNvPr id="12" name="TextBox 11">
              <a:extLst>
                <a:ext uri="{FF2B5EF4-FFF2-40B4-BE49-F238E27FC236}">
                  <a16:creationId xmlns:a16="http://schemas.microsoft.com/office/drawing/2014/main" id="{9E85C031-3350-3248-AEB4-CFFAA0CF8318}"/>
                </a:ext>
              </a:extLst>
            </p:cNvPr>
            <p:cNvSpPr txBox="1"/>
            <p:nvPr/>
          </p:nvSpPr>
          <p:spPr>
            <a:xfrm>
              <a:off x="267611" y="4301281"/>
              <a:ext cx="176696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(Optional) Import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 virtual machine</a:t>
              </a:r>
            </a:p>
          </p:txBody>
        </p:sp>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666407" y="4047940"/>
              <a:ext cx="18554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421FBC-1BF2-0944-8C78-D5D8AB066103}"/>
                </a:ext>
              </a:extLst>
            </p:cNvPr>
            <p:cNvSpPr txBox="1"/>
            <p:nvPr/>
          </p:nvSpPr>
          <p:spPr>
            <a:xfrm>
              <a:off x="2117918" y="2374977"/>
              <a:ext cx="1377125" cy="721993"/>
            </a:xfrm>
            <a:prstGeom prst="rect">
              <a:avLst/>
            </a:prstGeom>
            <a:noFill/>
          </p:spPr>
          <p:txBody>
            <a:bodyPr wrap="square" rtlCol="0">
              <a:spAutoFit/>
            </a:bodyPr>
            <a:lstStyle/>
            <a:p>
              <a:pPr algn="r">
                <a:lnSpc>
                  <a:spcPct val="85000"/>
                </a:lnSpc>
              </a:pPr>
              <a:r>
                <a:rPr lang="en-US" sz="1600" dirty="0">
                  <a:latin typeface="Amazon Ember" panose="020B0603020204020204" pitchFamily="34" charset="0"/>
                  <a:ea typeface="Amazon Ember" panose="020B0603020204020204" pitchFamily="34" charset="0"/>
                  <a:cs typeface="Amazon Ember" panose="020B0603020204020204" pitchFamily="34" charset="0"/>
                </a:rPr>
                <a:t>Quick Start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 other</a:t>
              </a:r>
            </a:p>
            <a:p>
              <a:pPr algn="r">
                <a:lnSpc>
                  <a:spcPct val="85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existing AMI</a:t>
              </a:r>
            </a:p>
          </p:txBody>
        </p:sp>
        <p:sp>
          <p:nvSpPr>
            <p:cNvPr id="67" name="Rectangle 66">
              <a:extLst>
                <a:ext uri="{FF2B5EF4-FFF2-40B4-BE49-F238E27FC236}">
                  <a16:creationId xmlns:a16="http://schemas.microsoft.com/office/drawing/2014/main" id="{51D747B1-D5C6-2D46-9ACD-852737814D3F}"/>
                </a:ext>
              </a:extLst>
            </p:cNvPr>
            <p:cNvSpPr/>
            <p:nvPr/>
          </p:nvSpPr>
          <p:spPr>
            <a:xfrm>
              <a:off x="2044222" y="1269215"/>
              <a:ext cx="9814102"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AWS Cloud</a:t>
              </a:r>
            </a:p>
          </p:txBody>
        </p:sp>
        <p:pic>
          <p:nvPicPr>
            <p:cNvPr id="6" name="Graphic 5">
              <a:extLst>
                <a:ext uri="{FF2B5EF4-FFF2-40B4-BE49-F238E27FC236}">
                  <a16:creationId xmlns:a16="http://schemas.microsoft.com/office/drawing/2014/main" id="{E6AE7E77-BB91-E340-916B-0EE2446A36E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1826"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3262469" y="4282890"/>
              <a:ext cx="988614" cy="338554"/>
            </a:xfrm>
            <a:prstGeom prst="rect">
              <a:avLst/>
            </a:prstGeom>
            <a:noFill/>
          </p:spPr>
          <p:txBody>
            <a:bodyPr wrap="square" rtlCol="0">
              <a:spAutoFit/>
            </a:bodyPr>
            <a:lstStyle/>
            <a:p>
              <a:pPr algn="ctr"/>
              <a:r>
                <a:rPr lang="en-US" sz="1600" dirty="0"/>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991726"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553811" y="2821751"/>
              <a:ext cx="1165705"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Launch</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an instance</a:t>
              </a:r>
            </a:p>
          </p:txBody>
        </p:sp>
        <p:pic>
          <p:nvPicPr>
            <p:cNvPr id="17" name="Graphic 16">
              <a:extLst>
                <a:ext uri="{FF2B5EF4-FFF2-40B4-BE49-F238E27FC236}">
                  <a16:creationId xmlns:a16="http://schemas.microsoft.com/office/drawing/2014/main" id="{C0E2041F-B11A-234B-BA3D-D65768812DE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21826"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3262469" y="3059493"/>
              <a:ext cx="988614" cy="584775"/>
            </a:xfrm>
            <a:prstGeom prst="rect">
              <a:avLst/>
            </a:prstGeom>
            <a:noFill/>
          </p:spPr>
          <p:txBody>
            <a:bodyPr wrap="square" rtlCol="0">
              <a:spAutoFit/>
            </a:bodyPr>
            <a:lstStyle/>
            <a:p>
              <a:pPr algn="ctr"/>
              <a:r>
                <a:rPr lang="en-US" sz="1600" dirty="0"/>
                <a:t>Starter</a:t>
              </a:r>
              <a:br>
                <a:rPr lang="en-US" sz="1600" dirty="0"/>
              </a:br>
              <a:r>
                <a:rPr lang="en-US" sz="1600" dirty="0"/>
                <a:t>AMI</a:t>
              </a:r>
            </a:p>
          </p:txBody>
        </p:sp>
        <p:pic>
          <p:nvPicPr>
            <p:cNvPr id="20" name="Graphic 19">
              <a:extLst>
                <a:ext uri="{FF2B5EF4-FFF2-40B4-BE49-F238E27FC236}">
                  <a16:creationId xmlns:a16="http://schemas.microsoft.com/office/drawing/2014/main" id="{B8C5075C-37A6-C24C-8551-71992CEDC07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3963"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991726"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1330"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6323863"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6325591" y="1767347"/>
              <a:ext cx="2325398" cy="1569660"/>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 to the instance and manually modify it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or</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run a script that modifies the instance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(for example, upgrade installed software)</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480302" y="3612838"/>
              <a:ext cx="1241030" cy="584775"/>
            </a:xfrm>
            <a:prstGeom prst="rect">
              <a:avLst/>
            </a:prstGeom>
            <a:noFill/>
          </p:spPr>
          <p:txBody>
            <a:bodyPr wrap="square" rtlCol="0">
              <a:spAutoFit/>
            </a:bodyPr>
            <a:lstStyle/>
            <a:p>
              <a:pPr algn="ctr"/>
              <a:r>
                <a:rPr lang="en-US" sz="1600" dirty="0"/>
                <a:t>Unmodified</a:t>
              </a:r>
            </a:p>
            <a:p>
              <a:pPr algn="ctr"/>
              <a:r>
                <a:rPr lang="en-US" sz="1600" dirty="0"/>
                <a:t>instance</a:t>
              </a:r>
            </a:p>
          </p:txBody>
        </p:sp>
        <p:sp>
          <p:nvSpPr>
            <p:cNvPr id="46" name="TextBox 45">
              <a:extLst>
                <a:ext uri="{FF2B5EF4-FFF2-40B4-BE49-F238E27FC236}">
                  <a16:creationId xmlns:a16="http://schemas.microsoft.com/office/drawing/2014/main" id="{F3617422-825F-D34D-B660-F0B5BC25F4A6}"/>
                </a:ext>
              </a:extLst>
            </p:cNvPr>
            <p:cNvSpPr txBox="1"/>
            <p:nvPr/>
          </p:nvSpPr>
          <p:spPr>
            <a:xfrm>
              <a:off x="8431973" y="3577741"/>
              <a:ext cx="988614" cy="584775"/>
            </a:xfrm>
            <a:prstGeom prst="rect">
              <a:avLst/>
            </a:prstGeom>
            <a:noFill/>
          </p:spPr>
          <p:txBody>
            <a:bodyPr wrap="square" rtlCol="0">
              <a:spAutoFit/>
            </a:bodyPr>
            <a:lstStyle/>
            <a:p>
              <a:pPr algn="ctr"/>
              <a:r>
                <a:rPr lang="en-US" sz="1600" dirty="0"/>
                <a:t>Modified</a:t>
              </a:r>
            </a:p>
            <a:p>
              <a:pPr algn="ctr"/>
              <a:r>
                <a:rPr lang="en-US" sz="1600" dirty="0"/>
                <a:t>instance</a:t>
              </a:r>
            </a:p>
          </p:txBody>
        </p:sp>
        <p:pic>
          <p:nvPicPr>
            <p:cNvPr id="50" name="Graphic 49">
              <a:extLst>
                <a:ext uri="{FF2B5EF4-FFF2-40B4-BE49-F238E27FC236}">
                  <a16:creationId xmlns:a16="http://schemas.microsoft.com/office/drawing/2014/main" id="{8AFE4C3B-5866-C545-B43F-2BD378AF9DF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5636"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336279" y="3639399"/>
              <a:ext cx="988614"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9145803"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865964" y="1787846"/>
              <a:ext cx="2618351" cy="1323439"/>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Capture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as a new AMI:</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a </a:t>
              </a:r>
              <a:r>
                <a:rPr lang="en-US" sz="1600" dirty="0">
                  <a:latin typeface="Amazon Ember" panose="020B0603020204020204" pitchFamily="34" charset="0"/>
                  <a:ea typeface="Amazon Ember" panose="020B0603020204020204" pitchFamily="34" charset="0"/>
                  <a:cs typeface="Amazon Ember" panose="020B0603020204020204" pitchFamily="34" charset="0"/>
                </a:rPr>
                <a:t>new image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(EBS-backed)</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a </a:t>
              </a:r>
              <a:r>
                <a:rPr lang="en-US" sz="1600" dirty="0">
                  <a:latin typeface="Amazon Ember" panose="020B0603020204020204" pitchFamily="34" charset="0"/>
                  <a:ea typeface="Amazon Ember" panose="020B0603020204020204" pitchFamily="34" charset="0"/>
                  <a:cs typeface="Amazon Ember" panose="020B0603020204020204" pitchFamily="34" charset="0"/>
                </a:rPr>
                <a:t>bundle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(instance-backed)</a:t>
              </a:r>
            </a:p>
          </p:txBody>
        </p:sp>
        <p:sp>
          <p:nvSpPr>
            <p:cNvPr id="55" name="Rectangle 54">
              <a:extLst>
                <a:ext uri="{FF2B5EF4-FFF2-40B4-BE49-F238E27FC236}">
                  <a16:creationId xmlns:a16="http://schemas.microsoft.com/office/drawing/2014/main" id="{C95115EA-2A94-3641-86E4-CF917D02A90C}"/>
                </a:ext>
              </a:extLst>
            </p:cNvPr>
            <p:cNvSpPr/>
            <p:nvPr/>
          </p:nvSpPr>
          <p:spPr>
            <a:xfrm>
              <a:off x="2295405" y="1691308"/>
              <a:ext cx="9394619" cy="2930136"/>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4"/>
                  </a:solidFill>
                </a:rPr>
                <a:t>Region A</a:t>
              </a:r>
            </a:p>
          </p:txBody>
        </p:sp>
        <p:pic>
          <p:nvPicPr>
            <p:cNvPr id="56" name="Graphic 55">
              <a:extLst>
                <a:ext uri="{FF2B5EF4-FFF2-40B4-BE49-F238E27FC236}">
                  <a16:creationId xmlns:a16="http://schemas.microsoft.com/office/drawing/2014/main" id="{7A778276-C328-6849-AB28-A7EFF8D903F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92403" y="1691307"/>
              <a:ext cx="370816"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292403" y="4819322"/>
              <a:ext cx="4543233" cy="1273911"/>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4"/>
                  </a:solidFill>
                </a:rPr>
                <a:t>Region B</a:t>
              </a:r>
            </a:p>
          </p:txBody>
        </p:sp>
        <p:pic>
          <p:nvPicPr>
            <p:cNvPr id="58" name="Graphic 57">
              <a:extLst>
                <a:ext uri="{FF2B5EF4-FFF2-40B4-BE49-F238E27FC236}">
                  <a16:creationId xmlns:a16="http://schemas.microsoft.com/office/drawing/2014/main" id="{79714A2B-DFDC-434A-87CA-70DDFAFD2EA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94517"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9162"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879805" y="5508458"/>
              <a:ext cx="974158"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609062"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067783" y="4865130"/>
              <a:ext cx="4022191" cy="706604"/>
            </a:xfrm>
            <a:prstGeom prst="rect">
              <a:avLst/>
            </a:prstGeom>
            <a:noFill/>
          </p:spPr>
          <p:txBody>
            <a:bodyPr wrap="none" rtlCol="0">
              <a:spAutoFit/>
            </a:bodyPr>
            <a:lstStyle/>
            <a:p>
              <a:pPr algn="ctr">
                <a:lnSpc>
                  <a:spcPct val="13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(Optional)</a:t>
              </a:r>
              <a:r>
                <a:rPr lang="en-US" sz="1600" dirty="0">
                  <a:latin typeface="Amazon Ember" panose="020B0603020204020204" pitchFamily="34" charset="0"/>
                  <a:ea typeface="Amazon Ember" panose="020B0603020204020204" pitchFamily="34" charset="0"/>
                  <a:cs typeface="Amazon Ember" panose="020B0603020204020204" pitchFamily="34" charset="0"/>
                </a:rPr>
                <a:t> Copy</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the AMI to any other Regions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where you want to use it</a:t>
              </a:r>
            </a:p>
          </p:txBody>
        </p:sp>
        <p:sp>
          <p:nvSpPr>
            <p:cNvPr id="69" name="Oval 68">
              <a:extLst>
                <a:ext uri="{FF2B5EF4-FFF2-40B4-BE49-F238E27FC236}">
                  <a16:creationId xmlns:a16="http://schemas.microsoft.com/office/drawing/2014/main" id="{B9EED663-746E-5449-9A6F-3E851AFCB1C5}"/>
                </a:ext>
              </a:extLst>
            </p:cNvPr>
            <p:cNvSpPr/>
            <p:nvPr/>
          </p:nvSpPr>
          <p:spPr>
            <a:xfrm>
              <a:off x="504123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0" name="Oval 69">
              <a:extLst>
                <a:ext uri="{FF2B5EF4-FFF2-40B4-BE49-F238E27FC236}">
                  <a16:creationId xmlns:a16="http://schemas.microsoft.com/office/drawing/2014/main" id="{A42C9383-7DF3-A947-8283-C4757DD6BABD}"/>
                </a:ext>
              </a:extLst>
            </p:cNvPr>
            <p:cNvSpPr/>
            <p:nvPr/>
          </p:nvSpPr>
          <p:spPr>
            <a:xfrm>
              <a:off x="7332171"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 name="Oval 70">
              <a:extLst>
                <a:ext uri="{FF2B5EF4-FFF2-40B4-BE49-F238E27FC236}">
                  <a16:creationId xmlns:a16="http://schemas.microsoft.com/office/drawing/2014/main" id="{AB3A427B-9515-8E4F-BD5D-2FD3356AAF93}"/>
                </a:ext>
              </a:extLst>
            </p:cNvPr>
            <p:cNvSpPr/>
            <p:nvPr/>
          </p:nvSpPr>
          <p:spPr>
            <a:xfrm>
              <a:off x="9767444"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2" name="Oval 71">
              <a:extLst>
                <a:ext uri="{FF2B5EF4-FFF2-40B4-BE49-F238E27FC236}">
                  <a16:creationId xmlns:a16="http://schemas.microsoft.com/office/drawing/2014/main" id="{AC64F6CB-8F0A-7847-B06C-26650879FBDD}"/>
                </a:ext>
              </a:extLst>
            </p:cNvPr>
            <p:cNvSpPr/>
            <p:nvPr/>
          </p:nvSpPr>
          <p:spPr>
            <a:xfrm>
              <a:off x="8787152" y="555388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pic>
        <p:nvPicPr>
          <p:cNvPr id="9" name="Content Placeholder 8">
            <a:extLst>
              <a:ext uri="{FF2B5EF4-FFF2-40B4-BE49-F238E27FC236}">
                <a16:creationId xmlns:a16="http://schemas.microsoft.com/office/drawing/2014/main" id="{1C8E1992-A47C-8344-8054-297DDF6250AB}"/>
              </a:ext>
              <a:ext uri="{C183D7F6-B498-43B3-948B-1728B52AA6E4}">
                <adec:decorative xmlns:adec="http://schemas.microsoft.com/office/drawing/2017/decorative" val="1"/>
              </a:ext>
            </a:extLst>
          </p:cNvPr>
          <p:cNvPicPr>
            <a:picLocks noGrp="1" noChangeAspect="1"/>
          </p:cNvPicPr>
          <p:nvPr>
            <p:ph idx="1"/>
          </p:nvPr>
        </p:nvPicPr>
        <p:blipFill>
          <a:blip r:embed="rId12">
            <a:extLst>
              <a:ext uri="{96DAC541-7B7A-43D3-8B79-37D633B846F1}">
                <asvg:svgBlip xmlns:asvg="http://schemas.microsoft.com/office/drawing/2016/SVG/main" r:embed="rId13"/>
              </a:ext>
            </a:extLst>
          </a:blip>
          <a:stretch>
            <a:fillRect/>
          </a:stretch>
        </p:blipFill>
        <p:spPr>
          <a:xfrm>
            <a:off x="929807" y="3679640"/>
            <a:ext cx="736600" cy="736600"/>
          </a:xfrm>
        </p:spPr>
      </p:pic>
      <p:sp>
        <p:nvSpPr>
          <p:cNvPr id="5" name="Footer Placeholder 4">
            <a:extLst>
              <a:ext uri="{FF2B5EF4-FFF2-40B4-BE49-F238E27FC236}">
                <a16:creationId xmlns:a16="http://schemas.microsoft.com/office/drawing/2014/main" id="{A1C471E5-3108-BC43-8BC8-E3A0BCFBA4C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417678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a:lstStyle/>
          <a:p>
            <a:r>
              <a:rPr lang="en-US" dirty="0"/>
              <a:t>EC2 Image Builder</a:t>
            </a:r>
          </a:p>
        </p:txBody>
      </p:sp>
      <p:pic>
        <p:nvPicPr>
          <p:cNvPr id="16" name="Picture 15">
            <a:extLst>
              <a:ext uri="{FF2B5EF4-FFF2-40B4-BE49-F238E27FC236}">
                <a16:creationId xmlns:a16="http://schemas.microsoft.com/office/drawing/2014/main" id="{B93EB628-73CF-6740-848E-FF62DA4C144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413103" y="2387245"/>
            <a:ext cx="1097280" cy="1097280"/>
          </a:xfrm>
          <a:prstGeom prst="rect">
            <a:avLst/>
          </a:prstGeom>
        </p:spPr>
      </p:pic>
      <p:sp>
        <p:nvSpPr>
          <p:cNvPr id="6" name="TextBox 5">
            <a:extLst>
              <a:ext uri="{FF2B5EF4-FFF2-40B4-BE49-F238E27FC236}">
                <a16:creationId xmlns:a16="http://schemas.microsoft.com/office/drawing/2014/main" id="{185EAA45-D4B7-7A45-9BC8-8965B9BA6195}"/>
              </a:ext>
              <a:ext uri="{C183D7F6-B498-43B3-948B-1728B52AA6E4}">
                <adec:decorative xmlns:adec="http://schemas.microsoft.com/office/drawing/2017/decorative" val="1"/>
              </a:ext>
            </a:extLst>
          </p:cNvPr>
          <p:cNvSpPr txBox="1"/>
          <p:nvPr/>
        </p:nvSpPr>
        <p:spPr>
          <a:xfrm>
            <a:off x="763269" y="3640040"/>
            <a:ext cx="2396947" cy="400110"/>
          </a:xfrm>
          <a:prstGeom prst="rect">
            <a:avLst/>
          </a:prstGeom>
          <a:noFill/>
          <a:ln>
            <a:no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EC2 Image Builder</a:t>
            </a:r>
          </a:p>
        </p:txBody>
      </p:sp>
      <p:sp>
        <p:nvSpPr>
          <p:cNvPr id="7" name="Rectangle 6">
            <a:extLst>
              <a:ext uri="{FF2B5EF4-FFF2-40B4-BE49-F238E27FC236}">
                <a16:creationId xmlns:a16="http://schemas.microsoft.com/office/drawing/2014/main" id="{3902E542-247F-084D-BCC4-F47FB2DB31EB}"/>
              </a:ext>
              <a:ext uri="{C183D7F6-B498-43B3-948B-1728B52AA6E4}">
                <adec:decorative xmlns:adec="http://schemas.microsoft.com/office/drawing/2017/decorative" val="1"/>
              </a:ext>
            </a:extLst>
          </p:cNvPr>
          <p:cNvSpPr/>
          <p:nvPr/>
        </p:nvSpPr>
        <p:spPr>
          <a:xfrm>
            <a:off x="546817" y="1904815"/>
            <a:ext cx="2829850" cy="277014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853B1FA-449B-4948-B4F3-D5D21006EB0F}"/>
              </a:ext>
            </a:extLst>
          </p:cNvPr>
          <p:cNvSpPr txBox="1"/>
          <p:nvPr/>
        </p:nvSpPr>
        <p:spPr>
          <a:xfrm>
            <a:off x="3838860" y="1916492"/>
            <a:ext cx="7934039" cy="424731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EC2 Image Builder </a:t>
            </a:r>
            <a:r>
              <a:rPr lang="en-US" sz="2200" dirty="0"/>
              <a:t>automates the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creation</a:t>
            </a:r>
            <a:r>
              <a:rPr lang="en-US" sz="2200" dirty="0"/>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management</a:t>
            </a:r>
            <a:r>
              <a:rPr lang="en-US" sz="2200" dirty="0"/>
              <a:t>, and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deployment</a:t>
            </a:r>
            <a:r>
              <a:rPr lang="en-US" sz="2200" dirty="0"/>
              <a:t> of up-to-date and compliant </a:t>
            </a:r>
            <a:r>
              <a:rPr lang="en-US" sz="2200" dirty="0">
                <a:solidFill>
                  <a:schemeClr val="accent6"/>
                </a:solidFill>
              </a:rPr>
              <a:t>golden </a:t>
            </a:r>
            <a:r>
              <a:rPr lang="en-US" sz="2200" dirty="0">
                <a:solidFill>
                  <a:schemeClr val="accent6"/>
                </a:solidFill>
                <a:ea typeface="Amazon Ember" panose="020B0603020204020204" pitchFamily="34" charset="0"/>
                <a:cs typeface="Amazon Ember" panose="020B0603020204020204" pitchFamily="34" charset="0"/>
              </a:rPr>
              <a:t>VM images</a:t>
            </a:r>
            <a:r>
              <a:rPr lang="en-US" sz="2200" dirty="0">
                <a:ea typeface="Amazon Ember" panose="020B0603020204020204" pitchFamily="34" charset="0"/>
                <a:cs typeface="Amazon Ember" panose="020B0603020204020204" pitchFamily="34" charset="0"/>
              </a:rPr>
              <a:t>.</a:t>
            </a:r>
            <a:endParaRPr lang="en-US" sz="2200" dirty="0"/>
          </a:p>
          <a:p>
            <a:pPr lvl="2"/>
            <a:r>
              <a:rPr lang="en-US" sz="2200" b="1" dirty="0">
                <a:solidFill>
                  <a:schemeClr val="accent5"/>
                </a:solidFill>
              </a:rPr>
              <a:t>	</a:t>
            </a:r>
            <a:r>
              <a:rPr lang="en-US" sz="1400" b="1" dirty="0">
                <a:solidFill>
                  <a:schemeClr val="accent5"/>
                </a:solidFill>
              </a:rPr>
              <a:t>	</a:t>
            </a:r>
            <a:endParaRPr lang="en-US" sz="2200" b="1" dirty="0">
              <a:solidFill>
                <a:schemeClr val="accent5"/>
              </a:solidFill>
            </a:endParaRPr>
          </a:p>
          <a:p>
            <a:pPr marL="342900" indent="-342900">
              <a:buFont typeface="Arial" panose="020B0604020202020204" pitchFamily="34" charset="0"/>
              <a:buChar char="•"/>
            </a:pPr>
            <a:r>
              <a:rPr lang="en-US" sz="2200" dirty="0"/>
              <a:t>Provides a graphical interface to create image-building pipelines</a:t>
            </a:r>
          </a:p>
          <a:p>
            <a:pPr marL="800100" lvl="1"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2200" dirty="0"/>
              <a:t>Creates and maintains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EC2 AMIs </a:t>
            </a:r>
            <a:r>
              <a:rPr lang="en-US" sz="2200" dirty="0"/>
              <a:t>and on-premises VM images</a:t>
            </a:r>
          </a:p>
          <a:p>
            <a:pPr marL="1257300" lvl="2"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2200" dirty="0"/>
              <a:t>Produces secure, validated, and up-to-date images </a:t>
            </a:r>
          </a:p>
          <a:p>
            <a:pPr marL="1257300" lvl="2"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2200" dirty="0"/>
              <a:t>Enforces version control</a:t>
            </a:r>
          </a:p>
          <a:p>
            <a:endParaRPr lang="en-US" sz="2400" b="1" dirty="0">
              <a:solidFill>
                <a:schemeClr val="accent5"/>
              </a:solidFill>
            </a:endParaRPr>
          </a:p>
        </p:txBody>
      </p:sp>
      <p:sp>
        <p:nvSpPr>
          <p:cNvPr id="3" name="Footer Placeholder 2">
            <a:extLst>
              <a:ext uri="{FF2B5EF4-FFF2-40B4-BE49-F238E27FC236}">
                <a16:creationId xmlns:a16="http://schemas.microsoft.com/office/drawing/2014/main" id="{4319DC8F-A6A3-4221-B731-2BEA3F3539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69E3D7B-90BE-4986-96F3-FB8F9A6D7059}"/>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Tree>
    <p:custDataLst>
      <p:tags r:id="rId1"/>
    </p:custDataLst>
    <p:extLst>
      <p:ext uri="{BB962C8B-B14F-4D97-AF65-F5344CB8AC3E}">
        <p14:creationId xmlns:p14="http://schemas.microsoft.com/office/powerpoint/2010/main" val="110338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005883B0-1223-4F2D-9A68-871052345A9D}"/>
              </a:ext>
            </a:extLst>
          </p:cNvPr>
          <p:cNvSpPr>
            <a:spLocks noGrp="1"/>
          </p:cNvSpPr>
          <p:nvPr>
            <p:ph type="title"/>
          </p:nvPr>
        </p:nvSpPr>
        <p:spPr/>
        <p:txBody>
          <a:bodyPr/>
          <a:lstStyle/>
          <a:p>
            <a:r>
              <a:rPr lang="en-US" dirty="0"/>
              <a:t>How EC2 Image Builder works</a:t>
            </a:r>
          </a:p>
        </p:txBody>
      </p:sp>
      <p:sp>
        <p:nvSpPr>
          <p:cNvPr id="37" name="TextBox 36">
            <a:extLst>
              <a:ext uri="{FF2B5EF4-FFF2-40B4-BE49-F238E27FC236}">
                <a16:creationId xmlns:a16="http://schemas.microsoft.com/office/drawing/2014/main" id="{5E62DBB2-038F-8242-AF58-E4AA01F3087C}"/>
              </a:ext>
            </a:extLst>
          </p:cNvPr>
          <p:cNvSpPr txBox="1"/>
          <p:nvPr/>
        </p:nvSpPr>
        <p:spPr>
          <a:xfrm>
            <a:off x="419100" y="1303272"/>
            <a:ext cx="5327420" cy="627864"/>
          </a:xfrm>
          <a:prstGeom prst="rect">
            <a:avLst/>
          </a:prstGeom>
          <a:noFill/>
        </p:spPr>
        <p:txBody>
          <a:bodyPr wrap="none" lIns="182880" tIns="146304" rIns="182880" bIns="146304" rtlCol="0">
            <a:spAutoFit/>
          </a:bodyPr>
          <a:lstStyle>
            <a:defPPr>
              <a:defRPr lang="en-US"/>
            </a:defPPr>
            <a:lvl1pPr algn="ctr">
              <a:lnSpc>
                <a:spcPct val="90000"/>
              </a:lnSpc>
              <a:defRPr sz="1800">
                <a:solidFill>
                  <a:schemeClr val="accent2"/>
                </a:solidFill>
              </a:defRPr>
            </a:lvl1pPr>
          </a:lstStyle>
          <a:p>
            <a:r>
              <a:rPr lang="en-US" sz="2400" dirty="0">
                <a:solidFill>
                  <a:schemeClr val="tx1"/>
                </a:solidFill>
              </a:rPr>
              <a:t>An EC2 Image Builder </a:t>
            </a:r>
            <a:r>
              <a:rPr lang="en-US" sz="2400" dirty="0">
                <a:solidFill>
                  <a:schemeClr val="accent6"/>
                </a:solidFill>
              </a:rPr>
              <a:t>image pipeline</a:t>
            </a:r>
          </a:p>
        </p:txBody>
      </p:sp>
      <p:grpSp>
        <p:nvGrpSpPr>
          <p:cNvPr id="3" name="Group 2" descr="the notes below the slide describe the five phases of the image pipeline illustrated here.">
            <a:extLst>
              <a:ext uri="{FF2B5EF4-FFF2-40B4-BE49-F238E27FC236}">
                <a16:creationId xmlns:a16="http://schemas.microsoft.com/office/drawing/2014/main" id="{ADBDFA49-10A1-4F42-98A2-610FC7074C63}"/>
              </a:ext>
            </a:extLst>
          </p:cNvPr>
          <p:cNvGrpSpPr/>
          <p:nvPr/>
        </p:nvGrpSpPr>
        <p:grpSpPr>
          <a:xfrm>
            <a:off x="232417" y="1859475"/>
            <a:ext cx="11679667" cy="3947559"/>
            <a:chOff x="232417" y="1859475"/>
            <a:chExt cx="11679667" cy="3947559"/>
          </a:xfrm>
        </p:grpSpPr>
        <p:sp>
          <p:nvSpPr>
            <p:cNvPr id="2" name="TextBox 1"/>
            <p:cNvSpPr txBox="1"/>
            <p:nvPr/>
          </p:nvSpPr>
          <p:spPr>
            <a:xfrm>
              <a:off x="232417" y="3887354"/>
              <a:ext cx="2208227" cy="584775"/>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The specified</a:t>
              </a:r>
              <a:br>
                <a:rPr lang="en-US" sz="1600" dirty="0">
                  <a:ea typeface="Amazon Ember Light" panose="020B0403020204020204" pitchFamily="34" charset="0"/>
                  <a:cs typeface="Amazon Ember Light" panose="020B0403020204020204" pitchFamily="34" charset="0"/>
                </a:rPr>
              </a:b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source image</a:t>
              </a:r>
            </a:p>
          </p:txBody>
        </p:sp>
        <p:sp>
          <p:nvSpPr>
            <p:cNvPr id="4" name="TextBox 3"/>
            <p:cNvSpPr txBox="1"/>
            <p:nvPr/>
          </p:nvSpPr>
          <p:spPr>
            <a:xfrm>
              <a:off x="2494689" y="3909582"/>
              <a:ext cx="2168135" cy="1323439"/>
            </a:xfrm>
            <a:prstGeom prst="rect">
              <a:avLst/>
            </a:prstGeom>
            <a:noFill/>
          </p:spPr>
          <p:txBody>
            <a:bodyPr wrap="square" rtlCol="0">
              <a:spAutoFit/>
            </a:bodyPr>
            <a:lstStyle/>
            <a:p>
              <a:pPr algn="ctr"/>
              <a:r>
                <a:rPr lang="en-US" sz="1600" dirty="0"/>
                <a:t>One or more added  </a:t>
              </a: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build components</a:t>
              </a:r>
              <a:r>
                <a:rPr lang="en-US" sz="1600" b="1" dirty="0"/>
                <a:t> </a:t>
              </a:r>
              <a:br>
                <a:rPr lang="en-US" sz="1600" b="1" dirty="0"/>
              </a:br>
              <a:r>
                <a:rPr lang="en-US" sz="1600" dirty="0"/>
                <a:t>to customize software installations and configurations</a:t>
              </a:r>
            </a:p>
          </p:txBody>
        </p:sp>
        <p:sp>
          <p:nvSpPr>
            <p:cNvPr id="11" name="TextBox 10"/>
            <p:cNvSpPr txBox="1"/>
            <p:nvPr/>
          </p:nvSpPr>
          <p:spPr>
            <a:xfrm>
              <a:off x="4916136" y="3909581"/>
              <a:ext cx="2168135" cy="1323439"/>
            </a:xfrm>
            <a:prstGeom prst="rect">
              <a:avLst/>
            </a:prstGeom>
            <a:noFill/>
          </p:spPr>
          <p:txBody>
            <a:bodyPr wrap="square" rtlCol="0">
              <a:spAutoFit/>
            </a:bodyPr>
            <a:lstStyle/>
            <a:p>
              <a:pPr algn="ctr"/>
              <a:r>
                <a:rPr lang="en-US" sz="1600" dirty="0"/>
                <a:t>One or more added </a:t>
              </a: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hardening</a:t>
              </a:r>
              <a:r>
                <a:rPr lang="en-US" sz="1600" dirty="0"/>
                <a:t> </a:t>
              </a: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tests</a:t>
              </a:r>
              <a:br>
                <a:rPr lang="en-US" sz="1600" i="1" dirty="0"/>
              </a:br>
              <a:r>
                <a:rPr lang="en-US" sz="1600" i="1" dirty="0"/>
                <a:t> </a:t>
              </a:r>
              <a:r>
                <a:rPr lang="en-US" sz="1600" dirty="0"/>
                <a:t>(provided by AWS or custom) to verify security on the image</a:t>
              </a:r>
            </a:p>
          </p:txBody>
        </p:sp>
        <p:sp>
          <p:nvSpPr>
            <p:cNvPr id="13" name="TextBox 12"/>
            <p:cNvSpPr txBox="1"/>
            <p:nvPr/>
          </p:nvSpPr>
          <p:spPr>
            <a:xfrm>
              <a:off x="9231665" y="3913624"/>
              <a:ext cx="2631002" cy="1323439"/>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Defined </a:t>
              </a:r>
              <a:br>
                <a:rPr lang="en-US" sz="1600" dirty="0">
                  <a:ea typeface="Amazon Ember" panose="020B0603020204020204" pitchFamily="34" charset="0"/>
                  <a:cs typeface="Amazon Ember" panose="020B0603020204020204" pitchFamily="34" charset="0"/>
                </a:rPr>
              </a:b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automated distribution</a:t>
              </a:r>
              <a:r>
                <a:rPr lang="en-US" sz="1600" dirty="0"/>
                <a:t> </a:t>
              </a:r>
              <a:br>
                <a:rPr lang="en-US" sz="1600" dirty="0"/>
              </a:br>
              <a:r>
                <a:rPr lang="en-US" sz="1600" dirty="0"/>
                <a:t>details—Specify to which </a:t>
              </a:r>
              <a:br>
                <a:rPr lang="en-US" sz="1600" dirty="0"/>
              </a:br>
              <a:r>
                <a:rPr lang="en-US" sz="1600" dirty="0"/>
                <a:t>AWS Regions to distribute </a:t>
              </a:r>
              <a:br>
                <a:rPr lang="en-US" sz="1600" dirty="0"/>
              </a:br>
              <a:r>
                <a:rPr lang="en-US" sz="1600" dirty="0"/>
                <a:t>the golden image</a:t>
              </a:r>
            </a:p>
          </p:txBody>
        </p:sp>
        <p:cxnSp>
          <p:nvCxnSpPr>
            <p:cNvPr id="5" name="Straight Arrow Connector 4">
              <a:extLst>
                <a:ext uri="{FF2B5EF4-FFF2-40B4-BE49-F238E27FC236}">
                  <a16:creationId xmlns:a16="http://schemas.microsoft.com/office/drawing/2014/main" id="{30512498-3E91-49FB-8B3E-87B468FDC6BC}"/>
                </a:ext>
              </a:extLst>
            </p:cNvPr>
            <p:cNvCxnSpPr>
              <a:cxnSpLocks/>
            </p:cNvCxnSpPr>
            <p:nvPr/>
          </p:nvCxnSpPr>
          <p:spPr>
            <a:xfrm>
              <a:off x="2079025" y="3380490"/>
              <a:ext cx="1003785"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26A777-A82A-463C-AA15-CA1A2AF59EFF}"/>
                </a:ext>
              </a:extLst>
            </p:cNvPr>
            <p:cNvCxnSpPr>
              <a:cxnSpLocks/>
            </p:cNvCxnSpPr>
            <p:nvPr/>
          </p:nvCxnSpPr>
          <p:spPr>
            <a:xfrm>
              <a:off x="4334492" y="3380490"/>
              <a:ext cx="1021277"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696A2C-D81F-4CB2-8B0B-3E24D562B214}"/>
                </a:ext>
              </a:extLst>
            </p:cNvPr>
            <p:cNvCxnSpPr>
              <a:cxnSpLocks/>
            </p:cNvCxnSpPr>
            <p:nvPr/>
          </p:nvCxnSpPr>
          <p:spPr>
            <a:xfrm>
              <a:off x="6578930" y="3380490"/>
              <a:ext cx="1029575" cy="0"/>
            </a:xfrm>
            <a:prstGeom prst="straightConnector1">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6DDB725-4A29-4FE6-BA6D-ED2DDC94B3B7}"/>
                </a:ext>
              </a:extLst>
            </p:cNvPr>
            <p:cNvCxnSpPr>
              <a:cxnSpLocks/>
            </p:cNvCxnSpPr>
            <p:nvPr/>
          </p:nvCxnSpPr>
          <p:spPr>
            <a:xfrm>
              <a:off x="9066103" y="3380490"/>
              <a:ext cx="54162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Freeform 5">
              <a:extLst>
                <a:ext uri="{FF2B5EF4-FFF2-40B4-BE49-F238E27FC236}">
                  <a16:creationId xmlns:a16="http://schemas.microsoft.com/office/drawing/2014/main" id="{CD654F71-D519-4104-9F7F-1AECED224DE5}"/>
                </a:ext>
              </a:extLst>
            </p:cNvPr>
            <p:cNvSpPr>
              <a:spLocks/>
            </p:cNvSpPr>
            <p:nvPr/>
          </p:nvSpPr>
          <p:spPr bwMode="auto">
            <a:xfrm>
              <a:off x="522515" y="2027257"/>
              <a:ext cx="5506008" cy="3779777"/>
            </a:xfrm>
            <a:custGeom>
              <a:avLst/>
              <a:gdLst>
                <a:gd name="T0" fmla="*/ 900 w 900"/>
                <a:gd name="T1" fmla="*/ 545 h 545"/>
                <a:gd name="T2" fmla="*/ 50 w 900"/>
                <a:gd name="T3" fmla="*/ 545 h 545"/>
                <a:gd name="T4" fmla="*/ 0 w 900"/>
                <a:gd name="T5" fmla="*/ 495 h 545"/>
                <a:gd name="T6" fmla="*/ 0 w 900"/>
                <a:gd name="T7" fmla="*/ 50 h 545"/>
                <a:gd name="T8" fmla="*/ 50 w 900"/>
                <a:gd name="T9" fmla="*/ 0 h 545"/>
                <a:gd name="T10" fmla="*/ 604 w 900"/>
                <a:gd name="T11" fmla="*/ 0 h 545"/>
              </a:gdLst>
              <a:ahLst/>
              <a:cxnLst>
                <a:cxn ang="0">
                  <a:pos x="T0" y="T1"/>
                </a:cxn>
                <a:cxn ang="0">
                  <a:pos x="T2" y="T3"/>
                </a:cxn>
                <a:cxn ang="0">
                  <a:pos x="T4" y="T5"/>
                </a:cxn>
                <a:cxn ang="0">
                  <a:pos x="T6" y="T7"/>
                </a:cxn>
                <a:cxn ang="0">
                  <a:pos x="T8" y="T9"/>
                </a:cxn>
                <a:cxn ang="0">
                  <a:pos x="T10" y="T11"/>
                </a:cxn>
              </a:cxnLst>
              <a:rect l="0" t="0" r="r" b="b"/>
              <a:pathLst>
                <a:path w="900" h="545">
                  <a:moveTo>
                    <a:pt x="900" y="545"/>
                  </a:moveTo>
                  <a:cubicBezTo>
                    <a:pt x="472" y="545"/>
                    <a:pt x="50" y="545"/>
                    <a:pt x="50" y="545"/>
                  </a:cubicBezTo>
                  <a:cubicBezTo>
                    <a:pt x="23" y="545"/>
                    <a:pt x="0" y="523"/>
                    <a:pt x="0" y="495"/>
                  </a:cubicBezTo>
                  <a:cubicBezTo>
                    <a:pt x="0" y="495"/>
                    <a:pt x="0" y="50"/>
                    <a:pt x="0" y="50"/>
                  </a:cubicBezTo>
                  <a:cubicBezTo>
                    <a:pt x="0" y="23"/>
                    <a:pt x="23" y="0"/>
                    <a:pt x="50" y="0"/>
                  </a:cubicBezTo>
                  <a:cubicBezTo>
                    <a:pt x="50" y="0"/>
                    <a:pt x="604" y="0"/>
                    <a:pt x="604" y="0"/>
                  </a:cubicBezTo>
                </a:path>
              </a:pathLst>
            </a:custGeom>
            <a:noFill/>
            <a:ln w="19050" cap="flat">
              <a:solidFill>
                <a:schemeClr val="tx1"/>
              </a:solidFill>
              <a:prstDash val="solid"/>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Freeform 6">
              <a:extLst>
                <a:ext uri="{FF2B5EF4-FFF2-40B4-BE49-F238E27FC236}">
                  <a16:creationId xmlns:a16="http://schemas.microsoft.com/office/drawing/2014/main" id="{8EF580C8-007A-48DF-89E3-111AC034939D}"/>
                </a:ext>
              </a:extLst>
            </p:cNvPr>
            <p:cNvSpPr>
              <a:spLocks/>
            </p:cNvSpPr>
            <p:nvPr/>
          </p:nvSpPr>
          <p:spPr bwMode="auto">
            <a:xfrm>
              <a:off x="6484876" y="2027258"/>
              <a:ext cx="5427208" cy="3779776"/>
            </a:xfrm>
            <a:custGeom>
              <a:avLst/>
              <a:gdLst>
                <a:gd name="T0" fmla="*/ 295 w 900"/>
                <a:gd name="T1" fmla="*/ 0 h 545"/>
                <a:gd name="T2" fmla="*/ 850 w 900"/>
                <a:gd name="T3" fmla="*/ 0 h 545"/>
                <a:gd name="T4" fmla="*/ 900 w 900"/>
                <a:gd name="T5" fmla="*/ 50 h 545"/>
                <a:gd name="T6" fmla="*/ 900 w 900"/>
                <a:gd name="T7" fmla="*/ 495 h 545"/>
                <a:gd name="T8" fmla="*/ 850 w 900"/>
                <a:gd name="T9" fmla="*/ 545 h 545"/>
                <a:gd name="T10" fmla="*/ 0 w 900"/>
                <a:gd name="T11" fmla="*/ 545 h 545"/>
              </a:gdLst>
              <a:ahLst/>
              <a:cxnLst>
                <a:cxn ang="0">
                  <a:pos x="T0" y="T1"/>
                </a:cxn>
                <a:cxn ang="0">
                  <a:pos x="T2" y="T3"/>
                </a:cxn>
                <a:cxn ang="0">
                  <a:pos x="T4" y="T5"/>
                </a:cxn>
                <a:cxn ang="0">
                  <a:pos x="T6" y="T7"/>
                </a:cxn>
                <a:cxn ang="0">
                  <a:pos x="T8" y="T9"/>
                </a:cxn>
                <a:cxn ang="0">
                  <a:pos x="T10" y="T11"/>
                </a:cxn>
              </a:cxnLst>
              <a:rect l="0" t="0" r="r" b="b"/>
              <a:pathLst>
                <a:path w="900" h="545">
                  <a:moveTo>
                    <a:pt x="295" y="0"/>
                  </a:moveTo>
                  <a:cubicBezTo>
                    <a:pt x="295" y="0"/>
                    <a:pt x="850" y="0"/>
                    <a:pt x="850" y="0"/>
                  </a:cubicBezTo>
                  <a:cubicBezTo>
                    <a:pt x="879" y="0"/>
                    <a:pt x="900" y="23"/>
                    <a:pt x="900" y="50"/>
                  </a:cubicBezTo>
                  <a:cubicBezTo>
                    <a:pt x="900" y="50"/>
                    <a:pt x="900" y="495"/>
                    <a:pt x="900" y="495"/>
                  </a:cubicBezTo>
                  <a:cubicBezTo>
                    <a:pt x="900" y="523"/>
                    <a:pt x="879" y="545"/>
                    <a:pt x="850" y="545"/>
                  </a:cubicBezTo>
                  <a:cubicBezTo>
                    <a:pt x="850" y="545"/>
                    <a:pt x="428" y="545"/>
                    <a:pt x="0" y="545"/>
                  </a:cubicBezTo>
                </a:path>
              </a:pathLst>
            </a:custGeom>
            <a:noFill/>
            <a:ln w="19050" cap="flat">
              <a:solidFill>
                <a:schemeClr val="tx1"/>
              </a:solidFill>
              <a:prstDash val="solid"/>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5" name="TextBox 34"/>
            <p:cNvSpPr txBox="1"/>
            <p:nvPr/>
          </p:nvSpPr>
          <p:spPr>
            <a:xfrm>
              <a:off x="3983179" y="1859475"/>
              <a:ext cx="4657997" cy="738664"/>
            </a:xfrm>
            <a:prstGeom prst="rect">
              <a:avLst/>
            </a:prstGeom>
            <a:noFill/>
          </p:spPr>
          <p:txBody>
            <a:bodyPr wrap="square" lIns="182880" tIns="146304" rIns="182880" bIns="146304" rtlCol="0">
              <a:spAutoFit/>
            </a:bodyPr>
            <a:lstStyle>
              <a:defPPr>
                <a:defRPr lang="en-US"/>
              </a:defPPr>
              <a:lvl1pPr algn="ctr">
                <a:lnSpc>
                  <a:spcPct val="90000"/>
                </a:lnSpc>
                <a:defRPr sz="1800">
                  <a:solidFill>
                    <a:schemeClr val="accent2"/>
                  </a:solidFill>
                </a:defRPr>
              </a:lvl1pPr>
            </a:lstStyle>
            <a:p>
              <a:r>
                <a:rPr lang="en-US" sz="1600" dirty="0">
                  <a:solidFill>
                    <a:schemeClr val="tx1"/>
                  </a:solidFill>
                </a:rPr>
                <a:t>Repeats according to your </a:t>
              </a:r>
              <a:br>
                <a:rPr lang="en-US" sz="1600" dirty="0">
                  <a:solidFill>
                    <a:schemeClr val="tx1"/>
                  </a:solidFill>
                </a:rPr>
              </a:br>
              <a:r>
                <a:rPr lang="en-US" sz="1600" dirty="0">
                  <a:solidFill>
                    <a:schemeClr val="tx1"/>
                  </a:solidFill>
                </a:rPr>
                <a:t>defined build schedule</a:t>
              </a:r>
            </a:p>
          </p:txBody>
        </p:sp>
        <p:pic>
          <p:nvPicPr>
            <p:cNvPr id="27" name="Graphic 26">
              <a:extLst>
                <a:ext uri="{FF2B5EF4-FFF2-40B4-BE49-F238E27FC236}">
                  <a16:creationId xmlns:a16="http://schemas.microsoft.com/office/drawing/2014/main" id="{60D12CEB-EA98-1346-B31E-678BA497C8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056" y="2816972"/>
              <a:ext cx="930404" cy="930404"/>
            </a:xfrm>
            <a:prstGeom prst="rect">
              <a:avLst/>
            </a:prstGeom>
          </p:spPr>
        </p:pic>
        <p:sp>
          <p:nvSpPr>
            <p:cNvPr id="31" name="TextBox 30">
              <a:extLst>
                <a:ext uri="{FF2B5EF4-FFF2-40B4-BE49-F238E27FC236}">
                  <a16:creationId xmlns:a16="http://schemas.microsoft.com/office/drawing/2014/main" id="{B98EA854-2E7D-8549-927F-1433D3A1C1C2}"/>
                </a:ext>
              </a:extLst>
            </p:cNvPr>
            <p:cNvSpPr txBox="1"/>
            <p:nvPr/>
          </p:nvSpPr>
          <p:spPr>
            <a:xfrm>
              <a:off x="7173426" y="3922979"/>
              <a:ext cx="2168135" cy="1323439"/>
            </a:xfrm>
            <a:prstGeom prst="rect">
              <a:avLst/>
            </a:prstGeom>
            <a:noFill/>
          </p:spPr>
          <p:txBody>
            <a:bodyPr wrap="square" rtlCol="0">
              <a:spAutoFit/>
            </a:bodyPr>
            <a:lstStyle/>
            <a:p>
              <a:pPr algn="ctr"/>
              <a:r>
                <a:rPr lang="en-US" sz="1600" dirty="0"/>
                <a:t>A configured</a:t>
              </a:r>
              <a:br>
                <a:rPr lang="en-US" sz="1600" dirty="0"/>
              </a:b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build schedule</a:t>
              </a:r>
              <a:r>
                <a:rPr lang="en-US" sz="1600" b="1" dirty="0">
                  <a:latin typeface="Amazon Ember" panose="020B0603020204020204" pitchFamily="34" charset="0"/>
                  <a:ea typeface="Amazon Ember" panose="020B0603020204020204" pitchFamily="34" charset="0"/>
                  <a:cs typeface="Amazon Ember" panose="020B0603020204020204" pitchFamily="34" charset="0"/>
                </a:rPr>
                <a:t>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to specify </a:t>
              </a:r>
              <a:r>
                <a:rPr lang="en-US" sz="1600" dirty="0"/>
                <a:t>how often the image pipeline will produce new images</a:t>
              </a:r>
            </a:p>
          </p:txBody>
        </p:sp>
        <p:pic>
          <p:nvPicPr>
            <p:cNvPr id="32" name="Graphic 31">
              <a:extLst>
                <a:ext uri="{FF2B5EF4-FFF2-40B4-BE49-F238E27FC236}">
                  <a16:creationId xmlns:a16="http://schemas.microsoft.com/office/drawing/2014/main" id="{A0834AED-378D-7A49-A420-22BA0177C9C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1966" y="2861184"/>
              <a:ext cx="952277" cy="952277"/>
            </a:xfrm>
            <a:prstGeom prst="rect">
              <a:avLst/>
            </a:prstGeom>
          </p:spPr>
        </p:pic>
        <p:pic>
          <p:nvPicPr>
            <p:cNvPr id="36" name="Graphic 35" descr="Lock">
              <a:extLst>
                <a:ext uri="{FF2B5EF4-FFF2-40B4-BE49-F238E27FC236}">
                  <a16:creationId xmlns:a16="http://schemas.microsoft.com/office/drawing/2014/main" id="{355CF578-3E00-A448-9A47-EBEAFAF431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44963" y="2773550"/>
              <a:ext cx="1039912" cy="1039912"/>
            </a:xfrm>
            <a:prstGeom prst="rect">
              <a:avLst/>
            </a:prstGeom>
          </p:spPr>
        </p:pic>
        <p:pic>
          <p:nvPicPr>
            <p:cNvPr id="16" name="Graphic 15" descr="Stopwatch">
              <a:extLst>
                <a:ext uri="{FF2B5EF4-FFF2-40B4-BE49-F238E27FC236}">
                  <a16:creationId xmlns:a16="http://schemas.microsoft.com/office/drawing/2014/main" id="{5C2EC77B-6A90-314A-AC56-A33084BABD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65322" y="2826739"/>
              <a:ext cx="914400" cy="914400"/>
            </a:xfrm>
            <a:prstGeom prst="rect">
              <a:avLst/>
            </a:prstGeom>
          </p:spPr>
        </p:pic>
        <p:pic>
          <p:nvPicPr>
            <p:cNvPr id="40" name="Graphic 39">
              <a:extLst>
                <a:ext uri="{FF2B5EF4-FFF2-40B4-BE49-F238E27FC236}">
                  <a16:creationId xmlns:a16="http://schemas.microsoft.com/office/drawing/2014/main" id="{B6895607-7A8E-2D4B-B3DB-D2C5ACB573B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0487" y="3063842"/>
              <a:ext cx="559619" cy="559619"/>
            </a:xfrm>
            <a:prstGeom prst="rect">
              <a:avLst/>
            </a:prstGeom>
          </p:spPr>
        </p:pic>
        <p:pic>
          <p:nvPicPr>
            <p:cNvPr id="44" name="Graphic 43">
              <a:extLst>
                <a:ext uri="{FF2B5EF4-FFF2-40B4-BE49-F238E27FC236}">
                  <a16:creationId xmlns:a16="http://schemas.microsoft.com/office/drawing/2014/main" id="{AA679C59-5A21-AC47-9EB8-F3090F6C591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7949" y="3063842"/>
              <a:ext cx="559619" cy="559619"/>
            </a:xfrm>
            <a:prstGeom prst="rect">
              <a:avLst/>
            </a:prstGeom>
          </p:spPr>
        </p:pic>
        <p:pic>
          <p:nvPicPr>
            <p:cNvPr id="45" name="Graphic 44">
              <a:extLst>
                <a:ext uri="{FF2B5EF4-FFF2-40B4-BE49-F238E27FC236}">
                  <a16:creationId xmlns:a16="http://schemas.microsoft.com/office/drawing/2014/main" id="{DA22F062-1790-0A4F-98F9-3BB74838437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5955" y="2391374"/>
              <a:ext cx="559619" cy="559619"/>
            </a:xfrm>
            <a:prstGeom prst="rect">
              <a:avLst/>
            </a:prstGeom>
          </p:spPr>
        </p:pic>
        <p:cxnSp>
          <p:nvCxnSpPr>
            <p:cNvPr id="46" name="Straight Arrow Connector 45">
              <a:extLst>
                <a:ext uri="{FF2B5EF4-FFF2-40B4-BE49-F238E27FC236}">
                  <a16:creationId xmlns:a16="http://schemas.microsoft.com/office/drawing/2014/main" id="{424B43D0-EB8F-EB46-8007-D80701B27E4D}"/>
                </a:ext>
              </a:extLst>
            </p:cNvPr>
            <p:cNvCxnSpPr>
              <a:cxnSpLocks/>
              <a:stCxn id="40" idx="3"/>
              <a:endCxn id="44" idx="1"/>
            </p:cNvCxnSpPr>
            <p:nvPr/>
          </p:nvCxnSpPr>
          <p:spPr>
            <a:xfrm>
              <a:off x="10420106" y="3343652"/>
              <a:ext cx="29784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F7FCBD-B839-7143-B401-BCCA6DD44900}"/>
                </a:ext>
              </a:extLst>
            </p:cNvPr>
            <p:cNvCxnSpPr>
              <a:cxnSpLocks/>
              <a:stCxn id="40" idx="0"/>
              <a:endCxn id="45" idx="1"/>
            </p:cNvCxnSpPr>
            <p:nvPr/>
          </p:nvCxnSpPr>
          <p:spPr>
            <a:xfrm flipV="1">
              <a:off x="10140297" y="2671184"/>
              <a:ext cx="565658" cy="39265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8D191C-8F0C-5C40-96A1-4CFA402A27B9}"/>
                </a:ext>
              </a:extLst>
            </p:cNvPr>
            <p:cNvSpPr txBox="1"/>
            <p:nvPr/>
          </p:nvSpPr>
          <p:spPr>
            <a:xfrm>
              <a:off x="8485098" y="2864811"/>
              <a:ext cx="1362759" cy="830997"/>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New</a:t>
              </a:r>
              <a:br>
                <a:rPr lang="en-US" sz="1600" dirty="0">
                  <a:ea typeface="Amazon Ember Light" panose="020B0403020204020204" pitchFamily="34" charset="0"/>
                  <a:cs typeface="Amazon Ember Light" panose="020B0403020204020204" pitchFamily="34" charset="0"/>
                </a:rPr>
              </a:b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golden image</a:t>
              </a:r>
            </a:p>
          </p:txBody>
        </p:sp>
      </p:grpSp>
      <p:sp>
        <p:nvSpPr>
          <p:cNvPr id="6" name="Footer Placeholder 5">
            <a:extLst>
              <a:ext uri="{FF2B5EF4-FFF2-40B4-BE49-F238E27FC236}">
                <a16:creationId xmlns:a16="http://schemas.microsoft.com/office/drawing/2014/main" id="{48E74373-F6CA-0940-903E-1FDCDB39AD0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ACF34108-233D-5C4F-AC08-9CDAB34C69D8}"/>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86987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An</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AMI </a:t>
            </a:r>
            <a:r>
              <a:rPr lang="en-US" sz="2400" dirty="0"/>
              <a:t>provides the information that is needed to launch an EC2 instance</a:t>
            </a:r>
            <a:endParaRPr lang="en-US" sz="2400" dirty="0">
              <a:latin typeface="+mn-lt"/>
            </a:endParaRPr>
          </a:p>
          <a:p>
            <a:r>
              <a:rPr lang="en-US" sz="2400" dirty="0"/>
              <a:t>For best performance, use an AMI with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HVM virtualization type</a:t>
            </a:r>
            <a:endParaRPr lang="en-US" sz="2400" dirty="0"/>
          </a:p>
          <a:p>
            <a:r>
              <a:rPr lang="en-US" sz="2400" dirty="0">
                <a:latin typeface="+mn-lt"/>
              </a:rPr>
              <a:t>Only an instance launched from an Amazon EBS-backed AMI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can be stopped and started</a:t>
            </a:r>
          </a:p>
          <a:p>
            <a:r>
              <a:rPr lang="en-US" sz="2400" dirty="0">
                <a:latin typeface="+mn-lt"/>
              </a:rPr>
              <a:t>An AMI is available in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Region</a:t>
            </a:r>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30454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2" name="Title 1"/>
          <p:cNvSpPr>
            <a:spLocks noGrp="1"/>
          </p:cNvSpPr>
          <p:nvPr>
            <p:ph type="title"/>
          </p:nvPr>
        </p:nvSpPr>
        <p:spPr/>
        <p:txBody>
          <a:bodyPr>
            <a:noAutofit/>
          </a:bodyPr>
          <a:lstStyle/>
          <a:p>
            <a:r>
              <a:rPr lang="en-US" sz="4000" dirty="0">
                <a:latin typeface="+mj-lt"/>
              </a:rPr>
              <a:t>Section 4: Selecting an EC2 instance type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45747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5F64BC-EC01-7B44-9AEB-94F88E994AE4}"/>
              </a:ext>
            </a:extLst>
          </p:cNvPr>
          <p:cNvSpPr>
            <a:spLocks noGrp="1"/>
          </p:cNvSpPr>
          <p:nvPr>
            <p:ph type="title"/>
          </p:nvPr>
        </p:nvSpPr>
        <p:spPr/>
        <p:txBody>
          <a:bodyPr/>
          <a:lstStyle/>
          <a:p>
            <a:r>
              <a:rPr lang="en-US" dirty="0"/>
              <a:t>EC2 instance type</a:t>
            </a:r>
          </a:p>
        </p:txBody>
      </p:sp>
      <p:sp>
        <p:nvSpPr>
          <p:cNvPr id="6" name="Content Placeholder 5">
            <a:extLst>
              <a:ext uri="{FF2B5EF4-FFF2-40B4-BE49-F238E27FC236}">
                <a16:creationId xmlns:a16="http://schemas.microsoft.com/office/drawing/2014/main" id="{E4FDED69-9DEC-7F48-9A6C-C019B05B451C}"/>
              </a:ext>
            </a:extLst>
          </p:cNvPr>
          <p:cNvSpPr>
            <a:spLocks noGrp="1"/>
          </p:cNvSpPr>
          <p:nvPr>
            <p:ph idx="1"/>
          </p:nvPr>
        </p:nvSpPr>
        <p:spPr>
          <a:xfrm>
            <a:off x="419100" y="1346069"/>
            <a:ext cx="11353800" cy="656225"/>
          </a:xfrm>
        </p:spPr>
        <p:txBody>
          <a:bodyPr/>
          <a:lstStyle/>
          <a:p>
            <a:pPr marL="0" indent="0" algn="ctr">
              <a:buNone/>
            </a:pPr>
            <a:r>
              <a:rPr lang="en-US" sz="2200" dirty="0"/>
              <a:t>An</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EC2 instance type </a:t>
            </a:r>
            <a:r>
              <a:rPr lang="en-US" sz="2200" dirty="0"/>
              <a:t>defines a configuration of CPU, memory, storage, and network performance characteristics that provides a given level of compute performance.</a:t>
            </a:r>
          </a:p>
          <a:p>
            <a:pPr algn="ctr"/>
            <a:endParaRPr lang="en-US" sz="2200" dirty="0"/>
          </a:p>
        </p:txBody>
      </p:sp>
      <p:grpSp>
        <p:nvGrpSpPr>
          <p:cNvPr id="3" name="Group 2" descr="shows the vCPU, memory, storage, aand network performance given to an m5d.xlarge instance.">
            <a:extLst>
              <a:ext uri="{FF2B5EF4-FFF2-40B4-BE49-F238E27FC236}">
                <a16:creationId xmlns:a16="http://schemas.microsoft.com/office/drawing/2014/main" id="{E23D437F-B983-5543-87CA-FA58BEC77F86}"/>
              </a:ext>
            </a:extLst>
          </p:cNvPr>
          <p:cNvGrpSpPr/>
          <p:nvPr/>
        </p:nvGrpSpPr>
        <p:grpSpPr>
          <a:xfrm>
            <a:off x="417338" y="2408859"/>
            <a:ext cx="5339239" cy="3117119"/>
            <a:chOff x="417338" y="2408859"/>
            <a:chExt cx="5339239" cy="3117119"/>
          </a:xfrm>
        </p:grpSpPr>
        <p:sp>
          <p:nvSpPr>
            <p:cNvPr id="7" name="Rectangle: Rounded Corners 32">
              <a:extLst>
                <a:ext uri="{FF2B5EF4-FFF2-40B4-BE49-F238E27FC236}">
                  <a16:creationId xmlns:a16="http://schemas.microsoft.com/office/drawing/2014/main" id="{44A2F2B5-8A2E-014C-85EE-A5A66277573D}"/>
                </a:ext>
              </a:extLst>
            </p:cNvPr>
            <p:cNvSpPr/>
            <p:nvPr/>
          </p:nvSpPr>
          <p:spPr bwMode="auto">
            <a:xfrm>
              <a:off x="1971824" y="4950720"/>
              <a:ext cx="1747704" cy="534963"/>
            </a:xfrm>
            <a:prstGeom prst="roundRect">
              <a:avLst>
                <a:gd name="adj" fmla="val 14516"/>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8" name="Rectangle: Rounded Corners 22">
              <a:extLst>
                <a:ext uri="{FF2B5EF4-FFF2-40B4-BE49-F238E27FC236}">
                  <a16:creationId xmlns:a16="http://schemas.microsoft.com/office/drawing/2014/main" id="{9CE6A6E2-10BD-154B-94D3-2903BD5985BD}"/>
                </a:ext>
              </a:extLst>
            </p:cNvPr>
            <p:cNvSpPr/>
            <p:nvPr/>
          </p:nvSpPr>
          <p:spPr bwMode="auto">
            <a:xfrm>
              <a:off x="1959949" y="2408859"/>
              <a:ext cx="1602648" cy="534963"/>
            </a:xfrm>
            <a:prstGeom prst="roundRect">
              <a:avLst>
                <a:gd name="adj" fmla="val 14516"/>
              </a:avLst>
            </a:prstGeom>
            <a:solidFill>
              <a:schemeClr val="accent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9" name="Rectangle: Rounded Corners 30">
              <a:extLst>
                <a:ext uri="{FF2B5EF4-FFF2-40B4-BE49-F238E27FC236}">
                  <a16:creationId xmlns:a16="http://schemas.microsoft.com/office/drawing/2014/main" id="{4EF235F6-03F7-FF4B-8CBC-E3D036D86554}"/>
                </a:ext>
              </a:extLst>
            </p:cNvPr>
            <p:cNvSpPr/>
            <p:nvPr/>
          </p:nvSpPr>
          <p:spPr bwMode="auto">
            <a:xfrm>
              <a:off x="1959948" y="3257914"/>
              <a:ext cx="2144817" cy="534963"/>
            </a:xfrm>
            <a:prstGeom prst="roundRect">
              <a:avLst>
                <a:gd name="adj" fmla="val 14516"/>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10" name="Rectangle: Rounded Corners 31">
              <a:extLst>
                <a:ext uri="{FF2B5EF4-FFF2-40B4-BE49-F238E27FC236}">
                  <a16:creationId xmlns:a16="http://schemas.microsoft.com/office/drawing/2014/main" id="{0542F1EB-B778-AD40-822A-2CF38547FD0B}"/>
                </a:ext>
              </a:extLst>
            </p:cNvPr>
            <p:cNvSpPr/>
            <p:nvPr/>
          </p:nvSpPr>
          <p:spPr bwMode="auto">
            <a:xfrm>
              <a:off x="1959948" y="4106969"/>
              <a:ext cx="2479615" cy="534963"/>
            </a:xfrm>
            <a:prstGeom prst="roundRect">
              <a:avLst>
                <a:gd name="adj" fmla="val 14516"/>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46" fontAlgn="base">
                <a:lnSpc>
                  <a:spcPct val="90000"/>
                </a:lnSpc>
                <a:spcBef>
                  <a:spcPct val="0"/>
                </a:spcBef>
                <a:spcAft>
                  <a:spcPct val="0"/>
                </a:spcAft>
              </a:pPr>
              <a:endParaRPr lang="en-US" sz="1867" dirty="0">
                <a:solidFill>
                  <a:schemeClr val="bg2"/>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C23BA2-8BF5-6348-9E9D-3025A1266D08}"/>
                </a:ext>
              </a:extLst>
            </p:cNvPr>
            <p:cNvSpPr txBox="1"/>
            <p:nvPr/>
          </p:nvSpPr>
          <p:spPr>
            <a:xfrm>
              <a:off x="1250207" y="2517326"/>
              <a:ext cx="647524" cy="307777"/>
            </a:xfrm>
            <a:prstGeom prst="rect">
              <a:avLst/>
            </a:prstGeom>
            <a:noFill/>
          </p:spPr>
          <p:txBody>
            <a:bodyPr wrap="square" lIns="0" tIns="0" rIns="0" bIns="0" rtlCol="0">
              <a:spAutoFit/>
            </a:bodyPr>
            <a:lstStyle/>
            <a:p>
              <a:pPr defTabSz="609576">
                <a:spcBef>
                  <a:spcPts val="4500"/>
                </a:spcBef>
                <a:defRPr/>
              </a:pPr>
              <a:r>
                <a:rPr lang="en-US" sz="2000" dirty="0">
                  <a:ea typeface="Amazon Ember Light" panose="020B0403020204020204" pitchFamily="34" charset="0"/>
                  <a:cs typeface="Amazon Ember Light" panose="020B0403020204020204" pitchFamily="34" charset="0"/>
                </a:rPr>
                <a:t>vCPU</a:t>
              </a:r>
            </a:p>
          </p:txBody>
        </p:sp>
        <p:sp>
          <p:nvSpPr>
            <p:cNvPr id="13" name="TextBox 12">
              <a:extLst>
                <a:ext uri="{FF2B5EF4-FFF2-40B4-BE49-F238E27FC236}">
                  <a16:creationId xmlns:a16="http://schemas.microsoft.com/office/drawing/2014/main" id="{70051144-BEE9-EF46-9DA9-9176A9C4253F}"/>
                </a:ext>
              </a:extLst>
            </p:cNvPr>
            <p:cNvSpPr txBox="1"/>
            <p:nvPr/>
          </p:nvSpPr>
          <p:spPr>
            <a:xfrm>
              <a:off x="993111" y="4215437"/>
              <a:ext cx="1038944" cy="307777"/>
            </a:xfrm>
            <a:prstGeom prst="rect">
              <a:avLst/>
            </a:prstGeom>
            <a:noFill/>
          </p:spPr>
          <p:txBody>
            <a:bodyPr wrap="square" lIns="0" tIns="0" rIns="0" bIns="0" rtlCol="0">
              <a:spAutoFit/>
            </a:bodyPr>
            <a:lstStyle/>
            <a:p>
              <a:pPr defTabSz="609576">
                <a:spcBef>
                  <a:spcPts val="4500"/>
                </a:spcBef>
                <a:defRPr/>
              </a:pPr>
              <a:r>
                <a:rPr lang="en-US" sz="2000" dirty="0">
                  <a:ea typeface="Amazon Ember Light" panose="020B0403020204020204" pitchFamily="34" charset="0"/>
                  <a:cs typeface="Amazon Ember Light" panose="020B0403020204020204" pitchFamily="34" charset="0"/>
                </a:rPr>
                <a:t>Storage</a:t>
              </a:r>
            </a:p>
          </p:txBody>
        </p:sp>
        <p:sp>
          <p:nvSpPr>
            <p:cNvPr id="15" name="TextBox 14">
              <a:extLst>
                <a:ext uri="{FF2B5EF4-FFF2-40B4-BE49-F238E27FC236}">
                  <a16:creationId xmlns:a16="http://schemas.microsoft.com/office/drawing/2014/main" id="{F637AB1F-F66B-7B42-A56C-404FB30C6A1B}"/>
                </a:ext>
              </a:extLst>
            </p:cNvPr>
            <p:cNvSpPr txBox="1"/>
            <p:nvPr/>
          </p:nvSpPr>
          <p:spPr>
            <a:xfrm>
              <a:off x="908446" y="3371507"/>
              <a:ext cx="1038944" cy="307777"/>
            </a:xfrm>
            <a:prstGeom prst="rect">
              <a:avLst/>
            </a:prstGeom>
            <a:noFill/>
          </p:spPr>
          <p:txBody>
            <a:bodyPr wrap="square" lIns="0" tIns="0" rIns="0" bIns="0" rtlCol="0">
              <a:spAutoFit/>
            </a:bodyPr>
            <a:lstStyle/>
            <a:p>
              <a:pPr defTabSz="609576">
                <a:spcBef>
                  <a:spcPts val="4500"/>
                </a:spcBef>
                <a:defRPr/>
              </a:pPr>
              <a:r>
                <a:rPr lang="en-US" sz="2000" dirty="0">
                  <a:ea typeface="Amazon Ember Light" panose="020B0403020204020204" pitchFamily="34" charset="0"/>
                  <a:cs typeface="Amazon Ember Light" panose="020B0403020204020204" pitchFamily="34" charset="0"/>
                </a:rPr>
                <a:t>Memory</a:t>
              </a:r>
            </a:p>
          </p:txBody>
        </p:sp>
        <p:sp>
          <p:nvSpPr>
            <p:cNvPr id="18" name="TextBox 17">
              <a:extLst>
                <a:ext uri="{FF2B5EF4-FFF2-40B4-BE49-F238E27FC236}">
                  <a16:creationId xmlns:a16="http://schemas.microsoft.com/office/drawing/2014/main" id="{C81A5310-3834-434D-901F-CE8B45A7F823}"/>
                </a:ext>
              </a:extLst>
            </p:cNvPr>
            <p:cNvSpPr txBox="1"/>
            <p:nvPr/>
          </p:nvSpPr>
          <p:spPr>
            <a:xfrm>
              <a:off x="417338" y="4910425"/>
              <a:ext cx="1479253" cy="615553"/>
            </a:xfrm>
            <a:prstGeom prst="rect">
              <a:avLst/>
            </a:prstGeom>
            <a:noFill/>
          </p:spPr>
          <p:txBody>
            <a:bodyPr wrap="square" lIns="0" tIns="0" rIns="0" bIns="0" rtlCol="0">
              <a:spAutoFit/>
            </a:bodyPr>
            <a:lstStyle/>
            <a:p>
              <a:pPr algn="r" defTabSz="609576">
                <a:spcBef>
                  <a:spcPts val="4500"/>
                </a:spcBef>
                <a:defRPr/>
              </a:pPr>
              <a:r>
                <a:rPr lang="en-US" sz="2000" dirty="0">
                  <a:ea typeface="Amazon Ember Light" panose="020B0403020204020204" pitchFamily="34" charset="0"/>
                  <a:cs typeface="Amazon Ember Light" panose="020B0403020204020204" pitchFamily="34" charset="0"/>
                </a:rPr>
                <a:t>Network performance</a:t>
              </a:r>
            </a:p>
          </p:txBody>
        </p:sp>
        <p:sp>
          <p:nvSpPr>
            <p:cNvPr id="19" name="TextBox 18">
              <a:extLst>
                <a:ext uri="{FF2B5EF4-FFF2-40B4-BE49-F238E27FC236}">
                  <a16:creationId xmlns:a16="http://schemas.microsoft.com/office/drawing/2014/main" id="{7D09B823-A2CB-474E-A528-5FA6009CBDCC}"/>
                </a:ext>
              </a:extLst>
            </p:cNvPr>
            <p:cNvSpPr txBox="1"/>
            <p:nvPr/>
          </p:nvSpPr>
          <p:spPr>
            <a:xfrm>
              <a:off x="3781003" y="2545581"/>
              <a:ext cx="323762" cy="276999"/>
            </a:xfrm>
            <a:prstGeom prst="rect">
              <a:avLst/>
            </a:prstGeom>
            <a:noFill/>
          </p:spPr>
          <p:txBody>
            <a:bodyPr wrap="square" lIns="0" tIns="0" rIns="0" bIns="0" rtlCol="0">
              <a:spAutoFit/>
            </a:bodyPr>
            <a:lstStyle/>
            <a:p>
              <a:pPr defTabSz="609576">
                <a:spcBef>
                  <a:spcPts val="4500"/>
                </a:spcBef>
                <a:defRPr/>
              </a:pPr>
              <a:r>
                <a:rPr lang="en-US" dirty="0">
                  <a:ea typeface="Amazon Ember Light" panose="020B0403020204020204" pitchFamily="34" charset="0"/>
                  <a:cs typeface="Amazon Ember Light" panose="020B0403020204020204" pitchFamily="34" charset="0"/>
                </a:rPr>
                <a:t>4</a:t>
              </a:r>
            </a:p>
          </p:txBody>
        </p:sp>
        <p:sp>
          <p:nvSpPr>
            <p:cNvPr id="21" name="TextBox 20">
              <a:extLst>
                <a:ext uri="{FF2B5EF4-FFF2-40B4-BE49-F238E27FC236}">
                  <a16:creationId xmlns:a16="http://schemas.microsoft.com/office/drawing/2014/main" id="{B13AAA68-6D9F-C846-85D8-6235752C4D88}"/>
                </a:ext>
              </a:extLst>
            </p:cNvPr>
            <p:cNvSpPr txBox="1"/>
            <p:nvPr/>
          </p:nvSpPr>
          <p:spPr>
            <a:xfrm>
              <a:off x="4308613" y="3371507"/>
              <a:ext cx="798954" cy="276999"/>
            </a:xfrm>
            <a:prstGeom prst="rect">
              <a:avLst/>
            </a:prstGeom>
            <a:noFill/>
          </p:spPr>
          <p:txBody>
            <a:bodyPr wrap="square" lIns="0" tIns="0" rIns="0" bIns="0" rtlCol="0">
              <a:spAutoFit/>
            </a:bodyPr>
            <a:lstStyle/>
            <a:p>
              <a:pPr defTabSz="609576">
                <a:spcBef>
                  <a:spcPts val="4500"/>
                </a:spcBef>
                <a:defRPr/>
              </a:pPr>
              <a:r>
                <a:rPr lang="en-US" dirty="0">
                  <a:ea typeface="Amazon Ember Light" panose="020B0403020204020204" pitchFamily="34" charset="0"/>
                  <a:cs typeface="Amazon Ember Light" panose="020B0403020204020204" pitchFamily="34" charset="0"/>
                </a:rPr>
                <a:t>16 GiB</a:t>
              </a:r>
            </a:p>
          </p:txBody>
        </p:sp>
        <p:sp>
          <p:nvSpPr>
            <p:cNvPr id="22" name="TextBox 21">
              <a:extLst>
                <a:ext uri="{FF2B5EF4-FFF2-40B4-BE49-F238E27FC236}">
                  <a16:creationId xmlns:a16="http://schemas.microsoft.com/office/drawing/2014/main" id="{849168AD-6BE0-BF41-8040-3580FBA9894E}"/>
                </a:ext>
              </a:extLst>
            </p:cNvPr>
            <p:cNvSpPr txBox="1"/>
            <p:nvPr/>
          </p:nvSpPr>
          <p:spPr>
            <a:xfrm>
              <a:off x="4458557" y="4068062"/>
              <a:ext cx="1298020" cy="553998"/>
            </a:xfrm>
            <a:prstGeom prst="rect">
              <a:avLst/>
            </a:prstGeom>
            <a:noFill/>
          </p:spPr>
          <p:txBody>
            <a:bodyPr wrap="square" lIns="0" tIns="0" rIns="0" bIns="0" rtlCol="0">
              <a:spAutoFit/>
            </a:bodyPr>
            <a:lstStyle/>
            <a:p>
              <a:pPr algn="ctr" defTabSz="609576">
                <a:spcBef>
                  <a:spcPts val="4500"/>
                </a:spcBef>
                <a:defRPr/>
              </a:pPr>
              <a:r>
                <a:rPr lang="en-US" dirty="0">
                  <a:ea typeface="Amazon Ember Light" panose="020B0403020204020204" pitchFamily="34" charset="0"/>
                  <a:cs typeface="Amazon Ember Light" panose="020B0403020204020204" pitchFamily="34" charset="0"/>
                </a:rPr>
                <a:t>1 x 150 NVMe SSD</a:t>
              </a:r>
            </a:p>
          </p:txBody>
        </p:sp>
        <p:sp>
          <p:nvSpPr>
            <p:cNvPr id="23" name="TextBox 22">
              <a:extLst>
                <a:ext uri="{FF2B5EF4-FFF2-40B4-BE49-F238E27FC236}">
                  <a16:creationId xmlns:a16="http://schemas.microsoft.com/office/drawing/2014/main" id="{B9CC38C6-B079-3648-BA69-B76E0931C06A}"/>
                </a:ext>
              </a:extLst>
            </p:cNvPr>
            <p:cNvSpPr txBox="1"/>
            <p:nvPr/>
          </p:nvSpPr>
          <p:spPr>
            <a:xfrm>
              <a:off x="3846093" y="5089219"/>
              <a:ext cx="1555202" cy="276999"/>
            </a:xfrm>
            <a:prstGeom prst="rect">
              <a:avLst/>
            </a:prstGeom>
            <a:noFill/>
          </p:spPr>
          <p:txBody>
            <a:bodyPr wrap="square" lIns="0" tIns="0" rIns="0" bIns="0" rtlCol="0">
              <a:spAutoFit/>
            </a:bodyPr>
            <a:lstStyle/>
            <a:p>
              <a:pPr algn="ctr" defTabSz="609576">
                <a:spcBef>
                  <a:spcPts val="4500"/>
                </a:spcBef>
                <a:defRPr/>
              </a:pPr>
              <a:r>
                <a:rPr lang="en-US" dirty="0">
                  <a:ea typeface="Amazon Ember Light" panose="020B0403020204020204" pitchFamily="34" charset="0"/>
                  <a:cs typeface="Amazon Ember Light" panose="020B0403020204020204" pitchFamily="34" charset="0"/>
                </a:rPr>
                <a:t>Up to 10 Gbps</a:t>
              </a:r>
            </a:p>
          </p:txBody>
        </p:sp>
        <p:sp>
          <p:nvSpPr>
            <p:cNvPr id="29" name="Right Brace 28">
              <a:extLst>
                <a:ext uri="{FF2B5EF4-FFF2-40B4-BE49-F238E27FC236}">
                  <a16:creationId xmlns:a16="http://schemas.microsoft.com/office/drawing/2014/main" id="{AA1A14A8-2B6C-3F4A-96DA-DEAA36E19A76}"/>
                </a:ext>
              </a:extLst>
            </p:cNvPr>
            <p:cNvSpPr/>
            <p:nvPr/>
          </p:nvSpPr>
          <p:spPr>
            <a:xfrm rot="5400000">
              <a:off x="3933145" y="3935978"/>
              <a:ext cx="306202" cy="757188"/>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 name="Group 11" descr="instance type naming is broken down with an m5d.xlarge instance type as the example. It shows that the name consists of family, generation, additional capabilities, and size.">
            <a:extLst>
              <a:ext uri="{FF2B5EF4-FFF2-40B4-BE49-F238E27FC236}">
                <a16:creationId xmlns:a16="http://schemas.microsoft.com/office/drawing/2014/main" id="{66FD092A-3E00-A44E-BE56-644889BFBA59}"/>
              </a:ext>
            </a:extLst>
          </p:cNvPr>
          <p:cNvGrpSpPr/>
          <p:nvPr/>
        </p:nvGrpSpPr>
        <p:grpSpPr>
          <a:xfrm>
            <a:off x="6839167" y="2598243"/>
            <a:ext cx="4405051" cy="3020095"/>
            <a:chOff x="6839167" y="2598243"/>
            <a:chExt cx="4405051" cy="3020095"/>
          </a:xfrm>
        </p:grpSpPr>
        <p:sp>
          <p:nvSpPr>
            <p:cNvPr id="24" name="Title 1">
              <a:extLst>
                <a:ext uri="{FF2B5EF4-FFF2-40B4-BE49-F238E27FC236}">
                  <a16:creationId xmlns:a16="http://schemas.microsoft.com/office/drawing/2014/main" id="{8C97FCDA-6936-794D-8184-D8701D8A7A6C}"/>
                </a:ext>
              </a:extLst>
            </p:cNvPr>
            <p:cNvSpPr txBox="1">
              <a:spLocks/>
            </p:cNvSpPr>
            <p:nvPr/>
          </p:nvSpPr>
          <p:spPr>
            <a:xfrm>
              <a:off x="6998394" y="3974219"/>
              <a:ext cx="4245823" cy="80520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defTabSz="609576">
                <a:defRPr/>
              </a:pPr>
              <a:r>
                <a:rPr lang="en-US" sz="4800" b="0" dirty="0">
                  <a:latin typeface="Lucida Console" panose="020B0609040504020204" pitchFamily="49" charset="0"/>
                  <a:ea typeface="Amazon Ember" panose="020B0603020204020204" pitchFamily="34" charset="0"/>
                  <a:cs typeface="Amazon Ember" panose="020B0603020204020204" pitchFamily="34" charset="0"/>
                </a:rPr>
                <a:t>m5d.xlarge</a:t>
              </a:r>
            </a:p>
          </p:txBody>
        </p:sp>
        <p:sp>
          <p:nvSpPr>
            <p:cNvPr id="25" name="Content Placeholder 5">
              <a:extLst>
                <a:ext uri="{FF2B5EF4-FFF2-40B4-BE49-F238E27FC236}">
                  <a16:creationId xmlns:a16="http://schemas.microsoft.com/office/drawing/2014/main" id="{3D9490B4-F494-8E4A-B70D-8C60E025AAB6}"/>
                </a:ext>
              </a:extLst>
            </p:cNvPr>
            <p:cNvSpPr txBox="1">
              <a:spLocks/>
            </p:cNvSpPr>
            <p:nvPr/>
          </p:nvSpPr>
          <p:spPr>
            <a:xfrm>
              <a:off x="7146965" y="2598243"/>
              <a:ext cx="4097253" cy="571076"/>
            </a:xfrm>
            <a:prstGeom prst="rect">
              <a:avLst/>
            </a:prstGeom>
            <a:solidFill>
              <a:schemeClr val="accent2"/>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Instance Type Naming</a:t>
              </a:r>
            </a:p>
          </p:txBody>
        </p:sp>
        <p:sp>
          <p:nvSpPr>
            <p:cNvPr id="26" name="Title 1">
              <a:extLst>
                <a:ext uri="{FF2B5EF4-FFF2-40B4-BE49-F238E27FC236}">
                  <a16:creationId xmlns:a16="http://schemas.microsoft.com/office/drawing/2014/main" id="{0E6BAFFD-28D2-6F42-A751-DAD3C2037695}"/>
                </a:ext>
              </a:extLst>
            </p:cNvPr>
            <p:cNvSpPr txBox="1">
              <a:spLocks/>
            </p:cNvSpPr>
            <p:nvPr/>
          </p:nvSpPr>
          <p:spPr>
            <a:xfrm>
              <a:off x="6951990" y="3379644"/>
              <a:ext cx="2144817" cy="532822"/>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a:defRPr/>
              </a:pPr>
              <a:r>
                <a:rPr lang="en-US" sz="2000" spc="0" dirty="0">
                  <a:solidFill>
                    <a:schemeClr val="tx1"/>
                  </a:solidFill>
                  <a:latin typeface="+mn-lt"/>
                  <a:ea typeface="Amazon Ember" panose="020B0603020204020204" pitchFamily="34" charset="0"/>
                  <a:cs typeface="Amazon Ember" panose="020B0603020204020204" pitchFamily="34" charset="0"/>
                </a:rPr>
                <a:t>Generation</a:t>
              </a:r>
            </a:p>
          </p:txBody>
        </p:sp>
        <p:sp>
          <p:nvSpPr>
            <p:cNvPr id="27" name="Right Brace 26">
              <a:extLst>
                <a:ext uri="{FF2B5EF4-FFF2-40B4-BE49-F238E27FC236}">
                  <a16:creationId xmlns:a16="http://schemas.microsoft.com/office/drawing/2014/main" id="{B151FFE7-E78F-5049-9631-405567E26F61}"/>
                </a:ext>
              </a:extLst>
            </p:cNvPr>
            <p:cNvSpPr/>
            <p:nvPr/>
          </p:nvSpPr>
          <p:spPr>
            <a:xfrm rot="16200000" flipV="1">
              <a:off x="7685570" y="3794218"/>
              <a:ext cx="306202" cy="3937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itle 1">
              <a:extLst>
                <a:ext uri="{FF2B5EF4-FFF2-40B4-BE49-F238E27FC236}">
                  <a16:creationId xmlns:a16="http://schemas.microsoft.com/office/drawing/2014/main" id="{076FB170-3315-9547-9813-C63C4850BF6D}"/>
                </a:ext>
              </a:extLst>
            </p:cNvPr>
            <p:cNvSpPr txBox="1">
              <a:spLocks/>
            </p:cNvSpPr>
            <p:nvPr/>
          </p:nvSpPr>
          <p:spPr>
            <a:xfrm>
              <a:off x="6839167" y="5022894"/>
              <a:ext cx="1180529" cy="572658"/>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a:defRPr/>
              </a:pPr>
              <a:r>
                <a:rPr lang="en-US" sz="2000" spc="-133" dirty="0">
                  <a:solidFill>
                    <a:schemeClr val="tx1"/>
                  </a:solidFill>
                  <a:latin typeface="+mn-lt"/>
                  <a:ea typeface="Amazon Ember" panose="020B0603020204020204" pitchFamily="34" charset="0"/>
                  <a:cs typeface="Amazon Ember" panose="020B0603020204020204" pitchFamily="34" charset="0"/>
                </a:rPr>
                <a:t> </a:t>
              </a:r>
              <a:r>
                <a:rPr lang="en-US" sz="2000" spc="0" dirty="0">
                  <a:solidFill>
                    <a:schemeClr val="tx1"/>
                  </a:solidFill>
                  <a:latin typeface="+mn-lt"/>
                  <a:ea typeface="Amazon Ember Light" panose="020B0403020204020204" pitchFamily="34" charset="0"/>
                  <a:cs typeface="Amazon Ember Light" panose="020B0403020204020204" pitchFamily="34" charset="0"/>
                </a:rPr>
                <a:t>Family</a:t>
              </a:r>
            </a:p>
          </p:txBody>
        </p:sp>
        <p:sp>
          <p:nvSpPr>
            <p:cNvPr id="30" name="Right Brace 29">
              <a:extLst>
                <a:ext uri="{FF2B5EF4-FFF2-40B4-BE49-F238E27FC236}">
                  <a16:creationId xmlns:a16="http://schemas.microsoft.com/office/drawing/2014/main" id="{B26EADF6-AE53-4140-B485-1EC30EF6E77F}"/>
                </a:ext>
              </a:extLst>
            </p:cNvPr>
            <p:cNvSpPr/>
            <p:nvPr/>
          </p:nvSpPr>
          <p:spPr>
            <a:xfrm rot="5400000">
              <a:off x="7268027" y="4680800"/>
              <a:ext cx="306202" cy="39379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itle 1">
              <a:extLst>
                <a:ext uri="{FF2B5EF4-FFF2-40B4-BE49-F238E27FC236}">
                  <a16:creationId xmlns:a16="http://schemas.microsoft.com/office/drawing/2014/main" id="{319BCE61-94BC-5F4F-9CA9-D059859231FC}"/>
                </a:ext>
              </a:extLst>
            </p:cNvPr>
            <p:cNvSpPr txBox="1">
              <a:spLocks/>
            </p:cNvSpPr>
            <p:nvPr/>
          </p:nvSpPr>
          <p:spPr>
            <a:xfrm>
              <a:off x="9155409" y="3377299"/>
              <a:ext cx="1543118" cy="650243"/>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a:defRPr/>
              </a:pPr>
              <a:r>
                <a:rPr lang="en-US" sz="2000" spc="0" dirty="0">
                  <a:solidFill>
                    <a:schemeClr val="tx1"/>
                  </a:solidFill>
                  <a:latin typeface="+mn-lt"/>
                  <a:ea typeface="Amazon Ember Light" panose="020B0403020204020204" pitchFamily="34" charset="0"/>
                  <a:cs typeface="Amazon Ember Light" panose="020B0403020204020204" pitchFamily="34" charset="0"/>
                </a:rPr>
                <a:t>Size</a:t>
              </a:r>
            </a:p>
          </p:txBody>
        </p:sp>
        <p:sp>
          <p:nvSpPr>
            <p:cNvPr id="32" name="Title 1">
              <a:extLst>
                <a:ext uri="{FF2B5EF4-FFF2-40B4-BE49-F238E27FC236}">
                  <a16:creationId xmlns:a16="http://schemas.microsoft.com/office/drawing/2014/main" id="{F6622F06-6F7B-2C47-A67D-FA4D1B4A3FF7}"/>
                </a:ext>
              </a:extLst>
            </p:cNvPr>
            <p:cNvSpPr txBox="1">
              <a:spLocks/>
            </p:cNvSpPr>
            <p:nvPr/>
          </p:nvSpPr>
          <p:spPr>
            <a:xfrm>
              <a:off x="7787602" y="5045680"/>
              <a:ext cx="1665770" cy="572658"/>
            </a:xfrm>
            <a:prstGeom prst="rect">
              <a:avLst/>
            </a:prstGeom>
          </p:spPr>
          <p:txBody>
            <a:bodyPr vert="horz" lIns="121920" tIns="60960" rIns="121920" bIns="6096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defTabSz="609576">
                <a:defRPr/>
              </a:pPr>
              <a:r>
                <a:rPr lang="en-US" sz="2000" spc="0" dirty="0">
                  <a:solidFill>
                    <a:schemeClr val="tx1"/>
                  </a:solidFill>
                  <a:latin typeface="+mn-lt"/>
                  <a:ea typeface="Amazon Ember Light" panose="020B0403020204020204" pitchFamily="34" charset="0"/>
                  <a:cs typeface="Amazon Ember Light" panose="020B0403020204020204" pitchFamily="34" charset="0"/>
                </a:rPr>
                <a:t>Additional</a:t>
              </a:r>
              <a:r>
                <a:rPr lang="en-US" sz="2000" spc="-133" dirty="0">
                  <a:solidFill>
                    <a:schemeClr val="tx1"/>
                  </a:solidFill>
                  <a:latin typeface="+mn-lt"/>
                  <a:ea typeface="Amazon Ember Light" panose="020B0403020204020204" pitchFamily="34" charset="0"/>
                  <a:cs typeface="Amazon Ember Light" panose="020B0403020204020204" pitchFamily="34" charset="0"/>
                </a:rPr>
                <a:t> </a:t>
              </a:r>
              <a:r>
                <a:rPr lang="en-US" sz="2000" spc="0" dirty="0">
                  <a:solidFill>
                    <a:schemeClr val="tx1"/>
                  </a:solidFill>
                  <a:latin typeface="+mn-lt"/>
                  <a:ea typeface="Amazon Ember Light" panose="020B0403020204020204" pitchFamily="34" charset="0"/>
                  <a:cs typeface="Amazon Ember Light" panose="020B0403020204020204" pitchFamily="34" charset="0"/>
                </a:rPr>
                <a:t>capabilities</a:t>
              </a:r>
            </a:p>
          </p:txBody>
        </p:sp>
        <p:sp>
          <p:nvSpPr>
            <p:cNvPr id="33" name="Right Brace 32">
              <a:extLst>
                <a:ext uri="{FF2B5EF4-FFF2-40B4-BE49-F238E27FC236}">
                  <a16:creationId xmlns:a16="http://schemas.microsoft.com/office/drawing/2014/main" id="{F2F9B518-368F-3B4C-BD54-19C4F412F9A6}"/>
                </a:ext>
              </a:extLst>
            </p:cNvPr>
            <p:cNvSpPr/>
            <p:nvPr/>
          </p:nvSpPr>
          <p:spPr>
            <a:xfrm rot="5400000">
              <a:off x="8067155" y="4692816"/>
              <a:ext cx="306202" cy="39379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ight Brace 33">
              <a:extLst>
                <a:ext uri="{FF2B5EF4-FFF2-40B4-BE49-F238E27FC236}">
                  <a16:creationId xmlns:a16="http://schemas.microsoft.com/office/drawing/2014/main" id="{CBD01F15-2650-1349-8A46-A19368E95C73}"/>
                </a:ext>
              </a:extLst>
            </p:cNvPr>
            <p:cNvSpPr/>
            <p:nvPr/>
          </p:nvSpPr>
          <p:spPr>
            <a:xfrm rot="16200000">
              <a:off x="9693189" y="2920019"/>
              <a:ext cx="375183" cy="2120900"/>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 name="Footer Placeholder 3">
            <a:extLst>
              <a:ext uri="{FF2B5EF4-FFF2-40B4-BE49-F238E27FC236}">
                <a16:creationId xmlns:a16="http://schemas.microsoft.com/office/drawing/2014/main" id="{55F71D9B-B453-A442-A954-14231C1846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C51517F7-0D1D-D647-B128-E580DD437AB0}"/>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65916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8B14CC4-802C-9644-B0C0-C29D9A9B2419}"/>
              </a:ext>
            </a:extLst>
          </p:cNvPr>
          <p:cNvSpPr>
            <a:spLocks noGrp="1"/>
          </p:cNvSpPr>
          <p:nvPr>
            <p:ph type="title"/>
          </p:nvPr>
        </p:nvSpPr>
        <p:spPr/>
        <p:txBody>
          <a:bodyPr/>
          <a:lstStyle/>
          <a:p>
            <a:r>
              <a:rPr lang="en-US" sz="3800" dirty="0"/>
              <a:t>Suitability of instance types for workloads </a:t>
            </a:r>
            <a:br>
              <a:rPr lang="en-US" sz="3800" dirty="0"/>
            </a:br>
            <a:r>
              <a:rPr lang="en-US" sz="3800" dirty="0"/>
              <a:t>(1 of 2)</a:t>
            </a:r>
          </a:p>
        </p:txBody>
      </p:sp>
      <p:sp>
        <p:nvSpPr>
          <p:cNvPr id="3" name="Content Placeholder 2">
            <a:extLst>
              <a:ext uri="{FF2B5EF4-FFF2-40B4-BE49-F238E27FC236}">
                <a16:creationId xmlns:a16="http://schemas.microsoft.com/office/drawing/2014/main" id="{2C99C47D-9F28-0B4B-BA39-94AA94B55BAB}"/>
              </a:ext>
            </a:extLst>
          </p:cNvPr>
          <p:cNvSpPr>
            <a:spLocks noGrp="1"/>
          </p:cNvSpPr>
          <p:nvPr>
            <p:ph idx="1"/>
          </p:nvPr>
        </p:nvSpPr>
        <p:spPr/>
        <p:txBody>
          <a:bodyPr/>
          <a:lstStyle/>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General purpose </a:t>
            </a:r>
            <a:r>
              <a:rPr lang="en-US" dirty="0"/>
              <a:t>instance types</a:t>
            </a:r>
          </a:p>
          <a:p>
            <a:r>
              <a:rPr lang="en-US" sz="2400" dirty="0"/>
              <a:t>Web or application servers</a:t>
            </a:r>
          </a:p>
          <a:p>
            <a:r>
              <a:rPr lang="en-US" sz="2400" dirty="0"/>
              <a:t>Enterprise applications</a:t>
            </a:r>
          </a:p>
          <a:p>
            <a:r>
              <a:rPr lang="en-US" sz="2400" dirty="0"/>
              <a:t>Gaming servers</a:t>
            </a:r>
          </a:p>
          <a:p>
            <a:r>
              <a:rPr lang="en-US" sz="2400" dirty="0"/>
              <a:t>Caching fleets</a:t>
            </a:r>
          </a:p>
          <a:p>
            <a:r>
              <a:rPr lang="en-US" sz="2400" dirty="0"/>
              <a:t>Analytics applications</a:t>
            </a:r>
          </a:p>
          <a:p>
            <a:r>
              <a:rPr lang="en-US" sz="2400" dirty="0"/>
              <a:t>Development or test environments</a:t>
            </a:r>
            <a:endParaRPr lang="en-US" dirty="0"/>
          </a:p>
        </p:txBody>
      </p:sp>
      <p:grpSp>
        <p:nvGrpSpPr>
          <p:cNvPr id="7" name="Group 6" descr="example instance types are M5, T3, and A1.">
            <a:extLst>
              <a:ext uri="{FF2B5EF4-FFF2-40B4-BE49-F238E27FC236}">
                <a16:creationId xmlns:a16="http://schemas.microsoft.com/office/drawing/2014/main" id="{70BA2C9E-6646-3841-9CF6-83A001D3317A}"/>
              </a:ext>
            </a:extLst>
          </p:cNvPr>
          <p:cNvGrpSpPr/>
          <p:nvPr/>
        </p:nvGrpSpPr>
        <p:grpSpPr>
          <a:xfrm>
            <a:off x="441000" y="5174103"/>
            <a:ext cx="4784138" cy="587015"/>
            <a:chOff x="1819470" y="5685559"/>
            <a:chExt cx="4784138" cy="587015"/>
          </a:xfrm>
        </p:grpSpPr>
        <p:sp>
          <p:nvSpPr>
            <p:cNvPr id="8" name="TextBox 7">
              <a:extLst>
                <a:ext uri="{FF2B5EF4-FFF2-40B4-BE49-F238E27FC236}">
                  <a16:creationId xmlns:a16="http://schemas.microsoft.com/office/drawing/2014/main" id="{709A114E-4274-8E48-B113-3A7ECEE09A1A}"/>
                </a:ext>
              </a:extLst>
            </p:cNvPr>
            <p:cNvSpPr txBox="1"/>
            <p:nvPr/>
          </p:nvSpPr>
          <p:spPr>
            <a:xfrm>
              <a:off x="1819470" y="5735503"/>
              <a:ext cx="3092193" cy="523220"/>
            </a:xfrm>
            <a:prstGeom prst="rect">
              <a:avLst/>
            </a:prstGeom>
            <a:noFill/>
          </p:spPr>
          <p:txBody>
            <a:bodyPr wrap="non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Example instance types:</a:t>
              </a:r>
            </a:p>
          </p:txBody>
        </p:sp>
        <p:pic>
          <p:nvPicPr>
            <p:cNvPr id="9" name="Graphic 8">
              <a:extLst>
                <a:ext uri="{FF2B5EF4-FFF2-40B4-BE49-F238E27FC236}">
                  <a16:creationId xmlns:a16="http://schemas.microsoft.com/office/drawing/2014/main" id="{EE69789A-6D44-6740-8D0E-1D126926012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436" y="5730827"/>
              <a:ext cx="469900" cy="469900"/>
            </a:xfrm>
            <a:prstGeom prst="rect">
              <a:avLst/>
            </a:prstGeom>
          </p:spPr>
        </p:pic>
        <p:pic>
          <p:nvPicPr>
            <p:cNvPr id="10" name="Graphic 9">
              <a:extLst>
                <a:ext uri="{FF2B5EF4-FFF2-40B4-BE49-F238E27FC236}">
                  <a16:creationId xmlns:a16="http://schemas.microsoft.com/office/drawing/2014/main" id="{7DB20D31-14D2-6C48-8298-2F0C1B34FA1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7390" y="5729909"/>
              <a:ext cx="469900" cy="469900"/>
            </a:xfrm>
            <a:prstGeom prst="rect">
              <a:avLst/>
            </a:prstGeom>
          </p:spPr>
        </p:pic>
        <p:pic>
          <p:nvPicPr>
            <p:cNvPr id="11" name="Graphic 10">
              <a:extLst>
                <a:ext uri="{FF2B5EF4-FFF2-40B4-BE49-F238E27FC236}">
                  <a16:creationId xmlns:a16="http://schemas.microsoft.com/office/drawing/2014/main" id="{AF0891AF-068E-6943-90BD-D296D848C28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4291" y="5729909"/>
              <a:ext cx="469900" cy="469900"/>
            </a:xfrm>
            <a:prstGeom prst="rect">
              <a:avLst/>
            </a:prstGeom>
          </p:spPr>
        </p:pic>
        <p:sp>
          <p:nvSpPr>
            <p:cNvPr id="12" name="Rectangle: Rounded Corners 58">
              <a:extLst>
                <a:ext uri="{FF2B5EF4-FFF2-40B4-BE49-F238E27FC236}">
                  <a16:creationId xmlns:a16="http://schemas.microsoft.com/office/drawing/2014/main" id="{784C27D4-D4AB-D14C-BB97-A7A505023BE8}"/>
                </a:ext>
              </a:extLst>
            </p:cNvPr>
            <p:cNvSpPr/>
            <p:nvPr/>
          </p:nvSpPr>
          <p:spPr bwMode="auto">
            <a:xfrm>
              <a:off x="1872650" y="5685559"/>
              <a:ext cx="4730958" cy="587015"/>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 name="Content Placeholder 3">
            <a:extLst>
              <a:ext uri="{FF2B5EF4-FFF2-40B4-BE49-F238E27FC236}">
                <a16:creationId xmlns:a16="http://schemas.microsoft.com/office/drawing/2014/main" id="{A790A4C3-2286-1540-8E9F-4D87591F6E38}"/>
              </a:ext>
            </a:extLst>
          </p:cNvPr>
          <p:cNvSpPr>
            <a:spLocks noGrp="1"/>
          </p:cNvSpPr>
          <p:nvPr>
            <p:ph idx="13"/>
          </p:nvPr>
        </p:nvSpPr>
        <p:spPr>
          <a:xfrm>
            <a:off x="6175062" y="1524228"/>
            <a:ext cx="5712140" cy="3452506"/>
          </a:xfrm>
        </p:spPr>
        <p:txBody>
          <a:bodyPr/>
          <a:lstStyle/>
          <a:p>
            <a:pPr marL="0" indent="0">
              <a:buNone/>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Compute optimized</a:t>
            </a:r>
            <a:r>
              <a:rPr lang="en-US" dirty="0"/>
              <a:t> instance types</a:t>
            </a:r>
          </a:p>
          <a:p>
            <a:r>
              <a:rPr lang="en-US" sz="2400" dirty="0"/>
              <a:t>Batch processing</a:t>
            </a:r>
          </a:p>
          <a:p>
            <a:r>
              <a:rPr lang="en-US" sz="2400" dirty="0"/>
              <a:t>Distributed analytics</a:t>
            </a:r>
          </a:p>
          <a:p>
            <a:r>
              <a:rPr lang="en-US" sz="2400" dirty="0"/>
              <a:t>High performance computing (HPC)</a:t>
            </a:r>
          </a:p>
          <a:p>
            <a:r>
              <a:rPr lang="en-US" sz="2400" dirty="0"/>
              <a:t>Ad server engines</a:t>
            </a:r>
          </a:p>
          <a:p>
            <a:r>
              <a:rPr lang="en-US" sz="2400" dirty="0"/>
              <a:t>Multiplayer gaming</a:t>
            </a:r>
          </a:p>
          <a:p>
            <a:r>
              <a:rPr lang="en-US" sz="2400" dirty="0"/>
              <a:t>Video encoding</a:t>
            </a:r>
          </a:p>
          <a:p>
            <a:endParaRPr lang="en-US" dirty="0"/>
          </a:p>
          <a:p>
            <a:endParaRPr lang="en-US" dirty="0"/>
          </a:p>
        </p:txBody>
      </p:sp>
      <p:grpSp>
        <p:nvGrpSpPr>
          <p:cNvPr id="13" name="Group 12" descr="example instance types are C5 and C5n.">
            <a:extLst>
              <a:ext uri="{FF2B5EF4-FFF2-40B4-BE49-F238E27FC236}">
                <a16:creationId xmlns:a16="http://schemas.microsoft.com/office/drawing/2014/main" id="{FD7A52D3-B2CD-714E-A3A7-EBBF0B6E0C0E}"/>
              </a:ext>
            </a:extLst>
          </p:cNvPr>
          <p:cNvGrpSpPr/>
          <p:nvPr/>
        </p:nvGrpSpPr>
        <p:grpSpPr>
          <a:xfrm>
            <a:off x="6354911" y="5159895"/>
            <a:ext cx="4209685" cy="587015"/>
            <a:chOff x="3703931" y="5741360"/>
            <a:chExt cx="4209685" cy="587015"/>
          </a:xfrm>
        </p:grpSpPr>
        <p:sp>
          <p:nvSpPr>
            <p:cNvPr id="14" name="TextBox 13">
              <a:extLst>
                <a:ext uri="{FF2B5EF4-FFF2-40B4-BE49-F238E27FC236}">
                  <a16:creationId xmlns:a16="http://schemas.microsoft.com/office/drawing/2014/main" id="{EB70C699-A436-E445-A0DD-091AD2FEF286}"/>
                </a:ext>
              </a:extLst>
            </p:cNvPr>
            <p:cNvSpPr txBox="1"/>
            <p:nvPr/>
          </p:nvSpPr>
          <p:spPr>
            <a:xfrm>
              <a:off x="3703931" y="5791304"/>
              <a:ext cx="3092193" cy="523220"/>
            </a:xfrm>
            <a:prstGeom prst="rect">
              <a:avLst/>
            </a:prstGeom>
            <a:noFill/>
          </p:spPr>
          <p:txBody>
            <a:bodyPr wrap="non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Example instance types:</a:t>
              </a:r>
            </a:p>
          </p:txBody>
        </p:sp>
        <p:sp>
          <p:nvSpPr>
            <p:cNvPr id="15" name="Rectangle: Rounded Corners 58">
              <a:extLst>
                <a:ext uri="{FF2B5EF4-FFF2-40B4-BE49-F238E27FC236}">
                  <a16:creationId xmlns:a16="http://schemas.microsoft.com/office/drawing/2014/main" id="{2BE67786-6A04-4445-B6C3-F768B44F1173}"/>
                </a:ext>
              </a:extLst>
            </p:cNvPr>
            <p:cNvSpPr/>
            <p:nvPr/>
          </p:nvSpPr>
          <p:spPr bwMode="auto">
            <a:xfrm>
              <a:off x="3757111" y="5741360"/>
              <a:ext cx="4156505" cy="587015"/>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A658F65B-95B7-8546-B344-A6629FE4713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71607" y="5803613"/>
              <a:ext cx="469900" cy="469900"/>
            </a:xfrm>
            <a:prstGeom prst="rect">
              <a:avLst/>
            </a:prstGeom>
          </p:spPr>
        </p:pic>
        <p:pic>
          <p:nvPicPr>
            <p:cNvPr id="17" name="Graphic 16">
              <a:extLst>
                <a:ext uri="{FF2B5EF4-FFF2-40B4-BE49-F238E27FC236}">
                  <a16:creationId xmlns:a16="http://schemas.microsoft.com/office/drawing/2014/main" id="{32CF5784-1B19-B344-91E3-B5150C1ECAD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8752" y="5803613"/>
              <a:ext cx="469900" cy="469900"/>
            </a:xfrm>
            <a:prstGeom prst="rect">
              <a:avLst/>
            </a:prstGeom>
          </p:spPr>
        </p:pic>
      </p:grpSp>
      <p:sp>
        <p:nvSpPr>
          <p:cNvPr id="5" name="Footer Placeholder 4">
            <a:extLst>
              <a:ext uri="{FF2B5EF4-FFF2-40B4-BE49-F238E27FC236}">
                <a16:creationId xmlns:a16="http://schemas.microsoft.com/office/drawing/2014/main" id="{C5DDBE73-1C4A-F64E-B2F3-450ABF4B8F8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A30893EB-D3B8-2E4C-8F0D-68E491BA7B4B}"/>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515147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7662-3B71-E840-AA3A-909BFC7EE5D3}"/>
              </a:ext>
            </a:extLst>
          </p:cNvPr>
          <p:cNvSpPr>
            <a:spLocks noGrp="1"/>
          </p:cNvSpPr>
          <p:nvPr>
            <p:ph type="title"/>
          </p:nvPr>
        </p:nvSpPr>
        <p:spPr>
          <a:xfrm>
            <a:off x="419100" y="365125"/>
            <a:ext cx="9096668" cy="474119"/>
          </a:xfrm>
        </p:spPr>
        <p:txBody>
          <a:bodyPr/>
          <a:lstStyle/>
          <a:p>
            <a:r>
              <a:rPr lang="en-US" sz="3800" dirty="0"/>
              <a:t>Suitability of instance types for workloads </a:t>
            </a:r>
            <a:br>
              <a:rPr lang="en-US" sz="3800" dirty="0"/>
            </a:br>
            <a:r>
              <a:rPr lang="en-US" sz="3800" dirty="0"/>
              <a:t>(2 of 2)</a:t>
            </a:r>
          </a:p>
        </p:txBody>
      </p:sp>
      <p:sp>
        <p:nvSpPr>
          <p:cNvPr id="3" name="Content Placeholder 2">
            <a:extLst>
              <a:ext uri="{FF2B5EF4-FFF2-40B4-BE49-F238E27FC236}">
                <a16:creationId xmlns:a16="http://schemas.microsoft.com/office/drawing/2014/main" id="{2C99C47D-9F28-0B4B-BA39-94AA94B55BAB}"/>
              </a:ext>
            </a:extLst>
          </p:cNvPr>
          <p:cNvSpPr>
            <a:spLocks noGrp="1"/>
          </p:cNvSpPr>
          <p:nvPr>
            <p:ph idx="1"/>
          </p:nvPr>
        </p:nvSpPr>
        <p:spPr>
          <a:xfrm>
            <a:off x="419100" y="1528175"/>
            <a:ext cx="5676900" cy="4648788"/>
          </a:xfrm>
        </p:spPr>
        <p:txBody>
          <a:bodyPr/>
          <a:lstStyle/>
          <a:p>
            <a:pPr marL="0" indent="0">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Memory optimized </a:t>
            </a:r>
            <a:r>
              <a:rPr lang="en-US" sz="2400" dirty="0"/>
              <a:t>instance types</a:t>
            </a:r>
          </a:p>
          <a:p>
            <a:r>
              <a:rPr lang="en-US" sz="2000" dirty="0"/>
              <a:t>In-memory caches</a:t>
            </a:r>
          </a:p>
          <a:p>
            <a:r>
              <a:rPr lang="en-US" sz="2000" dirty="0"/>
              <a:t>High-performance databases</a:t>
            </a:r>
          </a:p>
          <a:p>
            <a:r>
              <a:rPr lang="en-US" sz="2000" dirty="0"/>
              <a:t>Big data analytics</a:t>
            </a:r>
          </a:p>
          <a:p>
            <a:endParaRPr lang="en-US" sz="2000" dirty="0"/>
          </a:p>
          <a:p>
            <a:pPr marL="0" indent="0">
              <a:buNone/>
            </a:pPr>
            <a:endParaRPr lang="en-US" sz="1600" dirty="0"/>
          </a:p>
          <a:p>
            <a:pPr marL="0" indent="0">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Accelerated computing </a:t>
            </a:r>
            <a:r>
              <a:rPr lang="en-US" sz="2400" dirty="0"/>
              <a:t>instance types</a:t>
            </a:r>
          </a:p>
          <a:p>
            <a:r>
              <a:rPr lang="en-US" sz="2000" dirty="0"/>
              <a:t>Machine learning, artificial intelligence (AI)</a:t>
            </a:r>
          </a:p>
          <a:p>
            <a:r>
              <a:rPr lang="en-US" sz="2000" dirty="0"/>
              <a:t>HPC</a:t>
            </a:r>
          </a:p>
          <a:p>
            <a:r>
              <a:rPr lang="en-US" sz="2000" dirty="0"/>
              <a:t>Graphics</a:t>
            </a:r>
          </a:p>
          <a:p>
            <a:endParaRPr lang="en-US" sz="2400" dirty="0"/>
          </a:p>
          <a:p>
            <a:endParaRPr lang="en-US" sz="2400" dirty="0"/>
          </a:p>
        </p:txBody>
      </p:sp>
      <p:grpSp>
        <p:nvGrpSpPr>
          <p:cNvPr id="9" name="Group 8" descr="example memory optimized instance types are  R5, X1, and HMI.">
            <a:extLst>
              <a:ext uri="{FF2B5EF4-FFF2-40B4-BE49-F238E27FC236}">
                <a16:creationId xmlns:a16="http://schemas.microsoft.com/office/drawing/2014/main" id="{2507BFB7-165E-1945-92E7-BC8078128D50}"/>
              </a:ext>
            </a:extLst>
          </p:cNvPr>
          <p:cNvGrpSpPr/>
          <p:nvPr/>
        </p:nvGrpSpPr>
        <p:grpSpPr>
          <a:xfrm>
            <a:off x="611635" y="3325402"/>
            <a:ext cx="4784138" cy="523220"/>
            <a:chOff x="611635" y="3325402"/>
            <a:chExt cx="4784138" cy="523220"/>
          </a:xfrm>
        </p:grpSpPr>
        <p:grpSp>
          <p:nvGrpSpPr>
            <p:cNvPr id="18" name="Group 17">
              <a:extLst>
                <a:ext uri="{FF2B5EF4-FFF2-40B4-BE49-F238E27FC236}">
                  <a16:creationId xmlns:a16="http://schemas.microsoft.com/office/drawing/2014/main" id="{CB8AAA9D-E004-B248-84C4-28925C742C7A}"/>
                </a:ext>
              </a:extLst>
            </p:cNvPr>
            <p:cNvGrpSpPr/>
            <p:nvPr/>
          </p:nvGrpSpPr>
          <p:grpSpPr>
            <a:xfrm>
              <a:off x="611635" y="3325402"/>
              <a:ext cx="4784138" cy="523220"/>
              <a:chOff x="1819470" y="5735503"/>
              <a:chExt cx="4784138" cy="523220"/>
            </a:xfrm>
          </p:grpSpPr>
          <p:sp>
            <p:nvSpPr>
              <p:cNvPr id="19" name="TextBox 18">
                <a:extLst>
                  <a:ext uri="{FF2B5EF4-FFF2-40B4-BE49-F238E27FC236}">
                    <a16:creationId xmlns:a16="http://schemas.microsoft.com/office/drawing/2014/main" id="{AB43A457-5C16-904E-8765-108C00CE3883}"/>
                  </a:ext>
                </a:extLst>
              </p:cNvPr>
              <p:cNvSpPr txBox="1"/>
              <p:nvPr/>
            </p:nvSpPr>
            <p:spPr>
              <a:xfrm>
                <a:off x="1819470" y="5735503"/>
                <a:ext cx="3092193" cy="523220"/>
              </a:xfrm>
              <a:prstGeom prst="rect">
                <a:avLst/>
              </a:prstGeom>
              <a:noFill/>
            </p:spPr>
            <p:txBody>
              <a:bodyPr wrap="non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Example instance types:</a:t>
                </a:r>
              </a:p>
            </p:txBody>
          </p:sp>
          <p:sp>
            <p:nvSpPr>
              <p:cNvPr id="20" name="Rectangle: Rounded Corners 58">
                <a:extLst>
                  <a:ext uri="{FF2B5EF4-FFF2-40B4-BE49-F238E27FC236}">
                    <a16:creationId xmlns:a16="http://schemas.microsoft.com/office/drawing/2014/main" id="{9D30A0CB-68B6-874C-861D-CC03909DC6CB}"/>
                  </a:ext>
                </a:extLst>
              </p:cNvPr>
              <p:cNvSpPr/>
              <p:nvPr/>
            </p:nvSpPr>
            <p:spPr bwMode="auto">
              <a:xfrm>
                <a:off x="1872650" y="5756809"/>
                <a:ext cx="4730958"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Graphic 20">
              <a:extLst>
                <a:ext uri="{FF2B5EF4-FFF2-40B4-BE49-F238E27FC236}">
                  <a16:creationId xmlns:a16="http://schemas.microsoft.com/office/drawing/2014/main" id="{19E4A7DF-D153-DB4C-B184-66F55B05A09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7479" y="3370233"/>
              <a:ext cx="365760" cy="365760"/>
            </a:xfrm>
            <a:prstGeom prst="rect">
              <a:avLst/>
            </a:prstGeom>
          </p:spPr>
        </p:pic>
        <p:pic>
          <p:nvPicPr>
            <p:cNvPr id="22" name="Graphic 21">
              <a:extLst>
                <a:ext uri="{FF2B5EF4-FFF2-40B4-BE49-F238E27FC236}">
                  <a16:creationId xmlns:a16="http://schemas.microsoft.com/office/drawing/2014/main" id="{FC61035E-3A10-8743-A155-3D900D09BEE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6301" y="3370233"/>
              <a:ext cx="365760" cy="365760"/>
            </a:xfrm>
            <a:prstGeom prst="rect">
              <a:avLst/>
            </a:prstGeom>
          </p:spPr>
        </p:pic>
        <p:pic>
          <p:nvPicPr>
            <p:cNvPr id="23" name="Graphic 22">
              <a:extLst>
                <a:ext uri="{FF2B5EF4-FFF2-40B4-BE49-F238E27FC236}">
                  <a16:creationId xmlns:a16="http://schemas.microsoft.com/office/drawing/2014/main" id="{DA53A34E-0CA3-AF43-BC66-84AC2B28B67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67821" y="3370233"/>
              <a:ext cx="365760" cy="365760"/>
            </a:xfrm>
            <a:prstGeom prst="rect">
              <a:avLst/>
            </a:prstGeom>
          </p:spPr>
        </p:pic>
      </p:grpSp>
      <p:grpSp>
        <p:nvGrpSpPr>
          <p:cNvPr id="7" name="Group 6" descr="example accelerated computing instance types are P3, G4 and F1.">
            <a:extLst>
              <a:ext uri="{FF2B5EF4-FFF2-40B4-BE49-F238E27FC236}">
                <a16:creationId xmlns:a16="http://schemas.microsoft.com/office/drawing/2014/main" id="{DECA597B-975A-451C-96B1-AD629A778399}"/>
              </a:ext>
            </a:extLst>
          </p:cNvPr>
          <p:cNvGrpSpPr/>
          <p:nvPr/>
        </p:nvGrpSpPr>
        <p:grpSpPr>
          <a:xfrm>
            <a:off x="544201" y="5687023"/>
            <a:ext cx="4652442" cy="523220"/>
            <a:chOff x="743331" y="5887034"/>
            <a:chExt cx="4652442" cy="523220"/>
          </a:xfrm>
        </p:grpSpPr>
        <p:sp>
          <p:nvSpPr>
            <p:cNvPr id="32" name="TextBox 31">
              <a:extLst>
                <a:ext uri="{FF2B5EF4-FFF2-40B4-BE49-F238E27FC236}">
                  <a16:creationId xmlns:a16="http://schemas.microsoft.com/office/drawing/2014/main" id="{7DD9E4A5-82FE-8749-BB1E-CD701B3F02CB}"/>
                </a:ext>
              </a:extLst>
            </p:cNvPr>
            <p:cNvSpPr txBox="1"/>
            <p:nvPr/>
          </p:nvSpPr>
          <p:spPr>
            <a:xfrm>
              <a:off x="743331" y="5887034"/>
              <a:ext cx="3092193" cy="523220"/>
            </a:xfrm>
            <a:prstGeom prst="rect">
              <a:avLst/>
            </a:prstGeom>
            <a:noFill/>
          </p:spPr>
          <p:txBody>
            <a:bodyPr wrap="non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Example instance types:</a:t>
              </a:r>
            </a:p>
          </p:txBody>
        </p:sp>
        <p:sp>
          <p:nvSpPr>
            <p:cNvPr id="33" name="Rectangle: Rounded Corners 58">
              <a:extLst>
                <a:ext uri="{FF2B5EF4-FFF2-40B4-BE49-F238E27FC236}">
                  <a16:creationId xmlns:a16="http://schemas.microsoft.com/office/drawing/2014/main" id="{C37FC825-2F7B-1540-B210-53447E0B3593}"/>
                </a:ext>
              </a:extLst>
            </p:cNvPr>
            <p:cNvSpPr/>
            <p:nvPr/>
          </p:nvSpPr>
          <p:spPr bwMode="auto">
            <a:xfrm>
              <a:off x="796511" y="5920215"/>
              <a:ext cx="4599262"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58ED3BC9-EC02-DF40-8995-D2E3A71DFF6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5949" y="5945788"/>
              <a:ext cx="365760" cy="365760"/>
            </a:xfrm>
            <a:prstGeom prst="rect">
              <a:avLst/>
            </a:prstGeom>
          </p:spPr>
        </p:pic>
        <p:pic>
          <p:nvPicPr>
            <p:cNvPr id="35" name="Graphic 34">
              <a:extLst>
                <a:ext uri="{FF2B5EF4-FFF2-40B4-BE49-F238E27FC236}">
                  <a16:creationId xmlns:a16="http://schemas.microsoft.com/office/drawing/2014/main" id="{D41A08AE-13FB-864D-AC30-916F158EDF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1630" y="5945789"/>
              <a:ext cx="365760" cy="365760"/>
            </a:xfrm>
            <a:prstGeom prst="rect">
              <a:avLst/>
            </a:prstGeom>
          </p:spPr>
        </p:pic>
        <p:grpSp>
          <p:nvGrpSpPr>
            <p:cNvPr id="36" name="Group 35">
              <a:extLst>
                <a:ext uri="{FF2B5EF4-FFF2-40B4-BE49-F238E27FC236}">
                  <a16:creationId xmlns:a16="http://schemas.microsoft.com/office/drawing/2014/main" id="{E3ACFB7E-6EA9-0B49-B650-EBFA02FBC4B1}"/>
                </a:ext>
              </a:extLst>
            </p:cNvPr>
            <p:cNvGrpSpPr/>
            <p:nvPr/>
          </p:nvGrpSpPr>
          <p:grpSpPr>
            <a:xfrm>
              <a:off x="4201391" y="5945788"/>
              <a:ext cx="536088" cy="365760"/>
              <a:chOff x="5398876" y="5942013"/>
              <a:chExt cx="536088" cy="469900"/>
            </a:xfrm>
          </p:grpSpPr>
          <p:pic>
            <p:nvPicPr>
              <p:cNvPr id="37" name="Graphic 36">
                <a:extLst>
                  <a:ext uri="{FF2B5EF4-FFF2-40B4-BE49-F238E27FC236}">
                    <a16:creationId xmlns:a16="http://schemas.microsoft.com/office/drawing/2014/main" id="{6D93D292-F02A-D349-801D-634A109CBE8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8876" y="5942013"/>
                <a:ext cx="469900" cy="469900"/>
              </a:xfrm>
              <a:prstGeom prst="rect">
                <a:avLst/>
              </a:prstGeom>
            </p:spPr>
          </p:pic>
          <p:sp>
            <p:nvSpPr>
              <p:cNvPr id="38" name="TextBox 37">
                <a:extLst>
                  <a:ext uri="{FF2B5EF4-FFF2-40B4-BE49-F238E27FC236}">
                    <a16:creationId xmlns:a16="http://schemas.microsoft.com/office/drawing/2014/main" id="{474EA159-5394-A14D-B3F8-523BD4B22C15}"/>
                  </a:ext>
                </a:extLst>
              </p:cNvPr>
              <p:cNvSpPr txBox="1"/>
              <p:nvPr/>
            </p:nvSpPr>
            <p:spPr>
              <a:xfrm>
                <a:off x="5442310" y="6041188"/>
                <a:ext cx="492654" cy="276999"/>
              </a:xfrm>
              <a:prstGeom prst="rect">
                <a:avLst/>
              </a:prstGeom>
              <a:noFill/>
            </p:spPr>
            <p:txBody>
              <a:bodyPr wrap="square" rtlCol="0">
                <a:spAutoFit/>
              </a:bodyPr>
              <a:lstStyle/>
              <a:p>
                <a:r>
                  <a:rPr lang="en-US" sz="1200" dirty="0">
                    <a:solidFill>
                      <a:srgbClr val="D87A00"/>
                    </a:solidFill>
                    <a:latin typeface="Amazon Ember" panose="020B0603020204020204" pitchFamily="34" charset="0"/>
                    <a:ea typeface="Amazon Ember" panose="020B0603020204020204" pitchFamily="34" charset="0"/>
                    <a:cs typeface="Amazon Ember" panose="020B0603020204020204" pitchFamily="34" charset="0"/>
                  </a:rPr>
                  <a:t>G4</a:t>
                </a:r>
              </a:p>
            </p:txBody>
          </p:sp>
        </p:grpSp>
      </p:grpSp>
      <p:sp>
        <p:nvSpPr>
          <p:cNvPr id="4" name="Content Placeholder 3">
            <a:extLst>
              <a:ext uri="{FF2B5EF4-FFF2-40B4-BE49-F238E27FC236}">
                <a16:creationId xmlns:a16="http://schemas.microsoft.com/office/drawing/2014/main" id="{A790A4C3-2286-1540-8E9F-4D87591F6E38}"/>
              </a:ext>
            </a:extLst>
          </p:cNvPr>
          <p:cNvSpPr>
            <a:spLocks noGrp="1"/>
          </p:cNvSpPr>
          <p:nvPr>
            <p:ph idx="13"/>
          </p:nvPr>
        </p:nvSpPr>
        <p:spPr>
          <a:xfrm>
            <a:off x="6175062" y="1524228"/>
            <a:ext cx="5712140" cy="4648788"/>
          </a:xfrm>
        </p:spPr>
        <p:txBody>
          <a:bodyPr/>
          <a:lstStyle/>
          <a:p>
            <a:pPr marL="0" indent="0">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Storage optimized</a:t>
            </a:r>
            <a:r>
              <a:rPr lang="en-US" sz="2400" dirty="0"/>
              <a:t> instance types</a:t>
            </a:r>
          </a:p>
          <a:p>
            <a:r>
              <a:rPr lang="en-US" sz="2000" dirty="0"/>
              <a:t>High-performance databases</a:t>
            </a:r>
            <a:r>
              <a:rPr lang="en-US" sz="2000" baseline="30000" dirty="0"/>
              <a:t>1</a:t>
            </a:r>
          </a:p>
          <a:p>
            <a:r>
              <a:rPr lang="en-US" sz="2000" dirty="0"/>
              <a:t>Real-time analytics</a:t>
            </a:r>
            <a:r>
              <a:rPr lang="en-US" sz="2000" baseline="30000" dirty="0"/>
              <a:t>1</a:t>
            </a:r>
            <a:endParaRPr lang="en-US" sz="2000" dirty="0"/>
          </a:p>
          <a:p>
            <a:r>
              <a:rPr lang="en-US" sz="2000" dirty="0"/>
              <a:t>Transactional workloads</a:t>
            </a:r>
            <a:r>
              <a:rPr lang="en-US" sz="2000" baseline="30000" dirty="0"/>
              <a:t>1</a:t>
            </a:r>
            <a:endParaRPr lang="en-US" sz="2000" dirty="0"/>
          </a:p>
          <a:p>
            <a:r>
              <a:rPr lang="en-US" sz="2000" dirty="0"/>
              <a:t>NoSQL databases</a:t>
            </a:r>
            <a:r>
              <a:rPr lang="en-US" sz="2000" baseline="30000" dirty="0"/>
              <a:t>1</a:t>
            </a:r>
          </a:p>
          <a:p>
            <a:r>
              <a:rPr lang="en-US" sz="2000" dirty="0"/>
              <a:t>Big data</a:t>
            </a:r>
            <a:r>
              <a:rPr lang="en-US" sz="2000" baseline="30000" dirty="0"/>
              <a:t>2</a:t>
            </a:r>
            <a:endParaRPr lang="en-US" sz="2000" dirty="0"/>
          </a:p>
          <a:p>
            <a:r>
              <a:rPr lang="en-US" sz="2000" dirty="0"/>
              <a:t>Data warehouse</a:t>
            </a:r>
            <a:r>
              <a:rPr lang="en-US" sz="2000" baseline="30000" dirty="0"/>
              <a:t>2</a:t>
            </a:r>
            <a:endParaRPr lang="en-US" sz="2000" dirty="0"/>
          </a:p>
          <a:p>
            <a:r>
              <a:rPr lang="en-US" sz="2000" dirty="0"/>
              <a:t>Log processing</a:t>
            </a:r>
            <a:r>
              <a:rPr lang="en-US" sz="2000" baseline="30000" dirty="0"/>
              <a:t>2</a:t>
            </a:r>
            <a:endParaRPr lang="en-US" sz="2000" dirty="0"/>
          </a:p>
          <a:p>
            <a:endParaRPr lang="en-US" sz="2400" dirty="0"/>
          </a:p>
        </p:txBody>
      </p:sp>
      <p:grpSp>
        <p:nvGrpSpPr>
          <p:cNvPr id="8" name="Group 7" descr="example storage optimized instance types are  I3 which provides high I/O, and D2 and H1 which provide dense storage.">
            <a:extLst>
              <a:ext uri="{FF2B5EF4-FFF2-40B4-BE49-F238E27FC236}">
                <a16:creationId xmlns:a16="http://schemas.microsoft.com/office/drawing/2014/main" id="{AD024F8C-E231-4DE2-A8EA-99F2479D68CE}"/>
              </a:ext>
            </a:extLst>
          </p:cNvPr>
          <p:cNvGrpSpPr/>
          <p:nvPr/>
        </p:nvGrpSpPr>
        <p:grpSpPr>
          <a:xfrm>
            <a:off x="6238808" y="4922944"/>
            <a:ext cx="4983374" cy="1159185"/>
            <a:chOff x="6238808" y="4922944"/>
            <a:chExt cx="4983374" cy="1159185"/>
          </a:xfrm>
        </p:grpSpPr>
        <p:sp>
          <p:nvSpPr>
            <p:cNvPr id="24" name="TextBox 23">
              <a:extLst>
                <a:ext uri="{FF2B5EF4-FFF2-40B4-BE49-F238E27FC236}">
                  <a16:creationId xmlns:a16="http://schemas.microsoft.com/office/drawing/2014/main" id="{C41F91A7-0A4C-3D45-B9A6-11B7B788BCA9}"/>
                </a:ext>
              </a:extLst>
            </p:cNvPr>
            <p:cNvSpPr txBox="1"/>
            <p:nvPr/>
          </p:nvSpPr>
          <p:spPr>
            <a:xfrm>
              <a:off x="6238808" y="4922944"/>
              <a:ext cx="3380734" cy="467820"/>
            </a:xfrm>
            <a:prstGeom prst="rect">
              <a:avLst/>
            </a:prstGeom>
            <a:noFill/>
          </p:spPr>
          <p:txBody>
            <a:bodyPr wrap="none" lIns="152400" tIns="121920" rIns="152400" bIns="121920" rtlCol="0">
              <a:spAutoFit/>
            </a:bodyPr>
            <a:lstStyle/>
            <a:p>
              <a:pPr algn="ctr">
                <a:lnSpc>
                  <a:spcPct val="90000"/>
                </a:lnSpc>
                <a:spcAft>
                  <a:spcPts val="1500"/>
                </a:spcAft>
              </a:pPr>
              <a:r>
                <a:rPr lang="en-US" sz="1600" baseline="30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1</a:t>
              </a:r>
              <a:r>
                <a:rPr lang="en-US" sz="16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High I/O example instance type:</a:t>
              </a:r>
            </a:p>
          </p:txBody>
        </p:sp>
        <p:sp>
          <p:nvSpPr>
            <p:cNvPr id="25" name="Rectangle: Rounded Corners 58">
              <a:extLst>
                <a:ext uri="{FF2B5EF4-FFF2-40B4-BE49-F238E27FC236}">
                  <a16:creationId xmlns:a16="http://schemas.microsoft.com/office/drawing/2014/main" id="{2E8AAFB8-93BB-424D-8A01-A33A535FE200}"/>
                </a:ext>
              </a:extLst>
            </p:cNvPr>
            <p:cNvSpPr/>
            <p:nvPr/>
          </p:nvSpPr>
          <p:spPr bwMode="auto">
            <a:xfrm>
              <a:off x="6329552" y="4945876"/>
              <a:ext cx="3745619" cy="409264"/>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FB4674A0-686D-584D-83E7-7024C5B2C36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5767" y="4981501"/>
              <a:ext cx="365760" cy="365760"/>
            </a:xfrm>
            <a:prstGeom prst="rect">
              <a:avLst/>
            </a:prstGeom>
          </p:spPr>
        </p:pic>
        <p:sp>
          <p:nvSpPr>
            <p:cNvPr id="27" name="TextBox 26">
              <a:extLst>
                <a:ext uri="{FF2B5EF4-FFF2-40B4-BE49-F238E27FC236}">
                  <a16:creationId xmlns:a16="http://schemas.microsoft.com/office/drawing/2014/main" id="{7FEF6B90-07E9-CE40-B789-8EF1105DB85E}"/>
                </a:ext>
              </a:extLst>
            </p:cNvPr>
            <p:cNvSpPr txBox="1"/>
            <p:nvPr/>
          </p:nvSpPr>
          <p:spPr>
            <a:xfrm>
              <a:off x="6238888" y="5614309"/>
              <a:ext cx="4010713" cy="467820"/>
            </a:xfrm>
            <a:prstGeom prst="rect">
              <a:avLst/>
            </a:prstGeom>
            <a:noFill/>
          </p:spPr>
          <p:txBody>
            <a:bodyPr wrap="none" lIns="152400" tIns="121920" rIns="152400" bIns="121920" rtlCol="0">
              <a:spAutoFit/>
            </a:bodyPr>
            <a:lstStyle/>
            <a:p>
              <a:pPr algn="ctr">
                <a:lnSpc>
                  <a:spcPct val="90000"/>
                </a:lnSpc>
                <a:spcAft>
                  <a:spcPts val="1500"/>
                </a:spcAft>
              </a:pPr>
              <a:r>
                <a:rPr lang="en-US" sz="1600" baseline="300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2</a:t>
              </a:r>
              <a:r>
                <a:rPr lang="en-US" sz="16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Dense Storage example instance types:</a:t>
              </a:r>
            </a:p>
          </p:txBody>
        </p:sp>
        <p:sp>
          <p:nvSpPr>
            <p:cNvPr id="28" name="Rectangle: Rounded Corners 58">
              <a:extLst>
                <a:ext uri="{FF2B5EF4-FFF2-40B4-BE49-F238E27FC236}">
                  <a16:creationId xmlns:a16="http://schemas.microsoft.com/office/drawing/2014/main" id="{B7B68D44-EE2B-414D-910C-BEB9E4FBC48E}"/>
                </a:ext>
              </a:extLst>
            </p:cNvPr>
            <p:cNvSpPr/>
            <p:nvPr/>
          </p:nvSpPr>
          <p:spPr bwMode="auto">
            <a:xfrm>
              <a:off x="6341423" y="5621381"/>
              <a:ext cx="4880759" cy="411480"/>
            </a:xfrm>
            <a:prstGeom prst="roundRect">
              <a:avLst>
                <a:gd name="adj" fmla="val 6637"/>
              </a:avLst>
            </a:prstGeom>
            <a:noFill/>
            <a:ln w="28575">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46"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9E3BEAF7-BF20-C041-9605-AC5A45E5F3A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51074" y="5648009"/>
              <a:ext cx="365760" cy="365760"/>
            </a:xfrm>
            <a:prstGeom prst="rect">
              <a:avLst/>
            </a:prstGeom>
          </p:spPr>
        </p:pic>
        <p:pic>
          <p:nvPicPr>
            <p:cNvPr id="30" name="Graphic 29">
              <a:extLst>
                <a:ext uri="{FF2B5EF4-FFF2-40B4-BE49-F238E27FC236}">
                  <a16:creationId xmlns:a16="http://schemas.microsoft.com/office/drawing/2014/main" id="{5FE1A7AE-1081-C843-813F-023F41F1BBB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683154" y="5656188"/>
              <a:ext cx="365760" cy="365760"/>
            </a:xfrm>
            <a:prstGeom prst="rect">
              <a:avLst/>
            </a:prstGeom>
          </p:spPr>
        </p:pic>
      </p:grpSp>
      <p:sp>
        <p:nvSpPr>
          <p:cNvPr id="5" name="Footer Placeholder 4">
            <a:extLst>
              <a:ext uri="{FF2B5EF4-FFF2-40B4-BE49-F238E27FC236}">
                <a16:creationId xmlns:a16="http://schemas.microsoft.com/office/drawing/2014/main" id="{C5DDBE73-1C4A-F64E-B2F3-450ABF4B8F8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A30893EB-D3B8-2E4C-8F0D-68E491BA7B4B}"/>
              </a:ext>
            </a:extLst>
          </p:cNvPr>
          <p:cNvSpPr>
            <a:spLocks noGrp="1"/>
          </p:cNvSpPr>
          <p:nvPr>
            <p:ph type="sldNum" sz="quarter" idx="12"/>
          </p:nvPr>
        </p:nvSpPr>
        <p:spPr/>
        <p:txBody>
          <a:bodyPr/>
          <a:lstStyle/>
          <a:p>
            <a:fld id="{B6A95138-A96E-2F42-A959-2EFD44FE4AB7}" type="slidenum">
              <a:rPr lang="en-US" smtClean="0"/>
              <a:t>27</a:t>
            </a:fld>
            <a:endParaRPr lang="en-US" dirty="0"/>
          </a:p>
        </p:txBody>
      </p:sp>
    </p:spTree>
    <p:custDataLst>
      <p:tags r:id="rId1"/>
    </p:custDataLst>
    <p:extLst>
      <p:ext uri="{BB962C8B-B14F-4D97-AF65-F5344CB8AC3E}">
        <p14:creationId xmlns:p14="http://schemas.microsoft.com/office/powerpoint/2010/main" val="3721102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3643-C044-4245-96BD-B91E58C73118}"/>
              </a:ext>
            </a:extLst>
          </p:cNvPr>
          <p:cNvSpPr>
            <a:spLocks noGrp="1"/>
          </p:cNvSpPr>
          <p:nvPr>
            <p:ph type="title"/>
          </p:nvPr>
        </p:nvSpPr>
        <p:spPr/>
        <p:txBody>
          <a:bodyPr/>
          <a:lstStyle/>
          <a:p>
            <a:r>
              <a:rPr lang="en-US" dirty="0"/>
              <a:t>Choosing an instance type</a:t>
            </a:r>
          </a:p>
        </p:txBody>
      </p:sp>
      <p:sp>
        <p:nvSpPr>
          <p:cNvPr id="5" name="Content Placeholder 4">
            <a:extLst>
              <a:ext uri="{FF2B5EF4-FFF2-40B4-BE49-F238E27FC236}">
                <a16:creationId xmlns:a16="http://schemas.microsoft.com/office/drawing/2014/main" id="{B7C0CC5E-BC89-E34F-B6F2-960FBBEB1CB4}"/>
              </a:ext>
            </a:extLst>
          </p:cNvPr>
          <p:cNvSpPr>
            <a:spLocks noGrp="1"/>
          </p:cNvSpPr>
          <p:nvPr>
            <p:ph idx="1"/>
          </p:nvPr>
        </p:nvSpPr>
        <p:spPr>
          <a:xfrm>
            <a:off x="419102" y="1337279"/>
            <a:ext cx="6408526" cy="4815933"/>
          </a:xfrm>
        </p:spPr>
        <p:txBody>
          <a:bodyPr/>
          <a:lstStyle/>
          <a:p>
            <a:r>
              <a:rPr lang="en-US" sz="2000" dirty="0"/>
              <a:t>Choose the instance type that meets – </a:t>
            </a:r>
          </a:p>
          <a:p>
            <a:pPr lvl="1"/>
            <a:r>
              <a:rPr lang="en-US" sz="1800" dirty="0"/>
              <a:t>The </a:t>
            </a: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performance needs</a:t>
            </a:r>
            <a:r>
              <a:rPr lang="en-US" sz="1800" dirty="0"/>
              <a:t> of your application</a:t>
            </a:r>
          </a:p>
          <a:p>
            <a:pPr lvl="1"/>
            <a:r>
              <a:rPr lang="en-US" sz="1800" dirty="0"/>
              <a:t>Your </a:t>
            </a: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cost requirements</a:t>
            </a:r>
          </a:p>
          <a:p>
            <a:pPr lvl="3"/>
            <a:endParaRPr lang="en-US" sz="800" dirty="0">
              <a:solidFill>
                <a:schemeClr val="accent6"/>
              </a:solidFill>
            </a:endParaRPr>
          </a:p>
          <a:p>
            <a:r>
              <a:rPr lang="en-US" sz="2000" dirty="0"/>
              <a:t>When you create a </a:t>
            </a:r>
            <a:r>
              <a:rPr lang="en-US" sz="2000" i="1" dirty="0"/>
              <a:t>new</a:t>
            </a:r>
            <a:r>
              <a:rPr lang="en-US" sz="2000" dirty="0"/>
              <a:t> instance – </a:t>
            </a:r>
          </a:p>
          <a:p>
            <a:pPr lvl="1"/>
            <a:r>
              <a:rPr lang="en-US" sz="1800" dirty="0"/>
              <a:t>In the EC2 console, use the </a:t>
            </a: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Types </a:t>
            </a:r>
            <a:r>
              <a:rPr lang="en-US" sz="1800" dirty="0"/>
              <a:t>page to filter by characteristics that you choose</a:t>
            </a:r>
          </a:p>
          <a:p>
            <a:pPr lvl="3"/>
            <a:endParaRPr lang="en-US" sz="800" dirty="0"/>
          </a:p>
          <a:p>
            <a:pPr lvl="1"/>
            <a:r>
              <a:rPr lang="en-US" sz="1800" dirty="0"/>
              <a:t>Recommendation: The latest generation in an instance family typically has a better price-to-performance ratio</a:t>
            </a:r>
          </a:p>
          <a:p>
            <a:pPr lvl="3"/>
            <a:endParaRPr lang="en-US" sz="800" dirty="0"/>
          </a:p>
          <a:p>
            <a:r>
              <a:rPr lang="en-US" sz="2000" dirty="0"/>
              <a:t>If you have an </a:t>
            </a:r>
            <a:r>
              <a:rPr lang="en-US" sz="2000" i="1" dirty="0"/>
              <a:t>already existing </a:t>
            </a:r>
            <a:r>
              <a:rPr lang="en-US" sz="2000" dirty="0"/>
              <a:t>instance – </a:t>
            </a:r>
          </a:p>
          <a:p>
            <a:pPr lvl="1"/>
            <a:r>
              <a:rPr lang="en-US" sz="1800" dirty="0"/>
              <a:t>You can get recommendations for optimizing the instance type by using the </a:t>
            </a:r>
            <a:r>
              <a:rPr lang="en-US" sz="1800" dirty="0">
                <a:hlinkClick r:id="rId4"/>
              </a:rPr>
              <a:t>AWS Compute Optimizer</a:t>
            </a:r>
            <a:r>
              <a:rPr lang="en-US" sz="1800" dirty="0"/>
              <a:t> </a:t>
            </a:r>
          </a:p>
          <a:p>
            <a:pPr lvl="3"/>
            <a:endParaRPr lang="en-US" sz="800" dirty="0"/>
          </a:p>
          <a:p>
            <a:pPr lvl="1"/>
            <a:r>
              <a:rPr lang="en-US" sz="1800" dirty="0"/>
              <a:t>You can evaluate recommendations and modify the instance accordingly</a:t>
            </a:r>
          </a:p>
          <a:p>
            <a:pPr lvl="1"/>
            <a:endParaRPr lang="en-US" sz="1800" dirty="0"/>
          </a:p>
        </p:txBody>
      </p:sp>
      <p:sp>
        <p:nvSpPr>
          <p:cNvPr id="6" name="TextBox 5">
            <a:extLst>
              <a:ext uri="{FF2B5EF4-FFF2-40B4-BE49-F238E27FC236}">
                <a16:creationId xmlns:a16="http://schemas.microsoft.com/office/drawing/2014/main" id="{3A53F10E-F30B-3140-97C1-B2997C8A9E02}"/>
              </a:ext>
            </a:extLst>
          </p:cNvPr>
          <p:cNvSpPr txBox="1"/>
          <p:nvPr/>
        </p:nvSpPr>
        <p:spPr>
          <a:xfrm>
            <a:off x="6827628" y="1704243"/>
            <a:ext cx="4870244" cy="707886"/>
          </a:xfrm>
          <a:prstGeom prst="rect">
            <a:avLst/>
          </a:prstGeom>
          <a:noFill/>
        </p:spPr>
        <p:txBody>
          <a:bodyPr wrap="non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With over 270 available instances types, </a:t>
            </a:r>
            <a:b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how do you choose the correct one?</a:t>
            </a:r>
          </a:p>
        </p:txBody>
      </p:sp>
      <p:pic>
        <p:nvPicPr>
          <p:cNvPr id="9" name="Picture 8">
            <a:extLst>
              <a:ext uri="{FF2B5EF4-FFF2-40B4-BE49-F238E27FC236}">
                <a16:creationId xmlns:a16="http://schemas.microsoft.com/office/drawing/2014/main" id="{41663948-9099-344B-A674-891C4DC56423}"/>
              </a:ext>
              <a:ext uri="{C183D7F6-B498-43B3-948B-1728B52AA6E4}">
                <adec:decorative xmlns:adec="http://schemas.microsoft.com/office/drawing/2017/decorative" val="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289219" y="2476023"/>
            <a:ext cx="3947061" cy="3200010"/>
          </a:xfrm>
          <a:prstGeom prst="rect">
            <a:avLst/>
          </a:prstGeom>
        </p:spPr>
      </p:pic>
      <p:sp>
        <p:nvSpPr>
          <p:cNvPr id="3" name="Footer Placeholder 2">
            <a:extLst>
              <a:ext uri="{FF2B5EF4-FFF2-40B4-BE49-F238E27FC236}">
                <a16:creationId xmlns:a16="http://schemas.microsoft.com/office/drawing/2014/main" id="{5891E9DB-7D32-4C45-9FDA-C6B496D7FF7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1E2FBB0E-1200-C24C-9350-F0669EEA3782}"/>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374268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8A88-8146-3045-9FE1-9F09E1018F7A}"/>
              </a:ext>
            </a:extLst>
          </p:cNvPr>
          <p:cNvSpPr>
            <a:spLocks noGrp="1"/>
          </p:cNvSpPr>
          <p:nvPr>
            <p:ph type="title"/>
          </p:nvPr>
        </p:nvSpPr>
        <p:spPr/>
        <p:txBody>
          <a:bodyPr/>
          <a:lstStyle/>
          <a:p>
            <a:r>
              <a:rPr lang="en-US" dirty="0"/>
              <a:t>AWS Compute Optimizer</a:t>
            </a:r>
          </a:p>
        </p:txBody>
      </p:sp>
      <p:grpSp>
        <p:nvGrpSpPr>
          <p:cNvPr id="17" name="Group 16" descr="AWS Compute Optimizer">
            <a:extLst>
              <a:ext uri="{FF2B5EF4-FFF2-40B4-BE49-F238E27FC236}">
                <a16:creationId xmlns:a16="http://schemas.microsoft.com/office/drawing/2014/main" id="{45655D04-8B59-5440-8956-DD7A69E01E25}"/>
              </a:ext>
              <a:ext uri="{C183D7F6-B498-43B3-948B-1728B52AA6E4}">
                <adec:decorative xmlns:adec="http://schemas.microsoft.com/office/drawing/2017/decorative" val="0"/>
              </a:ext>
            </a:extLst>
          </p:cNvPr>
          <p:cNvGrpSpPr/>
          <p:nvPr/>
        </p:nvGrpSpPr>
        <p:grpSpPr>
          <a:xfrm>
            <a:off x="419100" y="1445211"/>
            <a:ext cx="1621904" cy="1469087"/>
            <a:chOff x="-1098147" y="-959409"/>
            <a:chExt cx="1584253" cy="1434983"/>
          </a:xfrm>
        </p:grpSpPr>
        <p:pic>
          <p:nvPicPr>
            <p:cNvPr id="11" name="Picture 10">
              <a:extLst>
                <a:ext uri="{FF2B5EF4-FFF2-40B4-BE49-F238E27FC236}">
                  <a16:creationId xmlns:a16="http://schemas.microsoft.com/office/drawing/2014/main" id="{31AD8615-7C6D-F840-B2CC-8271267B27C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1292" y="-819745"/>
              <a:ext cx="710544" cy="710544"/>
            </a:xfrm>
            <a:prstGeom prst="rect">
              <a:avLst/>
            </a:prstGeom>
          </p:spPr>
        </p:pic>
        <p:sp>
          <p:nvSpPr>
            <p:cNvPr id="14" name="Rectangle 13">
              <a:extLst>
                <a:ext uri="{FF2B5EF4-FFF2-40B4-BE49-F238E27FC236}">
                  <a16:creationId xmlns:a16="http://schemas.microsoft.com/office/drawing/2014/main" id="{3DC55AC2-5CC4-9C4B-ACD9-DD74B729443B}"/>
                </a:ext>
              </a:extLst>
            </p:cNvPr>
            <p:cNvSpPr/>
            <p:nvPr/>
          </p:nvSpPr>
          <p:spPr>
            <a:xfrm>
              <a:off x="-1098147" y="-959409"/>
              <a:ext cx="1584253" cy="140324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42C35C4-D81A-B74E-B992-D23F6738E53D}"/>
                </a:ext>
              </a:extLst>
            </p:cNvPr>
            <p:cNvSpPr txBox="1"/>
            <p:nvPr/>
          </p:nvSpPr>
          <p:spPr>
            <a:xfrm>
              <a:off x="-1098147" y="-109201"/>
              <a:ext cx="1584253"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Compute Optimizer</a:t>
              </a:r>
            </a:p>
          </p:txBody>
        </p:sp>
      </p:grpSp>
      <p:sp>
        <p:nvSpPr>
          <p:cNvPr id="3" name="Content Placeholder 2">
            <a:extLst>
              <a:ext uri="{FF2B5EF4-FFF2-40B4-BE49-F238E27FC236}">
                <a16:creationId xmlns:a16="http://schemas.microsoft.com/office/drawing/2014/main" id="{3320F752-1294-DC41-A80B-61B7EF2D0989}"/>
              </a:ext>
            </a:extLst>
          </p:cNvPr>
          <p:cNvSpPr>
            <a:spLocks noGrp="1"/>
          </p:cNvSpPr>
          <p:nvPr>
            <p:ph idx="1"/>
          </p:nvPr>
        </p:nvSpPr>
        <p:spPr>
          <a:xfrm>
            <a:off x="281315" y="3296383"/>
            <a:ext cx="3902378" cy="2915388"/>
          </a:xfrm>
        </p:spPr>
        <p:txBody>
          <a:bodyPr/>
          <a:lstStyle/>
          <a:p>
            <a:r>
              <a:rPr lang="en-US" sz="2000" dirty="0"/>
              <a:t>Recommends </a:t>
            </a:r>
            <a:r>
              <a:rPr lang="en-US" sz="2000" i="1" dirty="0"/>
              <a:t>optimal</a:t>
            </a:r>
            <a:r>
              <a:rPr lang="en-US" sz="2000" dirty="0"/>
              <a:t>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a:t>
            </a:r>
            <a:r>
              <a:rPr lang="en-US" sz="2000" dirty="0"/>
              <a:t>,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size</a:t>
            </a:r>
            <a:r>
              <a:rPr lang="en-US" sz="2000" dirty="0"/>
              <a:t>, and Auto Scaling group configuration</a:t>
            </a:r>
          </a:p>
          <a:p>
            <a:r>
              <a:rPr lang="en-US" sz="2000" dirty="0"/>
              <a:t>Analyzes workload patterns and makes recommendations</a:t>
            </a:r>
          </a:p>
          <a:p>
            <a:r>
              <a:rPr lang="en-US" sz="2000" dirty="0"/>
              <a:t>Classifies instance findings as Under-provisioned, Over-provisioned, Optimized, or None</a:t>
            </a:r>
          </a:p>
        </p:txBody>
      </p:sp>
      <p:pic>
        <p:nvPicPr>
          <p:cNvPr id="10" name="Picture 2" descr="screenshot of the Compute Optimizer user interface showing recommendations in us-east-1">
            <a:extLst>
              <a:ext uri="{FF2B5EF4-FFF2-40B4-BE49-F238E27FC236}">
                <a16:creationId xmlns:a16="http://schemas.microsoft.com/office/drawing/2014/main" id="{8BF2BC49-3CC6-A247-986F-F79233E05103}"/>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a:xfrm>
            <a:off x="4451202" y="1588194"/>
            <a:ext cx="7430044" cy="4030873"/>
          </a:xfrm>
          <a:prstGeom prst="rect">
            <a:avLst/>
          </a:prstGeom>
          <a:ln w="3175">
            <a:solidFill>
              <a:schemeClr val="bg1">
                <a:lumMod val="50000"/>
              </a:schemeClr>
            </a:solidFill>
          </a:ln>
        </p:spPr>
      </p:pic>
      <p:sp>
        <p:nvSpPr>
          <p:cNvPr id="4" name="Footer Placeholder 3">
            <a:extLst>
              <a:ext uri="{FF2B5EF4-FFF2-40B4-BE49-F238E27FC236}">
                <a16:creationId xmlns:a16="http://schemas.microsoft.com/office/drawing/2014/main" id="{ECA2EAF6-0A13-0E4B-B781-755902A6F7B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A52AA80C-A5EF-D749-BF42-007E4F601452}"/>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Tree>
    <p:custDataLst>
      <p:tags r:id="rId1"/>
    </p:custDataLst>
    <p:extLst>
      <p:ext uri="{BB962C8B-B14F-4D97-AF65-F5344CB8AC3E}">
        <p14:creationId xmlns:p14="http://schemas.microsoft.com/office/powerpoint/2010/main" val="94906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r>
              <a:rPr lang="en-US" sz="2100" dirty="0"/>
              <a:t>Identify how Amazon Elastic Compute Cloud (Amazon EC2) can be used in an architecture</a:t>
            </a:r>
          </a:p>
          <a:p>
            <a:r>
              <a:rPr lang="en-US" sz="2100" dirty="0"/>
              <a:t>Explain the value of using Amazon Machine Images (AMIs) to accelerate the creation and repeatability of infrastructure</a:t>
            </a:r>
          </a:p>
          <a:p>
            <a:r>
              <a:rPr lang="en-US" sz="2100" dirty="0"/>
              <a:t>Differentiate between the EC2 instance types</a:t>
            </a:r>
          </a:p>
          <a:p>
            <a:r>
              <a:rPr lang="en-US" sz="2100" dirty="0"/>
              <a:t>Recognize how to configure Amazon EC2 instances with user data</a:t>
            </a:r>
          </a:p>
          <a:p>
            <a:r>
              <a:rPr lang="en-US" sz="2100" dirty="0"/>
              <a:t>Recognize storage solutions for Amazon EC2</a:t>
            </a:r>
          </a:p>
          <a:p>
            <a:r>
              <a:rPr lang="en-US" sz="2100" dirty="0"/>
              <a:t>Describe EC2 pricing options</a:t>
            </a:r>
          </a:p>
          <a:p>
            <a:r>
              <a:rPr lang="en-US" sz="2100" dirty="0"/>
              <a:t>Determine the placement group given an architectural consideration</a:t>
            </a:r>
          </a:p>
          <a:p>
            <a:r>
              <a:rPr lang="en-US" sz="2100" dirty="0"/>
              <a:t>Launch an Amazon EC2 instance</a:t>
            </a: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An</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EC2 instance type </a:t>
            </a:r>
            <a:r>
              <a:rPr lang="en-US" sz="2400" dirty="0"/>
              <a:t>defines a configuration of CPU, memory, storage, and network performance characteristics</a:t>
            </a:r>
          </a:p>
          <a:p>
            <a:r>
              <a:rPr lang="en-US" sz="2400" dirty="0"/>
              <a:t>As a recommendation, choose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new generation instance types in a family</a:t>
            </a:r>
            <a:r>
              <a:rPr lang="en-US" sz="2400" dirty="0"/>
              <a:t> because they generally have better </a:t>
            </a:r>
            <a:br>
              <a:rPr lang="en-US" sz="2400" dirty="0"/>
            </a:br>
            <a:r>
              <a:rPr lang="en-US" sz="2400" dirty="0"/>
              <a:t>price-to-performance ratios</a:t>
            </a:r>
          </a:p>
          <a:p>
            <a:r>
              <a:rPr lang="en-US" sz="2400" dirty="0"/>
              <a:t>Use the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Types </a:t>
            </a:r>
            <a:r>
              <a:rPr lang="en-US" sz="2400" dirty="0"/>
              <a:t>page in the Amazon EC2 console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Compute Optimizer</a:t>
            </a:r>
            <a:r>
              <a:rPr lang="en-US" sz="2400" dirty="0"/>
              <a:t> to find the right instance type for your workload</a:t>
            </a:r>
          </a:p>
          <a:p>
            <a:endParaRPr lang="en-US" sz="2400" dirty="0"/>
          </a:p>
          <a:p>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30</a:t>
            </a:fld>
            <a:endParaRPr lang="en-US" dirty="0"/>
          </a:p>
        </p:txBody>
      </p:sp>
    </p:spTree>
    <p:custDataLst>
      <p:tags r:id="rId1"/>
    </p:custDataLst>
    <p:extLst>
      <p:ext uri="{BB962C8B-B14F-4D97-AF65-F5344CB8AC3E}">
        <p14:creationId xmlns:p14="http://schemas.microsoft.com/office/powerpoint/2010/main" val="3647731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11353800" cy="1059218"/>
          </a:xfrm>
        </p:spPr>
        <p:txBody>
          <a:bodyPr>
            <a:noAutofit/>
          </a:bodyPr>
          <a:lstStyle/>
          <a:p>
            <a:r>
              <a:rPr lang="en-US" sz="4000" dirty="0">
                <a:latin typeface="+mj-lt"/>
              </a:rPr>
              <a:t>Section 5: Using user data to configure an EC2 instance</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518935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EC2 instance user data</a:t>
            </a:r>
          </a:p>
        </p:txBody>
      </p:sp>
      <p:sp>
        <p:nvSpPr>
          <p:cNvPr id="15" name="Content Placeholder 14">
            <a:extLst>
              <a:ext uri="{FF2B5EF4-FFF2-40B4-BE49-F238E27FC236}">
                <a16:creationId xmlns:a16="http://schemas.microsoft.com/office/drawing/2014/main" id="{AE486778-13FA-D740-B2CE-39C2FF16D759}"/>
              </a:ext>
            </a:extLst>
          </p:cNvPr>
          <p:cNvSpPr>
            <a:spLocks noGrp="1"/>
          </p:cNvSpPr>
          <p:nvPr>
            <p:ph idx="1"/>
          </p:nvPr>
        </p:nvSpPr>
        <p:spPr>
          <a:xfrm>
            <a:off x="419100" y="1528175"/>
            <a:ext cx="11353800" cy="1232810"/>
          </a:xfrm>
        </p:spPr>
        <p:txBody>
          <a:bodyPr/>
          <a:lstStyle/>
          <a:p>
            <a:pPr marL="0" indent="0">
              <a:buNone/>
            </a:pPr>
            <a:r>
              <a:rPr lang="en-US" dirty="0"/>
              <a:t>When you launch an EC2 instance, specify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 data </a:t>
            </a:r>
            <a:r>
              <a:rPr lang="en-US" dirty="0"/>
              <a:t>to run an initialization script (shell script or </a:t>
            </a:r>
            <a:r>
              <a:rPr lang="en-US" i="1" dirty="0"/>
              <a:t>cloud-init</a:t>
            </a:r>
            <a:r>
              <a:rPr lang="en-US" dirty="0"/>
              <a:t> directive).</a:t>
            </a:r>
          </a:p>
        </p:txBody>
      </p:sp>
      <p:grpSp>
        <p:nvGrpSpPr>
          <p:cNvPr id="11" name="Group 10" descr="shows an instance launched from an AMI where user data is specified as part of the launch process. The user data is in BASH scripting format and includes commands described in detail in the notes below this slide.">
            <a:extLst>
              <a:ext uri="{FF2B5EF4-FFF2-40B4-BE49-F238E27FC236}">
                <a16:creationId xmlns:a16="http://schemas.microsoft.com/office/drawing/2014/main" id="{3E7942E9-56B1-8B4B-A4B5-956B17375E56}"/>
              </a:ext>
            </a:extLst>
          </p:cNvPr>
          <p:cNvGrpSpPr/>
          <p:nvPr/>
        </p:nvGrpSpPr>
        <p:grpSpPr>
          <a:xfrm>
            <a:off x="857521" y="3247318"/>
            <a:ext cx="9789704" cy="2655741"/>
            <a:chOff x="857521" y="3154852"/>
            <a:chExt cx="9789704" cy="2655741"/>
          </a:xfrm>
        </p:grpSpPr>
        <p:sp>
          <p:nvSpPr>
            <p:cNvPr id="25" name="TextBox 24">
              <a:extLst>
                <a:ext uri="{FF2B5EF4-FFF2-40B4-BE49-F238E27FC236}">
                  <a16:creationId xmlns:a16="http://schemas.microsoft.com/office/drawing/2014/main" id="{2D51974D-CF09-D14A-9E28-964E7DFA28F2}"/>
                </a:ext>
              </a:extLst>
            </p:cNvPr>
            <p:cNvSpPr txBox="1"/>
            <p:nvPr/>
          </p:nvSpPr>
          <p:spPr>
            <a:xfrm>
              <a:off x="857521" y="5043215"/>
              <a:ext cx="2318928"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AMI</a:t>
              </a:r>
            </a:p>
          </p:txBody>
        </p:sp>
        <p:sp>
          <p:nvSpPr>
            <p:cNvPr id="26" name="TextBox 25">
              <a:extLst>
                <a:ext uri="{FF2B5EF4-FFF2-40B4-BE49-F238E27FC236}">
                  <a16:creationId xmlns:a16="http://schemas.microsoft.com/office/drawing/2014/main" id="{8239E68F-AA0C-0349-8091-CA99E83DF0BF}"/>
                </a:ext>
              </a:extLst>
            </p:cNvPr>
            <p:cNvSpPr txBox="1"/>
            <p:nvPr/>
          </p:nvSpPr>
          <p:spPr>
            <a:xfrm>
              <a:off x="8328297" y="5102707"/>
              <a:ext cx="2318928"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EC2 instance</a:t>
              </a:r>
            </a:p>
          </p:txBody>
        </p:sp>
        <p:sp>
          <p:nvSpPr>
            <p:cNvPr id="20" name="Right Arrow 19">
              <a:extLst>
                <a:ext uri="{FF2B5EF4-FFF2-40B4-BE49-F238E27FC236}">
                  <a16:creationId xmlns:a16="http://schemas.microsoft.com/office/drawing/2014/main" id="{E4D8FF10-2C82-DB40-A8E9-18A0A298CA72}"/>
                </a:ext>
              </a:extLst>
            </p:cNvPr>
            <p:cNvSpPr/>
            <p:nvPr/>
          </p:nvSpPr>
          <p:spPr>
            <a:xfrm>
              <a:off x="2810036" y="4115796"/>
              <a:ext cx="5935252" cy="305254"/>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0823D0F-410B-9047-85F7-40F156350372}"/>
                </a:ext>
              </a:extLst>
            </p:cNvPr>
            <p:cNvGrpSpPr/>
            <p:nvPr/>
          </p:nvGrpSpPr>
          <p:grpSpPr>
            <a:xfrm>
              <a:off x="4263970" y="3154852"/>
              <a:ext cx="4160583" cy="2525789"/>
              <a:chOff x="4223649" y="1894644"/>
              <a:chExt cx="4160583" cy="2525789"/>
            </a:xfrm>
          </p:grpSpPr>
          <p:sp>
            <p:nvSpPr>
              <p:cNvPr id="3" name="Rectangle 2">
                <a:extLst>
                  <a:ext uri="{FF2B5EF4-FFF2-40B4-BE49-F238E27FC236}">
                    <a16:creationId xmlns:a16="http://schemas.microsoft.com/office/drawing/2014/main" id="{CB2B72C8-780E-B441-BE46-6AE5F1BBA320}"/>
                  </a:ext>
                </a:extLst>
              </p:cNvPr>
              <p:cNvSpPr/>
              <p:nvPr/>
            </p:nvSpPr>
            <p:spPr>
              <a:xfrm>
                <a:off x="4223649" y="2342147"/>
                <a:ext cx="3162737" cy="207828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8739DD0-D5B4-B843-8A0A-33C98BEE80F8}"/>
                  </a:ext>
                </a:extLst>
              </p:cNvPr>
              <p:cNvSpPr txBox="1"/>
              <p:nvPr/>
            </p:nvSpPr>
            <p:spPr>
              <a:xfrm>
                <a:off x="4645553" y="1894644"/>
                <a:ext cx="2318928"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6" name="Rectangle 5">
                <a:extLst>
                  <a:ext uri="{FF2B5EF4-FFF2-40B4-BE49-F238E27FC236}">
                    <a16:creationId xmlns:a16="http://schemas.microsoft.com/office/drawing/2014/main" id="{01DE5EE7-142D-7149-A68F-D6BF9C17EE76}"/>
                  </a:ext>
                </a:extLst>
              </p:cNvPr>
              <p:cNvSpPr/>
              <p:nvPr/>
            </p:nvSpPr>
            <p:spPr>
              <a:xfrm>
                <a:off x="4276066" y="2468344"/>
                <a:ext cx="4108166" cy="1752531"/>
              </a:xfrm>
              <a:prstGeom prst="rect">
                <a:avLst/>
              </a:prstGeom>
            </p:spPr>
            <p:txBody>
              <a:bodyPr wrap="square">
                <a:spAutoFit/>
              </a:bodyPr>
              <a:lstStyle/>
              <a:p>
                <a:pPr>
                  <a:lnSpc>
                    <a:spcPct val="150000"/>
                  </a:lnSpc>
                </a:pPr>
                <a:r>
                  <a:rPr lang="en-US" dirty="0">
                    <a:latin typeface="Lucida Console" panose="020B0609040504020204" pitchFamily="49" charset="0"/>
                    <a:cs typeface="Courier New" panose="02070309020205020404" pitchFamily="49" charset="0"/>
                  </a:rPr>
                  <a:t>#!/bin/bash</a:t>
                </a:r>
              </a:p>
              <a:p>
                <a:pPr>
                  <a:lnSpc>
                    <a:spcPct val="150000"/>
                  </a:lnSpc>
                </a:pPr>
                <a:r>
                  <a:rPr lang="en-US" dirty="0">
                    <a:latin typeface="Lucida Console" panose="020B0609040504020204" pitchFamily="49" charset="0"/>
                    <a:cs typeface="Courier New" panose="02070309020205020404" pitchFamily="49" charset="0"/>
                  </a:rPr>
                  <a:t>yum update –y</a:t>
                </a:r>
              </a:p>
              <a:p>
                <a:pPr>
                  <a:lnSpc>
                    <a:spcPct val="150000"/>
                  </a:lnSpc>
                </a:pPr>
                <a:r>
                  <a:rPr lang="en-US" dirty="0">
                    <a:latin typeface="Lucida Console" panose="020B0609040504020204" pitchFamily="49" charset="0"/>
                    <a:cs typeface="Courier New" panose="02070309020205020404" pitchFamily="49" charset="0"/>
                  </a:rPr>
                  <a:t>service httpd start</a:t>
                </a:r>
              </a:p>
              <a:p>
                <a:pPr>
                  <a:lnSpc>
                    <a:spcPct val="150000"/>
                  </a:lnSpc>
                </a:pPr>
                <a:r>
                  <a:rPr lang="en-US" dirty="0">
                    <a:latin typeface="Lucida Console" panose="020B0609040504020204" pitchFamily="49" charset="0"/>
                    <a:cs typeface="Courier New" panose="02070309020205020404" pitchFamily="49" charset="0"/>
                  </a:rPr>
                  <a:t>chkconfig httpd on</a:t>
                </a:r>
                <a:endParaRPr lang="en-US" sz="1400" dirty="0">
                  <a:solidFill>
                    <a:srgbClr val="383A42"/>
                  </a:solidFill>
                  <a:latin typeface="Lucida Console" panose="020B0609040504020204" pitchFamily="49" charset="0"/>
                  <a:ea typeface="Amazon Ember" panose="020B0603020204020204" pitchFamily="34" charset="0"/>
                  <a:cs typeface="Courier New" panose="02070309020205020404" pitchFamily="49" charset="0"/>
                </a:endParaRPr>
              </a:p>
            </p:txBody>
          </p:sp>
        </p:grpSp>
        <p:pic>
          <p:nvPicPr>
            <p:cNvPr id="19" name="Graphic 18">
              <a:extLst>
                <a:ext uri="{FF2B5EF4-FFF2-40B4-BE49-F238E27FC236}">
                  <a16:creationId xmlns:a16="http://schemas.microsoft.com/office/drawing/2014/main" id="{F9AE4018-00E2-EC49-ABB0-6A648BA46CC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6189" y="3572324"/>
              <a:ext cx="1321592" cy="1321592"/>
            </a:xfrm>
            <a:prstGeom prst="rect">
              <a:avLst/>
            </a:prstGeom>
          </p:spPr>
        </p:pic>
        <p:pic>
          <p:nvPicPr>
            <p:cNvPr id="22" name="Graphic 21">
              <a:extLst>
                <a:ext uri="{FF2B5EF4-FFF2-40B4-BE49-F238E27FC236}">
                  <a16:creationId xmlns:a16="http://schemas.microsoft.com/office/drawing/2014/main" id="{EBD06E32-0175-B540-A099-7B1B1315308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8154" y="3603513"/>
              <a:ext cx="1259214" cy="1259214"/>
            </a:xfrm>
            <a:prstGeom prst="rect">
              <a:avLst/>
            </a:prstGeom>
          </p:spPr>
        </p:pic>
      </p:grpSp>
      <p:sp>
        <p:nvSpPr>
          <p:cNvPr id="4" name="Footer Placeholder 3">
            <a:extLst>
              <a:ext uri="{FF2B5EF4-FFF2-40B4-BE49-F238E27FC236}">
                <a16:creationId xmlns:a16="http://schemas.microsoft.com/office/drawing/2014/main" id="{15F9853C-E1C1-4D44-8CFD-912C857B049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95A061FD-A09E-4443-B81B-172F71F16FE7}"/>
              </a:ext>
            </a:extLst>
          </p:cNvPr>
          <p:cNvSpPr>
            <a:spLocks noGrp="1"/>
          </p:cNvSpPr>
          <p:nvPr>
            <p:ph type="sldNum" sz="quarter" idx="12"/>
          </p:nvPr>
        </p:nvSpPr>
        <p:spPr/>
        <p:txBody>
          <a:bodyPr/>
          <a:lstStyle/>
          <a:p>
            <a:fld id="{B6A95138-A96E-2F42-A959-2EFD44FE4AB7}" type="slidenum">
              <a:rPr lang="en-US" smtClean="0"/>
              <a:pPr/>
              <a:t>32</a:t>
            </a:fld>
            <a:endParaRPr lang="en-US" dirty="0"/>
          </a:p>
        </p:txBody>
      </p:sp>
    </p:spTree>
    <p:custDataLst>
      <p:tags r:id="rId1"/>
    </p:custDataLst>
    <p:extLst>
      <p:ext uri="{BB962C8B-B14F-4D97-AF65-F5344CB8AC3E}">
        <p14:creationId xmlns:p14="http://schemas.microsoft.com/office/powerpoint/2010/main" val="4088344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800" dirty="0"/>
              <a:t>Retrieving instance metadata</a:t>
            </a:r>
          </a:p>
        </p:txBody>
      </p:sp>
      <p:sp>
        <p:nvSpPr>
          <p:cNvPr id="21" name="Content Placeholder 20">
            <a:extLst>
              <a:ext uri="{FF2B5EF4-FFF2-40B4-BE49-F238E27FC236}">
                <a16:creationId xmlns:a16="http://schemas.microsoft.com/office/drawing/2014/main" id="{E278038C-8046-354F-BA05-AE8210606234}"/>
              </a:ext>
            </a:extLst>
          </p:cNvPr>
          <p:cNvSpPr>
            <a:spLocks noGrp="1"/>
          </p:cNvSpPr>
          <p:nvPr>
            <p:ph idx="1"/>
          </p:nvPr>
        </p:nvSpPr>
        <p:spPr>
          <a:xfrm>
            <a:off x="419100" y="1441091"/>
            <a:ext cx="11353800" cy="1316098"/>
          </a:xfrm>
        </p:spPr>
        <p:txBody>
          <a:bodyPr/>
          <a:lstStyle/>
          <a:p>
            <a:pPr marL="0" indent="0">
              <a:buNone/>
            </a:pPr>
            <a:r>
              <a:rPr lang="en-US" sz="2400" dirty="0"/>
              <a:t>Instance metadata is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information about your instance</a:t>
            </a:r>
            <a:r>
              <a:rPr lang="en-US" sz="2400" dirty="0"/>
              <a:t>.</a:t>
            </a:r>
          </a:p>
          <a:p>
            <a:r>
              <a:rPr lang="en-US" sz="2000" dirty="0"/>
              <a:t>Is accessible from your instance at URL:  </a:t>
            </a:r>
            <a:r>
              <a:rPr lang="en-US" sz="1600" dirty="0">
                <a:latin typeface="Lucida Console" panose="020B0609040504020204" pitchFamily="49" charset="0"/>
              </a:rPr>
              <a:t>http://169.254.169.254/latest/meta-data/</a:t>
            </a:r>
            <a:endParaRPr lang="en-US" sz="1600" dirty="0"/>
          </a:p>
          <a:p>
            <a:r>
              <a:rPr lang="en-US" sz="2000" dirty="0"/>
              <a:t>Can be retrieved from a user data script</a:t>
            </a:r>
          </a:p>
        </p:txBody>
      </p:sp>
      <p:sp>
        <p:nvSpPr>
          <p:cNvPr id="5" name="TextBox 4">
            <a:extLst>
              <a:ext uri="{FF2B5EF4-FFF2-40B4-BE49-F238E27FC236}">
                <a16:creationId xmlns:a16="http://schemas.microsoft.com/office/drawing/2014/main" id="{38739DD0-D5B4-B843-8A0A-33C98BEE80F8}"/>
              </a:ext>
            </a:extLst>
          </p:cNvPr>
          <p:cNvSpPr txBox="1"/>
          <p:nvPr/>
        </p:nvSpPr>
        <p:spPr>
          <a:xfrm>
            <a:off x="5011659" y="2653782"/>
            <a:ext cx="2182476"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grpSp>
        <p:nvGrpSpPr>
          <p:cNvPr id="7" name="Group 6" descr="Example of an instance launched with user data. The user data pulls the public-hostname value which is available in the instance meta-data.">
            <a:extLst>
              <a:ext uri="{FF2B5EF4-FFF2-40B4-BE49-F238E27FC236}">
                <a16:creationId xmlns:a16="http://schemas.microsoft.com/office/drawing/2014/main" id="{50601A9C-E303-43D2-BC9E-7D51BC4CBC33}"/>
              </a:ext>
            </a:extLst>
          </p:cNvPr>
          <p:cNvGrpSpPr/>
          <p:nvPr/>
        </p:nvGrpSpPr>
        <p:grpSpPr>
          <a:xfrm>
            <a:off x="154177" y="3012327"/>
            <a:ext cx="11928655" cy="2702210"/>
            <a:chOff x="154177" y="3012327"/>
            <a:chExt cx="11928655" cy="2702210"/>
          </a:xfrm>
        </p:grpSpPr>
        <p:sp>
          <p:nvSpPr>
            <p:cNvPr id="25" name="TextBox 24">
              <a:extLst>
                <a:ext uri="{FF2B5EF4-FFF2-40B4-BE49-F238E27FC236}">
                  <a16:creationId xmlns:a16="http://schemas.microsoft.com/office/drawing/2014/main" id="{2D51974D-CF09-D14A-9E28-964E7DFA28F2}"/>
                </a:ext>
              </a:extLst>
            </p:cNvPr>
            <p:cNvSpPr txBox="1"/>
            <p:nvPr/>
          </p:nvSpPr>
          <p:spPr>
            <a:xfrm>
              <a:off x="154177" y="4179088"/>
              <a:ext cx="135514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AMI</a:t>
              </a:r>
            </a:p>
          </p:txBody>
        </p:sp>
        <p:sp>
          <p:nvSpPr>
            <p:cNvPr id="26" name="TextBox 25">
              <a:extLst>
                <a:ext uri="{FF2B5EF4-FFF2-40B4-BE49-F238E27FC236}">
                  <a16:creationId xmlns:a16="http://schemas.microsoft.com/office/drawing/2014/main" id="{8239E68F-AA0C-0349-8091-CA99E83DF0BF}"/>
                </a:ext>
              </a:extLst>
            </p:cNvPr>
            <p:cNvSpPr txBox="1"/>
            <p:nvPr/>
          </p:nvSpPr>
          <p:spPr>
            <a:xfrm>
              <a:off x="10592172" y="4182955"/>
              <a:ext cx="1490660"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EC2 instance</a:t>
              </a:r>
            </a:p>
          </p:txBody>
        </p:sp>
        <p:sp>
          <p:nvSpPr>
            <p:cNvPr id="20" name="Right Arrow 19">
              <a:extLst>
                <a:ext uri="{FF2B5EF4-FFF2-40B4-BE49-F238E27FC236}">
                  <a16:creationId xmlns:a16="http://schemas.microsoft.com/office/drawing/2014/main" id="{E4D8FF10-2C82-DB40-A8E9-18A0A298CA72}"/>
                </a:ext>
              </a:extLst>
            </p:cNvPr>
            <p:cNvSpPr/>
            <p:nvPr/>
          </p:nvSpPr>
          <p:spPr>
            <a:xfrm>
              <a:off x="1466704" y="3384883"/>
              <a:ext cx="9235440" cy="337244"/>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B2B72C8-780E-B441-BE46-6AE5F1BBA320}"/>
                </a:ext>
              </a:extLst>
            </p:cNvPr>
            <p:cNvSpPr/>
            <p:nvPr/>
          </p:nvSpPr>
          <p:spPr>
            <a:xfrm>
              <a:off x="1744337" y="3021029"/>
              <a:ext cx="8467730" cy="94185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1DE5EE7-142D-7149-A68F-D6BF9C17EE76}"/>
                </a:ext>
              </a:extLst>
            </p:cNvPr>
            <p:cNvSpPr/>
            <p:nvPr/>
          </p:nvSpPr>
          <p:spPr>
            <a:xfrm>
              <a:off x="1778850" y="3033224"/>
              <a:ext cx="8384284" cy="848758"/>
            </a:xfrm>
            <a:prstGeom prst="rect">
              <a:avLst/>
            </a:prstGeom>
          </p:spPr>
          <p:txBody>
            <a:bodyPr wrap="square">
              <a:spAutoFit/>
            </a:bodyPr>
            <a:lstStyle/>
            <a:p>
              <a:pPr>
                <a:lnSpc>
                  <a:spcPct val="120000"/>
                </a:lnSpc>
              </a:pPr>
              <a:r>
                <a:rPr lang="en-US" sz="1400" dirty="0">
                  <a:latin typeface="Lucida Console" panose="020B0609040504020204" pitchFamily="49" charset="0"/>
                  <a:cs typeface="Courier New" panose="02070309020205020404" pitchFamily="49" charset="0"/>
                </a:rPr>
                <a:t>#!/bin/bash</a:t>
              </a:r>
            </a:p>
            <a:p>
              <a:pPr>
                <a:lnSpc>
                  <a:spcPct val="120000"/>
                </a:lnSpc>
              </a:pPr>
              <a:r>
                <a:rPr lang="en-US" sz="1400" dirty="0">
                  <a:latin typeface="Lucida Console" panose="020B0609040504020204" pitchFamily="49" charset="0"/>
                  <a:cs typeface="Courier New" panose="02070309020205020404" pitchFamily="49" charset="0"/>
                </a:rPr>
                <a:t>yum update –y</a:t>
              </a:r>
            </a:p>
            <a:p>
              <a:pPr>
                <a:lnSpc>
                  <a:spcPct val="120000"/>
                </a:lnSpc>
              </a:pPr>
              <a:r>
                <a:rPr lang="en-US" sz="1400" dirty="0">
                  <a:latin typeface="Lucida Console" panose="020B0609040504020204" pitchFamily="49" charset="0"/>
                  <a:cs typeface="Courier New" panose="02070309020205020404" pitchFamily="49" charset="0"/>
                </a:rPr>
                <a:t>hostname = $(curl -s http://169.254.169.254/latest/meta-data/public-hostname)</a:t>
              </a:r>
              <a:endParaRPr lang="en-US" sz="1100" dirty="0">
                <a:solidFill>
                  <a:srgbClr val="383A42"/>
                </a:solidFill>
                <a:latin typeface="Lucida Console" panose="020B0609040504020204" pitchFamily="49" charset="0"/>
                <a:ea typeface="Amazon Ember" panose="020B0603020204020204" pitchFamily="34" charset="0"/>
                <a:cs typeface="Courier New" panose="02070309020205020404" pitchFamily="49" charset="0"/>
              </a:endParaRPr>
            </a:p>
          </p:txBody>
        </p:sp>
        <p:pic>
          <p:nvPicPr>
            <p:cNvPr id="23" name="Graphic 22">
              <a:extLst>
                <a:ext uri="{FF2B5EF4-FFF2-40B4-BE49-F238E27FC236}">
                  <a16:creationId xmlns:a16="http://schemas.microsoft.com/office/drawing/2014/main" id="{85D31730-3E96-2F40-8623-E8118E47F50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716" y="3012327"/>
              <a:ext cx="1202065" cy="1202065"/>
            </a:xfrm>
            <a:prstGeom prst="rect">
              <a:avLst/>
            </a:prstGeom>
          </p:spPr>
        </p:pic>
        <p:pic>
          <p:nvPicPr>
            <p:cNvPr id="27" name="Graphic 26">
              <a:extLst>
                <a:ext uri="{FF2B5EF4-FFF2-40B4-BE49-F238E27FC236}">
                  <a16:creationId xmlns:a16="http://schemas.microsoft.com/office/drawing/2014/main" id="{D884787A-175E-7F4D-AD6F-A914B5B767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36469" y="3017729"/>
              <a:ext cx="1202065" cy="1202065"/>
            </a:xfrm>
            <a:prstGeom prst="rect">
              <a:avLst/>
            </a:prstGeom>
          </p:spPr>
        </p:pic>
        <p:sp>
          <p:nvSpPr>
            <p:cNvPr id="4" name="Rectangle 3">
              <a:extLst>
                <a:ext uri="{FF2B5EF4-FFF2-40B4-BE49-F238E27FC236}">
                  <a16:creationId xmlns:a16="http://schemas.microsoft.com/office/drawing/2014/main" id="{22686174-5051-2E4B-8E78-9A754FCAE6C4}"/>
                </a:ext>
              </a:extLst>
            </p:cNvPr>
            <p:cNvSpPr/>
            <p:nvPr/>
          </p:nvSpPr>
          <p:spPr>
            <a:xfrm>
              <a:off x="8239796" y="3577182"/>
              <a:ext cx="1874869" cy="29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Elbow Connector 23">
              <a:extLst>
                <a:ext uri="{FF2B5EF4-FFF2-40B4-BE49-F238E27FC236}">
                  <a16:creationId xmlns:a16="http://schemas.microsoft.com/office/drawing/2014/main" id="{30A6E93F-4046-0145-95CA-5C0C5086A577}"/>
                </a:ext>
              </a:extLst>
            </p:cNvPr>
            <p:cNvCxnSpPr>
              <a:cxnSpLocks/>
              <a:stCxn id="4" idx="2"/>
              <a:endCxn id="19" idx="1"/>
            </p:cNvCxnSpPr>
            <p:nvPr/>
          </p:nvCxnSpPr>
          <p:spPr>
            <a:xfrm rot="5400000">
              <a:off x="5007501" y="1198860"/>
              <a:ext cx="1495345" cy="6844117"/>
            </a:xfrm>
            <a:prstGeom prst="bentConnector4">
              <a:avLst>
                <a:gd name="adj1" fmla="val 15985"/>
                <a:gd name="adj2" fmla="val 103340"/>
              </a:avLst>
            </a:prstGeom>
            <a:noFill/>
            <a:ln w="28575" cap="flat" cmpd="sng" algn="ctr">
              <a:solidFill>
                <a:srgbClr val="FF0000"/>
              </a:solidFill>
              <a:prstDash val="solid"/>
              <a:miter lim="800000"/>
              <a:headEnd type="none" w="med" len="sm"/>
              <a:tailEnd type="arrow" w="med" len="sm"/>
            </a:ln>
            <a:effectLst/>
          </p:spPr>
        </p:cxnSp>
        <p:sp>
          <p:nvSpPr>
            <p:cNvPr id="29" name="Rectangle 28">
              <a:extLst>
                <a:ext uri="{FF2B5EF4-FFF2-40B4-BE49-F238E27FC236}">
                  <a16:creationId xmlns:a16="http://schemas.microsoft.com/office/drawing/2014/main" id="{1ECEDE33-40E6-8D46-98B7-B3CD1495FC29}"/>
                </a:ext>
              </a:extLst>
            </p:cNvPr>
            <p:cNvSpPr/>
            <p:nvPr/>
          </p:nvSpPr>
          <p:spPr>
            <a:xfrm>
              <a:off x="2333113" y="5377293"/>
              <a:ext cx="1957171" cy="3372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9" name="Table 18" descr="table of example meta-data name/value pairs available that describe an EC2 instance, including instance-id, mac, public-hostname, public-ipv4, and local-ipv4.">
            <a:extLst>
              <a:ext uri="{FF2B5EF4-FFF2-40B4-BE49-F238E27FC236}">
                <a16:creationId xmlns:a16="http://schemas.microsoft.com/office/drawing/2014/main" id="{EB0A3DBC-7969-8149-8E7D-6BEEA6931E3B}"/>
              </a:ext>
            </a:extLst>
          </p:cNvPr>
          <p:cNvGraphicFramePr>
            <a:graphicFrameLocks noGrp="1"/>
          </p:cNvGraphicFramePr>
          <p:nvPr>
            <p:extLst>
              <p:ext uri="{D42A27DB-BD31-4B8C-83A1-F6EECF244321}">
                <p14:modId xmlns:p14="http://schemas.microsoft.com/office/powerpoint/2010/main" val="3587254500"/>
              </p:ext>
            </p:extLst>
          </p:nvPr>
        </p:nvGraphicFramePr>
        <p:xfrm>
          <a:off x="2333114" y="4351321"/>
          <a:ext cx="7346543" cy="2034540"/>
        </p:xfrm>
        <a:graphic>
          <a:graphicData uri="http://schemas.openxmlformats.org/drawingml/2006/table">
            <a:tbl>
              <a:tblPr firstRow="1">
                <a:tableStyleId>{00A15C55-8517-42AA-B614-E9B94910E393}</a:tableStyleId>
              </a:tblPr>
              <a:tblGrid>
                <a:gridCol w="1984834">
                  <a:extLst>
                    <a:ext uri="{9D8B030D-6E8A-4147-A177-3AD203B41FA5}">
                      <a16:colId xmlns:a16="http://schemas.microsoft.com/office/drawing/2014/main" val="1664112387"/>
                    </a:ext>
                  </a:extLst>
                </a:gridCol>
                <a:gridCol w="5361709">
                  <a:extLst>
                    <a:ext uri="{9D8B030D-6E8A-4147-A177-3AD203B41FA5}">
                      <a16:colId xmlns:a16="http://schemas.microsoft.com/office/drawing/2014/main" val="2055817832"/>
                    </a:ext>
                  </a:extLst>
                </a:gridCol>
              </a:tblGrid>
              <a:tr h="338853">
                <a:tc>
                  <a:txBody>
                    <a:bodyPr/>
                    <a:lstStyle/>
                    <a:p>
                      <a:pPr algn="l" fontAlgn="t"/>
                      <a:r>
                        <a:rPr lang="en-US" sz="1600" b="1" dirty="0">
                          <a:solidFill>
                            <a:sysClr val="windowText" lastClr="000000"/>
                          </a:solidFill>
                          <a:effectLst/>
                          <a:latin typeface="Amazon Ember" panose="020B0603020204020204" pitchFamily="34" charset="0"/>
                          <a:ea typeface="Amazon Ember" panose="020B0603020204020204" pitchFamily="34" charset="0"/>
                          <a:cs typeface="Amazon Ember" panose="020B0603020204020204" pitchFamily="34" charset="0"/>
                        </a:rPr>
                        <a:t>Metadata</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600" b="1" dirty="0">
                          <a:solidFill>
                            <a:sysClr val="windowText" lastClr="000000"/>
                          </a:solidFill>
                          <a:effectLst/>
                          <a:latin typeface="Amazon Ember" panose="020B0603020204020204" pitchFamily="34" charset="0"/>
                          <a:ea typeface="Amazon Ember" panose="020B0603020204020204" pitchFamily="34" charset="0"/>
                          <a:cs typeface="Amazon Ember" panose="020B0603020204020204" pitchFamily="34" charset="0"/>
                        </a:rPr>
                        <a:t>Value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3871471"/>
                  </a:ext>
                </a:extLst>
              </a:tr>
              <a:tr h="338853">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instance-id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i-1234567890abcdef0</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976659"/>
                  </a:ext>
                </a:extLst>
              </a:tr>
              <a:tr h="338853">
                <a:tc>
                  <a:txBody>
                    <a:bodyPr/>
                    <a:lstStyle/>
                    <a:p>
                      <a:pPr fontAlgn="t"/>
                      <a:r>
                        <a:rPr lang="en-US" sz="1600" b="0" i="0" dirty="0">
                          <a:effectLst/>
                          <a:latin typeface="Amazon Ember" panose="020B0603020204020204" pitchFamily="34" charset="0"/>
                          <a:ea typeface="Amazon Ember" panose="020B0603020204020204" pitchFamily="34" charset="0"/>
                          <a:cs typeface="Amazon Ember" panose="020B0603020204020204" pitchFamily="34" charset="0"/>
                        </a:rPr>
                        <a:t>mac</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b="0" i="0" kern="1200" dirty="0">
                          <a:solidFill>
                            <a:schemeClr val="dk1"/>
                          </a:solidFill>
                          <a:effectLst/>
                          <a:latin typeface="Amazon Ember" panose="020B0603020204020204" pitchFamily="34" charset="0"/>
                          <a:ea typeface="Amazon Ember" panose="020B0603020204020204" pitchFamily="34" charset="0"/>
                          <a:cs typeface="Amazon Ember" panose="020B0603020204020204" pitchFamily="34" charset="0"/>
                        </a:rPr>
                        <a:t>00-1B-63-84-45-E6</a:t>
                      </a:r>
                      <a:endParaRPr lang="en-US" sz="1600" b="0" i="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4188363"/>
                  </a:ext>
                </a:extLst>
              </a:tr>
              <a:tr h="338853">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public-hostname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dirty="0">
                          <a:effectLst/>
                          <a:highlight>
                            <a:srgbClr val="FFFF00"/>
                          </a:highlight>
                          <a:latin typeface="Amazon Ember" panose="020B0603020204020204" pitchFamily="34" charset="0"/>
                          <a:ea typeface="Amazon Ember" panose="020B0603020204020204" pitchFamily="34" charset="0"/>
                          <a:cs typeface="Amazon Ember" panose="020B0603020204020204" pitchFamily="34" charset="0"/>
                        </a:rPr>
                        <a:t>ec2-203-0-113-25.compute-1.amazonaws.com</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988049"/>
                  </a:ext>
                </a:extLst>
              </a:tr>
              <a:tr h="338853">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public-ipv4</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67.202.51.223</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3732315"/>
                  </a:ext>
                </a:extLst>
              </a:tr>
              <a:tr h="338853">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local-ipv4</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dirty="0">
                          <a:effectLst/>
                          <a:latin typeface="Amazon Ember" panose="020B0603020204020204" pitchFamily="34" charset="0"/>
                          <a:ea typeface="Amazon Ember" panose="020B0603020204020204" pitchFamily="34" charset="0"/>
                          <a:cs typeface="Amazon Ember" panose="020B0603020204020204" pitchFamily="34" charset="0"/>
                        </a:rPr>
                        <a:t>10.251.50.12</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2849589"/>
                  </a:ext>
                </a:extLst>
              </a:tr>
            </a:tbl>
          </a:graphicData>
        </a:graphic>
      </p:graphicFrame>
      <p:sp>
        <p:nvSpPr>
          <p:cNvPr id="8" name="Footer Placeholder 7">
            <a:extLst>
              <a:ext uri="{FF2B5EF4-FFF2-40B4-BE49-F238E27FC236}">
                <a16:creationId xmlns:a16="http://schemas.microsoft.com/office/drawing/2014/main" id="{37320475-CDE0-3648-B9FE-2786925EDE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1" name="Slide Number Placeholder 10">
            <a:extLst>
              <a:ext uri="{FF2B5EF4-FFF2-40B4-BE49-F238E27FC236}">
                <a16:creationId xmlns:a16="http://schemas.microsoft.com/office/drawing/2014/main" id="{D2258EE5-21E7-9C49-9A84-E6ECFCE27295}"/>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Tree>
    <p:custDataLst>
      <p:tags r:id="rId1"/>
    </p:custDataLst>
    <p:extLst>
      <p:ext uri="{BB962C8B-B14F-4D97-AF65-F5344CB8AC3E}">
        <p14:creationId xmlns:p14="http://schemas.microsoft.com/office/powerpoint/2010/main" val="4179148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39" y="365125"/>
            <a:ext cx="9506779" cy="474119"/>
          </a:xfrm>
        </p:spPr>
        <p:txBody>
          <a:bodyPr/>
          <a:lstStyle/>
          <a:p>
            <a:r>
              <a:rPr lang="en-US" sz="3600" dirty="0"/>
              <a:t>Configuring an EC2 instance: AMI versus user data</a:t>
            </a:r>
          </a:p>
        </p:txBody>
      </p:sp>
      <p:grpSp>
        <p:nvGrpSpPr>
          <p:cNvPr id="4" name="Group 3" descr="instance configuration options.">
            <a:extLst>
              <a:ext uri="{FF2B5EF4-FFF2-40B4-BE49-F238E27FC236}">
                <a16:creationId xmlns:a16="http://schemas.microsoft.com/office/drawing/2014/main" id="{620EFB04-E4BC-451B-A843-AA970F93390B}"/>
              </a:ext>
            </a:extLst>
          </p:cNvPr>
          <p:cNvGrpSpPr/>
          <p:nvPr/>
        </p:nvGrpSpPr>
        <p:grpSpPr>
          <a:xfrm>
            <a:off x="2140278" y="1142126"/>
            <a:ext cx="8101407" cy="5355298"/>
            <a:chOff x="2140278" y="1142126"/>
            <a:chExt cx="8101407" cy="5355298"/>
          </a:xfrm>
        </p:grpSpPr>
        <p:grpSp>
          <p:nvGrpSpPr>
            <p:cNvPr id="6" name="Group 5" descr="The notes below this slide describe this very detailed graphic in detail.">
              <a:extLst>
                <a:ext uri="{FF2B5EF4-FFF2-40B4-BE49-F238E27FC236}">
                  <a16:creationId xmlns:a16="http://schemas.microsoft.com/office/drawing/2014/main" id="{ABA0851B-88F6-344C-B7F5-D1ACBEDBFE4C}"/>
                </a:ext>
              </a:extLst>
            </p:cNvPr>
            <p:cNvGrpSpPr/>
            <p:nvPr/>
          </p:nvGrpSpPr>
          <p:grpSpPr>
            <a:xfrm>
              <a:off x="2140282" y="1587866"/>
              <a:ext cx="1804736" cy="4419431"/>
              <a:chOff x="2140282" y="1587866"/>
              <a:chExt cx="1804736" cy="4419431"/>
            </a:xfrm>
          </p:grpSpPr>
          <p:sp>
            <p:nvSpPr>
              <p:cNvPr id="48" name="Rounded Rectangle 47">
                <a:extLst>
                  <a:ext uri="{FF2B5EF4-FFF2-40B4-BE49-F238E27FC236}">
                    <a16:creationId xmlns:a16="http://schemas.microsoft.com/office/drawing/2014/main" id="{67D8FBFF-F3D9-E249-A828-CF03DA532181}"/>
                  </a:ext>
                </a:extLst>
              </p:cNvPr>
              <p:cNvSpPr/>
              <p:nvPr/>
            </p:nvSpPr>
            <p:spPr>
              <a:xfrm>
                <a:off x="2140282" y="1587866"/>
                <a:ext cx="1804736" cy="4419431"/>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4E24A7"/>
                  </a:highlight>
                  <a:latin typeface="Amazon Ember" panose="02000000000000000000" pitchFamily="2" charset="0"/>
                </a:endParaRPr>
              </a:p>
            </p:txBody>
          </p:sp>
          <p:sp>
            <p:nvSpPr>
              <p:cNvPr id="49" name="TextBox 48">
                <a:extLst>
                  <a:ext uri="{FF2B5EF4-FFF2-40B4-BE49-F238E27FC236}">
                    <a16:creationId xmlns:a16="http://schemas.microsoft.com/office/drawing/2014/main" id="{2FAFACEB-A057-3E4A-A0E0-C7CA423FB291}"/>
                  </a:ext>
                </a:extLst>
              </p:cNvPr>
              <p:cNvSpPr txBox="1"/>
              <p:nvPr/>
            </p:nvSpPr>
            <p:spPr>
              <a:xfrm>
                <a:off x="2251771" y="5654829"/>
                <a:ext cx="1561646" cy="338554"/>
              </a:xfrm>
              <a:prstGeom prst="rect">
                <a:avLst/>
              </a:prstGeom>
              <a:noFill/>
            </p:spPr>
            <p:txBody>
              <a:bodyPr wrap="none" rtlCol="0">
                <a:spAutoFit/>
              </a:bodyPr>
              <a:lstStyle/>
              <a:p>
                <a:pPr algn="ctr"/>
                <a:r>
                  <a:rPr lang="en-US" sz="1600" b="1" dirty="0">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Fully baked AMI</a:t>
                </a:r>
              </a:p>
            </p:txBody>
          </p:sp>
          <p:sp>
            <p:nvSpPr>
              <p:cNvPr id="51" name="TextBox 50">
                <a:extLst>
                  <a:ext uri="{FF2B5EF4-FFF2-40B4-BE49-F238E27FC236}">
                    <a16:creationId xmlns:a16="http://schemas.microsoft.com/office/drawing/2014/main" id="{16DEB8D0-76A4-7746-9069-0BA3DFF03452}"/>
                  </a:ext>
                </a:extLst>
              </p:cNvPr>
              <p:cNvSpPr txBox="1"/>
              <p:nvPr/>
            </p:nvSpPr>
            <p:spPr>
              <a:xfrm>
                <a:off x="2515903" y="1587866"/>
                <a:ext cx="1053494" cy="338554"/>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dirty="0">
                    <a:solidFill>
                      <a:schemeClr val="bg2"/>
                    </a:solidFill>
                  </a:rPr>
                  <a:t>Bootstrap</a:t>
                </a:r>
              </a:p>
            </p:txBody>
          </p:sp>
          <p:pic>
            <p:nvPicPr>
              <p:cNvPr id="52" name="Picture 51">
                <a:extLst>
                  <a:ext uri="{FF2B5EF4-FFF2-40B4-BE49-F238E27FC236}">
                    <a16:creationId xmlns:a16="http://schemas.microsoft.com/office/drawing/2014/main" id="{D2EE789E-1436-584B-80DA-0B040E08F38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60679" y="1984722"/>
                <a:ext cx="1686160" cy="3639058"/>
              </a:xfrm>
              <a:prstGeom prst="rect">
                <a:avLst/>
              </a:prstGeom>
              <a:solidFill>
                <a:schemeClr val="accent4"/>
              </a:solidFill>
            </p:spPr>
          </p:pic>
        </p:grpSp>
        <p:grpSp>
          <p:nvGrpSpPr>
            <p:cNvPr id="7" name="Group 6">
              <a:extLst>
                <a:ext uri="{FF2B5EF4-FFF2-40B4-BE49-F238E27FC236}">
                  <a16:creationId xmlns:a16="http://schemas.microsoft.com/office/drawing/2014/main" id="{31F169F3-AD43-8749-A0E1-5E696D9210D7}"/>
                </a:ext>
                <a:ext uri="{C183D7F6-B498-43B3-948B-1728B52AA6E4}">
                  <adec:decorative xmlns:adec="http://schemas.microsoft.com/office/drawing/2017/decorative" val="1"/>
                </a:ext>
              </a:extLst>
            </p:cNvPr>
            <p:cNvGrpSpPr/>
            <p:nvPr/>
          </p:nvGrpSpPr>
          <p:grpSpPr>
            <a:xfrm>
              <a:off x="8321948" y="1587866"/>
              <a:ext cx="1804736" cy="4419431"/>
              <a:chOff x="8321948" y="1587866"/>
              <a:chExt cx="1804736" cy="4419431"/>
            </a:xfrm>
          </p:grpSpPr>
          <p:sp>
            <p:nvSpPr>
              <p:cNvPr id="70" name="Rounded Rectangle 69">
                <a:extLst>
                  <a:ext uri="{FF2B5EF4-FFF2-40B4-BE49-F238E27FC236}">
                    <a16:creationId xmlns:a16="http://schemas.microsoft.com/office/drawing/2014/main" id="{2DDCED54-C788-834E-8870-FD427F4D402F}"/>
                  </a:ext>
                </a:extLst>
              </p:cNvPr>
              <p:cNvSpPr/>
              <p:nvPr/>
            </p:nvSpPr>
            <p:spPr>
              <a:xfrm>
                <a:off x="8321948" y="4932645"/>
                <a:ext cx="1804736" cy="1074652"/>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71" name="TextBox 70">
                <a:extLst>
                  <a:ext uri="{FF2B5EF4-FFF2-40B4-BE49-F238E27FC236}">
                    <a16:creationId xmlns:a16="http://schemas.microsoft.com/office/drawing/2014/main" id="{A3B59612-6224-A441-A849-117A60409F32}"/>
                  </a:ext>
                </a:extLst>
              </p:cNvPr>
              <p:cNvSpPr txBox="1"/>
              <p:nvPr/>
            </p:nvSpPr>
            <p:spPr>
              <a:xfrm>
                <a:off x="8697133" y="5654829"/>
                <a:ext cx="1034257" cy="338554"/>
              </a:xfrm>
              <a:prstGeom prst="rect">
                <a:avLst/>
              </a:prstGeom>
              <a:noFill/>
            </p:spPr>
            <p:txBody>
              <a:bodyPr wrap="none" rtlCol="0">
                <a:spAutoFit/>
              </a:bodyPr>
              <a:lstStyle/>
              <a:p>
                <a:pPr algn="ctr"/>
                <a:r>
                  <a:rPr lang="en-US" sz="1600" b="1" dirty="0">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JeOS AMI</a:t>
                </a:r>
              </a:p>
            </p:txBody>
          </p:sp>
          <p:sp>
            <p:nvSpPr>
              <p:cNvPr id="72" name="TextBox 71">
                <a:extLst>
                  <a:ext uri="{FF2B5EF4-FFF2-40B4-BE49-F238E27FC236}">
                    <a16:creationId xmlns:a16="http://schemas.microsoft.com/office/drawing/2014/main" id="{A0252A84-A418-BE47-A3DC-E61EA067F187}"/>
                  </a:ext>
                </a:extLst>
              </p:cNvPr>
              <p:cNvSpPr txBox="1"/>
              <p:nvPr/>
            </p:nvSpPr>
            <p:spPr>
              <a:xfrm>
                <a:off x="8697569" y="4903027"/>
                <a:ext cx="1053494" cy="338554"/>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dirty="0">
                    <a:solidFill>
                      <a:schemeClr val="bg2"/>
                    </a:solidFill>
                  </a:rPr>
                  <a:t>Bootstrap</a:t>
                </a:r>
              </a:p>
            </p:txBody>
          </p:sp>
          <p:sp>
            <p:nvSpPr>
              <p:cNvPr id="73" name="Rounded Rectangle 72">
                <a:extLst>
                  <a:ext uri="{FF2B5EF4-FFF2-40B4-BE49-F238E27FC236}">
                    <a16:creationId xmlns:a16="http://schemas.microsoft.com/office/drawing/2014/main" id="{E72BB931-1F30-B545-B3DE-7F83EC17356E}"/>
                  </a:ext>
                </a:extLst>
              </p:cNvPr>
              <p:cNvSpPr/>
              <p:nvPr/>
            </p:nvSpPr>
            <p:spPr>
              <a:xfrm>
                <a:off x="8321948" y="1587866"/>
                <a:ext cx="1804736" cy="3296653"/>
              </a:xfrm>
              <a:prstGeom prst="roundRect">
                <a:avLst>
                  <a:gd name="adj" fmla="val 13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pic>
            <p:nvPicPr>
              <p:cNvPr id="75" name="Picture 74">
                <a:extLst>
                  <a:ext uri="{FF2B5EF4-FFF2-40B4-BE49-F238E27FC236}">
                    <a16:creationId xmlns:a16="http://schemas.microsoft.com/office/drawing/2014/main" id="{0F684593-1416-8E43-89AC-5C3EE3F5740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400288" y="1800424"/>
                <a:ext cx="1648055" cy="476316"/>
              </a:xfrm>
              <a:prstGeom prst="rect">
                <a:avLst/>
              </a:prstGeom>
            </p:spPr>
          </p:pic>
          <p:pic>
            <p:nvPicPr>
              <p:cNvPr id="76" name="Picture 75">
                <a:extLst>
                  <a:ext uri="{FF2B5EF4-FFF2-40B4-BE49-F238E27FC236}">
                    <a16:creationId xmlns:a16="http://schemas.microsoft.com/office/drawing/2014/main" id="{096E3592-F202-5B4D-A2C2-1EFE759A6A5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404744" y="2379885"/>
                <a:ext cx="1667108" cy="1038370"/>
              </a:xfrm>
              <a:prstGeom prst="rect">
                <a:avLst/>
              </a:prstGeom>
            </p:spPr>
          </p:pic>
          <p:sp>
            <p:nvSpPr>
              <p:cNvPr id="77" name="Rounded Rectangle 76">
                <a:extLst>
                  <a:ext uri="{FF2B5EF4-FFF2-40B4-BE49-F238E27FC236}">
                    <a16:creationId xmlns:a16="http://schemas.microsoft.com/office/drawing/2014/main" id="{37D0B3AB-6E04-AA4A-AE55-0EC9DE01B0E5}"/>
                  </a:ext>
                </a:extLst>
              </p:cNvPr>
              <p:cNvSpPr/>
              <p:nvPr/>
            </p:nvSpPr>
            <p:spPr>
              <a:xfrm>
                <a:off x="8329877" y="3997716"/>
                <a:ext cx="367256" cy="2009581"/>
              </a:xfrm>
              <a:prstGeom prst="roundRect">
                <a:avLst>
                  <a:gd name="adj" fmla="val 46061"/>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78" name="Rectangle 77">
                <a:extLst>
                  <a:ext uri="{FF2B5EF4-FFF2-40B4-BE49-F238E27FC236}">
                    <a16:creationId xmlns:a16="http://schemas.microsoft.com/office/drawing/2014/main" id="{BA0E3D4B-CF47-1449-913A-827483D24C48}"/>
                  </a:ext>
                </a:extLst>
              </p:cNvPr>
              <p:cNvSpPr/>
              <p:nvPr/>
            </p:nvSpPr>
            <p:spPr>
              <a:xfrm>
                <a:off x="8521019" y="4953200"/>
                <a:ext cx="244391" cy="103897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pic>
            <p:nvPicPr>
              <p:cNvPr id="79" name="Picture 78">
                <a:extLst>
                  <a:ext uri="{FF2B5EF4-FFF2-40B4-BE49-F238E27FC236}">
                    <a16:creationId xmlns:a16="http://schemas.microsoft.com/office/drawing/2014/main" id="{D42F2462-A24E-3243-A31C-5C44F56E6E32}"/>
                  </a:ext>
                  <a:ext uri="{C183D7F6-B498-43B3-948B-1728B52AA6E4}">
                    <adec:decorative xmlns:adec="http://schemas.microsoft.com/office/drawing/2017/decorative" val="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0953"/>
              <a:stretch/>
            </p:blipFill>
            <p:spPr>
              <a:xfrm>
                <a:off x="8643214" y="3955425"/>
                <a:ext cx="1425120" cy="1638529"/>
              </a:xfrm>
              <a:prstGeom prst="rect">
                <a:avLst/>
              </a:prstGeom>
            </p:spPr>
          </p:pic>
          <p:sp>
            <p:nvSpPr>
              <p:cNvPr id="82" name="TextBox 81">
                <a:extLst>
                  <a:ext uri="{FF2B5EF4-FFF2-40B4-BE49-F238E27FC236}">
                    <a16:creationId xmlns:a16="http://schemas.microsoft.com/office/drawing/2014/main" id="{1F90F615-9DC8-0B44-AB6A-8D3F3CAF11E4}"/>
                  </a:ext>
                </a:extLst>
              </p:cNvPr>
              <p:cNvSpPr txBox="1"/>
              <p:nvPr/>
            </p:nvSpPr>
            <p:spPr>
              <a:xfrm rot="16200000">
                <a:off x="7645618" y="4818386"/>
                <a:ext cx="1750800" cy="338554"/>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dirty="0">
                    <a:solidFill>
                      <a:schemeClr val="bg2"/>
                    </a:solidFill>
                  </a:rPr>
                  <a:t>Operating system</a:t>
                </a:r>
              </a:p>
            </p:txBody>
          </p:sp>
        </p:grpSp>
        <p:grpSp>
          <p:nvGrpSpPr>
            <p:cNvPr id="53" name="Group 52">
              <a:extLst>
                <a:ext uri="{FF2B5EF4-FFF2-40B4-BE49-F238E27FC236}">
                  <a16:creationId xmlns:a16="http://schemas.microsoft.com/office/drawing/2014/main" id="{2A2CA308-9FA0-2044-A314-2440B3A53BA6}"/>
                </a:ext>
                <a:ext uri="{C183D7F6-B498-43B3-948B-1728B52AA6E4}">
                  <adec:decorative xmlns:adec="http://schemas.microsoft.com/office/drawing/2017/decorative" val="1"/>
                </a:ext>
              </a:extLst>
            </p:cNvPr>
            <p:cNvGrpSpPr/>
            <p:nvPr/>
          </p:nvGrpSpPr>
          <p:grpSpPr>
            <a:xfrm>
              <a:off x="4218407" y="1535915"/>
              <a:ext cx="1804736" cy="4457468"/>
              <a:chOff x="4333567" y="1610789"/>
              <a:chExt cx="1804736" cy="4457468"/>
            </a:xfrm>
          </p:grpSpPr>
          <p:sp>
            <p:nvSpPr>
              <p:cNvPr id="54" name="Rounded Rectangle 53">
                <a:extLst>
                  <a:ext uri="{FF2B5EF4-FFF2-40B4-BE49-F238E27FC236}">
                    <a16:creationId xmlns:a16="http://schemas.microsoft.com/office/drawing/2014/main" id="{104BF646-3A59-1A4D-AB9E-314453987449}"/>
                  </a:ext>
                </a:extLst>
              </p:cNvPr>
              <p:cNvSpPr/>
              <p:nvPr/>
            </p:nvSpPr>
            <p:spPr>
              <a:xfrm>
                <a:off x="4333567" y="2395562"/>
                <a:ext cx="1804736" cy="3672695"/>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Amazon Ember" panose="02000000000000000000" pitchFamily="2" charset="0"/>
                </a:endParaRPr>
              </a:p>
            </p:txBody>
          </p:sp>
          <p:sp>
            <p:nvSpPr>
              <p:cNvPr id="55" name="TextBox 54">
                <a:extLst>
                  <a:ext uri="{FF2B5EF4-FFF2-40B4-BE49-F238E27FC236}">
                    <a16:creationId xmlns:a16="http://schemas.microsoft.com/office/drawing/2014/main" id="{FDE55888-5ED3-1347-AEF0-EEABB4371880}"/>
                  </a:ext>
                </a:extLst>
              </p:cNvPr>
              <p:cNvSpPr txBox="1"/>
              <p:nvPr/>
            </p:nvSpPr>
            <p:spPr>
              <a:xfrm>
                <a:off x="4651844" y="5715789"/>
                <a:ext cx="1148071" cy="338554"/>
              </a:xfrm>
              <a:prstGeom prst="rect">
                <a:avLst/>
              </a:prstGeom>
              <a:noFill/>
            </p:spPr>
            <p:txBody>
              <a:bodyPr wrap="none" rtlCol="0">
                <a:spAutoFit/>
              </a:bodyPr>
              <a:lstStyle/>
              <a:p>
                <a:pPr algn="ctr"/>
                <a:r>
                  <a:rPr lang="en-US" sz="1600" b="1" dirty="0">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Hybrid AMI</a:t>
                </a:r>
              </a:p>
            </p:txBody>
          </p:sp>
          <p:sp>
            <p:nvSpPr>
              <p:cNvPr id="56" name="TextBox 55">
                <a:extLst>
                  <a:ext uri="{FF2B5EF4-FFF2-40B4-BE49-F238E27FC236}">
                    <a16:creationId xmlns:a16="http://schemas.microsoft.com/office/drawing/2014/main" id="{92812429-2D4C-F647-AC1B-5EA9D1A49000}"/>
                  </a:ext>
                </a:extLst>
              </p:cNvPr>
              <p:cNvSpPr txBox="1"/>
              <p:nvPr/>
            </p:nvSpPr>
            <p:spPr>
              <a:xfrm>
                <a:off x="4709188" y="2395562"/>
                <a:ext cx="1053494" cy="338554"/>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dirty="0">
                    <a:solidFill>
                      <a:schemeClr val="bg2"/>
                    </a:solidFill>
                  </a:rPr>
                  <a:t>Bootstrap</a:t>
                </a:r>
              </a:p>
            </p:txBody>
          </p:sp>
          <p:pic>
            <p:nvPicPr>
              <p:cNvPr id="57" name="Picture 56">
                <a:extLst>
                  <a:ext uri="{FF2B5EF4-FFF2-40B4-BE49-F238E27FC236}">
                    <a16:creationId xmlns:a16="http://schemas.microsoft.com/office/drawing/2014/main" id="{2F0BDF6D-BA66-744A-ABA0-389B400B721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378035" y="2734116"/>
                <a:ext cx="1695687" cy="2943636"/>
              </a:xfrm>
              <a:prstGeom prst="rect">
                <a:avLst/>
              </a:prstGeom>
            </p:spPr>
          </p:pic>
          <p:sp>
            <p:nvSpPr>
              <p:cNvPr id="58" name="Rounded Rectangle 57">
                <a:extLst>
                  <a:ext uri="{FF2B5EF4-FFF2-40B4-BE49-F238E27FC236}">
                    <a16:creationId xmlns:a16="http://schemas.microsoft.com/office/drawing/2014/main" id="{14FE1B93-7A38-7E4A-9C0C-0F528FD9738E}"/>
                  </a:ext>
                </a:extLst>
              </p:cNvPr>
              <p:cNvSpPr/>
              <p:nvPr/>
            </p:nvSpPr>
            <p:spPr>
              <a:xfrm>
                <a:off x="4333567" y="1648826"/>
                <a:ext cx="1804736" cy="708699"/>
              </a:xfrm>
              <a:prstGeom prst="roundRect">
                <a:avLst>
                  <a:gd name="adj" fmla="val 29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59" name="TextBox 58">
                <a:extLst>
                  <a:ext uri="{FF2B5EF4-FFF2-40B4-BE49-F238E27FC236}">
                    <a16:creationId xmlns:a16="http://schemas.microsoft.com/office/drawing/2014/main" id="{034F20C1-9F57-7A41-9AC8-1F70F1A501BA}"/>
                  </a:ext>
                </a:extLst>
              </p:cNvPr>
              <p:cNvSpPr txBox="1"/>
              <p:nvPr/>
            </p:nvSpPr>
            <p:spPr>
              <a:xfrm>
                <a:off x="4435880" y="1610789"/>
                <a:ext cx="1600118"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sz="1400" dirty="0">
                    <a:solidFill>
                      <a:schemeClr val="bg2"/>
                    </a:solidFill>
                  </a:rPr>
                  <a:t>Dynamic at launch</a:t>
                </a:r>
              </a:p>
            </p:txBody>
          </p:sp>
          <p:pic>
            <p:nvPicPr>
              <p:cNvPr id="60" name="Picture 59">
                <a:extLst>
                  <a:ext uri="{FF2B5EF4-FFF2-40B4-BE49-F238E27FC236}">
                    <a16:creationId xmlns:a16="http://schemas.microsoft.com/office/drawing/2014/main" id="{17AEDDF0-025B-3049-BE32-BDE3094C14A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11907" y="1861384"/>
                <a:ext cx="1648055" cy="476316"/>
              </a:xfrm>
              <a:prstGeom prst="rect">
                <a:avLst/>
              </a:prstGeom>
            </p:spPr>
          </p:pic>
        </p:grpSp>
        <p:grpSp>
          <p:nvGrpSpPr>
            <p:cNvPr id="61" name="Group 60">
              <a:extLst>
                <a:ext uri="{FF2B5EF4-FFF2-40B4-BE49-F238E27FC236}">
                  <a16:creationId xmlns:a16="http://schemas.microsoft.com/office/drawing/2014/main" id="{1DE30A07-3668-2A44-AE7A-4BFA0B5F665D}"/>
                </a:ext>
                <a:ext uri="{C183D7F6-B498-43B3-948B-1728B52AA6E4}">
                  <adec:decorative xmlns:adec="http://schemas.microsoft.com/office/drawing/2017/decorative" val="1"/>
                </a:ext>
              </a:extLst>
            </p:cNvPr>
            <p:cNvGrpSpPr/>
            <p:nvPr/>
          </p:nvGrpSpPr>
          <p:grpSpPr>
            <a:xfrm>
              <a:off x="6309592" y="1549829"/>
              <a:ext cx="1804736" cy="4457468"/>
              <a:chOff x="6428400" y="1610789"/>
              <a:chExt cx="1804736" cy="4457468"/>
            </a:xfrm>
          </p:grpSpPr>
          <p:sp>
            <p:nvSpPr>
              <p:cNvPr id="62" name="Rounded Rectangle 61">
                <a:extLst>
                  <a:ext uri="{FF2B5EF4-FFF2-40B4-BE49-F238E27FC236}">
                    <a16:creationId xmlns:a16="http://schemas.microsoft.com/office/drawing/2014/main" id="{ABCF1A8C-F741-9F40-86AA-E29A83DA5A88}"/>
                  </a:ext>
                </a:extLst>
              </p:cNvPr>
              <p:cNvSpPr/>
              <p:nvPr/>
            </p:nvSpPr>
            <p:spPr>
              <a:xfrm>
                <a:off x="6428400" y="3639543"/>
                <a:ext cx="1804736" cy="2428714"/>
              </a:xfrm>
              <a:prstGeom prst="roundRect">
                <a:avLst/>
              </a:prstGeom>
              <a:solidFill>
                <a:schemeClr val="accent6">
                  <a:lumMod val="50000"/>
                </a:schemeClr>
              </a:solid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63" name="TextBox 62">
                <a:extLst>
                  <a:ext uri="{FF2B5EF4-FFF2-40B4-BE49-F238E27FC236}">
                    <a16:creationId xmlns:a16="http://schemas.microsoft.com/office/drawing/2014/main" id="{4D27C4C4-0F37-C84F-85BB-9E732337758B}"/>
                  </a:ext>
                </a:extLst>
              </p:cNvPr>
              <p:cNvSpPr txBox="1"/>
              <p:nvPr/>
            </p:nvSpPr>
            <p:spPr>
              <a:xfrm>
                <a:off x="6746676" y="5715789"/>
                <a:ext cx="1148071" cy="338554"/>
              </a:xfrm>
              <a:prstGeom prst="rect">
                <a:avLst/>
              </a:prstGeom>
              <a:noFill/>
            </p:spPr>
            <p:txBody>
              <a:bodyPr wrap="none" rtlCol="0">
                <a:spAutoFit/>
              </a:bodyPr>
              <a:lstStyle/>
              <a:p>
                <a:pPr algn="ctr"/>
                <a:r>
                  <a:rPr lang="en-US" sz="1600" b="1" dirty="0">
                    <a:solidFill>
                      <a:schemeClr val="bg2"/>
                    </a:solidFill>
                    <a:latin typeface="Amazon Ember Thin" panose="020B0303020204020204" pitchFamily="34" charset="0"/>
                    <a:ea typeface="Amazon Ember Thin" panose="020B0303020204020204" pitchFamily="34" charset="0"/>
                    <a:cs typeface="Amazon Ember Thin" panose="020B0303020204020204" pitchFamily="34" charset="0"/>
                  </a:rPr>
                  <a:t>Hybrid AMI</a:t>
                </a:r>
              </a:p>
            </p:txBody>
          </p:sp>
          <p:sp>
            <p:nvSpPr>
              <p:cNvPr id="64" name="TextBox 63">
                <a:extLst>
                  <a:ext uri="{FF2B5EF4-FFF2-40B4-BE49-F238E27FC236}">
                    <a16:creationId xmlns:a16="http://schemas.microsoft.com/office/drawing/2014/main" id="{D1C12F1A-23EC-E644-A608-EF0DFC40BDDF}"/>
                  </a:ext>
                </a:extLst>
              </p:cNvPr>
              <p:cNvSpPr txBox="1"/>
              <p:nvPr/>
            </p:nvSpPr>
            <p:spPr>
              <a:xfrm>
                <a:off x="6804021" y="3639543"/>
                <a:ext cx="1053494" cy="338554"/>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dirty="0">
                    <a:solidFill>
                      <a:schemeClr val="bg2"/>
                    </a:solidFill>
                  </a:rPr>
                  <a:t>Bootstrap</a:t>
                </a:r>
              </a:p>
            </p:txBody>
          </p:sp>
          <p:pic>
            <p:nvPicPr>
              <p:cNvPr id="65" name="Picture 64">
                <a:extLst>
                  <a:ext uri="{FF2B5EF4-FFF2-40B4-BE49-F238E27FC236}">
                    <a16:creationId xmlns:a16="http://schemas.microsoft.com/office/drawing/2014/main" id="{A79922D2-698F-9A4C-BD02-7B5CCA871E1F}"/>
                  </a:ext>
                  <a:ext uri="{C183D7F6-B498-43B3-948B-1728B52AA6E4}">
                    <adec:decorative xmlns:adec="http://schemas.microsoft.com/office/drawing/2017/decorative" val="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6472868" y="3982952"/>
                <a:ext cx="1695687" cy="1694800"/>
              </a:xfrm>
              <a:prstGeom prst="rect">
                <a:avLst/>
              </a:prstGeom>
            </p:spPr>
          </p:pic>
          <p:sp>
            <p:nvSpPr>
              <p:cNvPr id="66" name="Rounded Rectangle 65">
                <a:extLst>
                  <a:ext uri="{FF2B5EF4-FFF2-40B4-BE49-F238E27FC236}">
                    <a16:creationId xmlns:a16="http://schemas.microsoft.com/office/drawing/2014/main" id="{F39AF315-E8EC-E149-B04E-900C72946351}"/>
                  </a:ext>
                </a:extLst>
              </p:cNvPr>
              <p:cNvSpPr/>
              <p:nvPr/>
            </p:nvSpPr>
            <p:spPr>
              <a:xfrm>
                <a:off x="6428400" y="1648826"/>
                <a:ext cx="1804736" cy="1933535"/>
              </a:xfrm>
              <a:prstGeom prst="roundRect">
                <a:avLst>
                  <a:gd name="adj" fmla="val 13211"/>
                </a:avLst>
              </a:prstGeom>
              <a:solidFill>
                <a:schemeClr val="accent5">
                  <a:lumMod val="75000"/>
                </a:schemeClr>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67" name="TextBox 66">
                <a:extLst>
                  <a:ext uri="{FF2B5EF4-FFF2-40B4-BE49-F238E27FC236}">
                    <a16:creationId xmlns:a16="http://schemas.microsoft.com/office/drawing/2014/main" id="{B684A89A-06BF-B94A-8048-09C577AEAC61}"/>
                  </a:ext>
                </a:extLst>
              </p:cNvPr>
              <p:cNvSpPr txBox="1"/>
              <p:nvPr/>
            </p:nvSpPr>
            <p:spPr>
              <a:xfrm>
                <a:off x="6464944" y="1610789"/>
                <a:ext cx="1600118"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sz="1400" dirty="0">
                    <a:solidFill>
                      <a:schemeClr val="bg2"/>
                    </a:solidFill>
                  </a:rPr>
                  <a:t>Dynamic at launch</a:t>
                </a:r>
              </a:p>
            </p:txBody>
          </p:sp>
          <p:pic>
            <p:nvPicPr>
              <p:cNvPr id="68" name="Picture 67">
                <a:extLst>
                  <a:ext uri="{FF2B5EF4-FFF2-40B4-BE49-F238E27FC236}">
                    <a16:creationId xmlns:a16="http://schemas.microsoft.com/office/drawing/2014/main" id="{BA6F2B1C-F329-3D49-999F-9EF1B8E73C6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06740" y="1861384"/>
                <a:ext cx="1648055" cy="476316"/>
              </a:xfrm>
              <a:prstGeom prst="rect">
                <a:avLst/>
              </a:prstGeom>
            </p:spPr>
          </p:pic>
          <p:pic>
            <p:nvPicPr>
              <p:cNvPr id="69" name="Picture 68">
                <a:extLst>
                  <a:ext uri="{FF2B5EF4-FFF2-40B4-BE49-F238E27FC236}">
                    <a16:creationId xmlns:a16="http://schemas.microsoft.com/office/drawing/2014/main" id="{FC4F3851-D9FE-4A40-B6AC-120D436D7EF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11196" y="2440845"/>
                <a:ext cx="1667108" cy="1038370"/>
              </a:xfrm>
              <a:prstGeom prst="rect">
                <a:avLst/>
              </a:prstGeom>
            </p:spPr>
          </p:pic>
        </p:grpSp>
        <p:sp>
          <p:nvSpPr>
            <p:cNvPr id="74" name="TextBox 73">
              <a:extLst>
                <a:ext uri="{FF2B5EF4-FFF2-40B4-BE49-F238E27FC236}">
                  <a16:creationId xmlns:a16="http://schemas.microsoft.com/office/drawing/2014/main" id="{0579ED30-A48E-134E-99F1-C9E37BFA1498}"/>
                </a:ext>
              </a:extLst>
            </p:cNvPr>
            <p:cNvSpPr txBox="1"/>
            <p:nvPr/>
          </p:nvSpPr>
          <p:spPr>
            <a:xfrm>
              <a:off x="8424261" y="1549829"/>
              <a:ext cx="1600118" cy="307777"/>
            </a:xfrm>
            <a:prstGeom prst="rect">
              <a:avLst/>
            </a:prstGeom>
            <a:noFill/>
          </p:spPr>
          <p:txBody>
            <a:bodyPr wrap="none" rtlCol="0">
              <a:spAutoFit/>
            </a:bodyPr>
            <a:lstStyle>
              <a:defPPr>
                <a:defRPr lang="en-US"/>
              </a:defPPr>
              <a:lvl1pPr algn="ctr">
                <a:defRPr sz="1600" b="1">
                  <a:solidFill>
                    <a:srgbClr val="C00101"/>
                  </a:solidFill>
                  <a:latin typeface="Amazon Ember Thin" panose="020B0303020204020204" pitchFamily="34" charset="0"/>
                  <a:ea typeface="Amazon Ember Thin" panose="020B0303020204020204" pitchFamily="34" charset="0"/>
                  <a:cs typeface="Amazon Ember Thin" panose="020B0303020204020204" pitchFamily="34" charset="0"/>
                </a:defRPr>
              </a:lvl1pPr>
            </a:lstStyle>
            <a:p>
              <a:r>
                <a:rPr lang="en-US" sz="1400" dirty="0">
                  <a:solidFill>
                    <a:schemeClr val="bg2"/>
                  </a:solidFill>
                </a:rPr>
                <a:t>Dynamic at launch</a:t>
              </a:r>
            </a:p>
          </p:txBody>
        </p:sp>
        <p:sp>
          <p:nvSpPr>
            <p:cNvPr id="80" name="Right Arrow 79">
              <a:extLst>
                <a:ext uri="{FF2B5EF4-FFF2-40B4-BE49-F238E27FC236}">
                  <a16:creationId xmlns:a16="http://schemas.microsoft.com/office/drawing/2014/main" id="{C4C8DA5F-7B93-864F-A03E-631CBEBB0FDE}"/>
                </a:ext>
                <a:ext uri="{C183D7F6-B498-43B3-948B-1728B52AA6E4}">
                  <adec:decorative xmlns:adec="http://schemas.microsoft.com/office/drawing/2017/decorative" val="1"/>
                </a:ext>
              </a:extLst>
            </p:cNvPr>
            <p:cNvSpPr/>
            <p:nvPr/>
          </p:nvSpPr>
          <p:spPr>
            <a:xfrm>
              <a:off x="2189514" y="1142126"/>
              <a:ext cx="8052171" cy="44573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mazon Ember" panose="02000000000000000000" pitchFamily="2" charset="0"/>
                  <a:ea typeface="Amazon Ember" panose="02000000000000000000" pitchFamily="2" charset="0"/>
                  <a:cs typeface="Amazon Ember Light" panose="020B0403020204020204" pitchFamily="34" charset="0"/>
                </a:rPr>
                <a:t>Flexibility</a:t>
              </a:r>
            </a:p>
          </p:txBody>
        </p:sp>
        <p:sp>
          <p:nvSpPr>
            <p:cNvPr id="81" name="Right Arrow 80">
              <a:extLst>
                <a:ext uri="{FF2B5EF4-FFF2-40B4-BE49-F238E27FC236}">
                  <a16:creationId xmlns:a16="http://schemas.microsoft.com/office/drawing/2014/main" id="{D0928639-FB09-5D4A-9B29-A2FEB85171E8}"/>
                </a:ext>
                <a:ext uri="{C183D7F6-B498-43B3-948B-1728B52AA6E4}">
                  <adec:decorative xmlns:adec="http://schemas.microsoft.com/office/drawing/2017/decorative" val="1"/>
                </a:ext>
              </a:extLst>
            </p:cNvPr>
            <p:cNvSpPr/>
            <p:nvPr/>
          </p:nvSpPr>
          <p:spPr>
            <a:xfrm flipH="1">
              <a:off x="2140278" y="6051685"/>
              <a:ext cx="8052171" cy="445739"/>
            </a:xfrm>
            <a:prstGeom prst="right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mazon Ember" panose="02000000000000000000" pitchFamily="2" charset="0"/>
                  <a:ea typeface="Amazon Ember" panose="02000000000000000000" pitchFamily="2" charset="0"/>
                  <a:cs typeface="Amazon Ember Light" panose="020B0403020204020204" pitchFamily="34" charset="0"/>
                </a:rPr>
                <a:t>Simplicity</a:t>
              </a:r>
            </a:p>
          </p:txBody>
        </p:sp>
      </p:grpSp>
      <p:sp>
        <p:nvSpPr>
          <p:cNvPr id="39" name="Footer Placeholder 4">
            <a:extLst>
              <a:ext uri="{FF2B5EF4-FFF2-40B4-BE49-F238E27FC236}">
                <a16:creationId xmlns:a16="http://schemas.microsoft.com/office/drawing/2014/main" id="{8D064DA9-8E78-194C-AB7B-DC01F6E01F7F}"/>
              </a:ext>
              <a:ext uri="{C183D7F6-B498-43B3-948B-1728B52AA6E4}">
                <adec:decorative xmlns:adec="http://schemas.microsoft.com/office/drawing/2017/decorative" val="1"/>
              </a:ext>
            </a:extLst>
          </p:cNvPr>
          <p:cNvSpPr>
            <a:spLocks noGrp="1"/>
          </p:cNvSpPr>
          <p:nvPr>
            <p:ph type="ftr" sz="quarter" idx="3"/>
          </p:nvPr>
        </p:nvSpPr>
        <p:spPr/>
        <p:txBody>
          <a:bodyP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noProof="0" dirty="0"/>
              <a:t>© 2020, Amazon Web Services, Inc. or its Affiliates. All rights reserved.</a:t>
            </a:r>
          </a:p>
        </p:txBody>
      </p:sp>
      <p:sp>
        <p:nvSpPr>
          <p:cNvPr id="3" name="Slide Number Placeholder 2">
            <a:extLst>
              <a:ext uri="{FF2B5EF4-FFF2-40B4-BE49-F238E27FC236}">
                <a16:creationId xmlns:a16="http://schemas.microsoft.com/office/drawing/2014/main" id="{6FA42898-A2E3-744A-A11C-50A1F112B4EE}"/>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402294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74" y="1923581"/>
            <a:ext cx="4390644" cy="2250624"/>
          </a:xfrm>
        </p:spPr>
        <p:txBody>
          <a:bodyPr anchor="t" anchorCtr="0">
            <a:noAutofit/>
          </a:bodyPr>
          <a:lstStyle/>
          <a:p>
            <a:r>
              <a:rPr lang="en-US" sz="3200" dirty="0">
                <a:latin typeface="+mj-lt"/>
              </a:rPr>
              <a:t>Demonstration:</a:t>
            </a:r>
            <a:r>
              <a:rPr lang="en-US" sz="3200" dirty="0"/>
              <a:t> Configuring an EC2 Instance with User Data</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35</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794655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 data </a:t>
            </a:r>
            <a:r>
              <a:rPr lang="en-US" sz="2400" dirty="0"/>
              <a:t>enables you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configure an EC2 instance when you launch it</a:t>
            </a:r>
            <a:r>
              <a:rPr lang="en-US" sz="2400" dirty="0"/>
              <a:t>.</a:t>
            </a:r>
          </a:p>
          <a:p>
            <a:r>
              <a:rPr lang="en-US" sz="2400" dirty="0"/>
              <a:t>Information about a running instance can be accessed in the instance through an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metadata URL</a:t>
            </a:r>
            <a:r>
              <a:rPr lang="en-US" sz="2400" dirty="0"/>
              <a:t>.</a:t>
            </a:r>
          </a:p>
          <a:p>
            <a:r>
              <a:rPr lang="en-US" sz="2400" dirty="0"/>
              <a:t>Baking configurations into an AMI</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increases AMI build time, but decreases instance boot time</a:t>
            </a:r>
            <a:r>
              <a:rPr lang="en-US" sz="2400" dirty="0"/>
              <a:t>. Configuring an instance by using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user data decreases AMI build time, but increases instance boot time</a:t>
            </a:r>
            <a:r>
              <a:rPr lang="en-US" sz="2400" dirty="0"/>
              <a:t>.</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36</a:t>
            </a:fld>
            <a:endParaRPr lang="en-US" dirty="0"/>
          </a:p>
        </p:txBody>
      </p:sp>
    </p:spTree>
    <p:custDataLst>
      <p:tags r:id="rId1"/>
    </p:custDataLst>
    <p:extLst>
      <p:ext uri="{BB962C8B-B14F-4D97-AF65-F5344CB8AC3E}">
        <p14:creationId xmlns:p14="http://schemas.microsoft.com/office/powerpoint/2010/main" val="2060101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191940"/>
            <a:ext cx="11353800" cy="1059218"/>
          </a:xfrm>
        </p:spPr>
        <p:txBody>
          <a:bodyPr>
            <a:noAutofit/>
          </a:bodyPr>
          <a:lstStyle/>
          <a:p>
            <a:r>
              <a:rPr lang="en-US" sz="4000" dirty="0">
                <a:latin typeface="+mj-lt"/>
              </a:rPr>
              <a:t>Section 6: Adding storage to an Amazon EC2 instance</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751790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9114-1856-D347-B22E-BBFAA0692ACD}"/>
              </a:ext>
            </a:extLst>
          </p:cNvPr>
          <p:cNvSpPr>
            <a:spLocks noGrp="1"/>
          </p:cNvSpPr>
          <p:nvPr>
            <p:ph type="title"/>
          </p:nvPr>
        </p:nvSpPr>
        <p:spPr/>
        <p:txBody>
          <a:bodyPr/>
          <a:lstStyle/>
          <a:p>
            <a:r>
              <a:rPr lang="en-US" dirty="0"/>
              <a:t>Amazon EC2 storage overview</a:t>
            </a:r>
          </a:p>
        </p:txBody>
      </p:sp>
      <p:graphicFrame>
        <p:nvGraphicFramePr>
          <p:cNvPr id="7" name="Content Placeholder 6">
            <a:extLst>
              <a:ext uri="{FF2B5EF4-FFF2-40B4-BE49-F238E27FC236}">
                <a16:creationId xmlns:a16="http://schemas.microsoft.com/office/drawing/2014/main" id="{3BF3C331-0800-6E4F-839B-29DA634A1F0D}"/>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530706787"/>
              </p:ext>
            </p:extLst>
          </p:nvPr>
        </p:nvGraphicFramePr>
        <p:xfrm>
          <a:off x="419098" y="1538692"/>
          <a:ext cx="5402151" cy="3166243"/>
        </p:xfrm>
        <a:graphic>
          <a:graphicData uri="http://schemas.openxmlformats.org/drawingml/2006/table">
            <a:tbl>
              <a:tblPr firstRow="1" bandRow="1">
                <a:tableStyleId>{F5AB1C69-6EDB-4FF4-983F-18BD219EF322}</a:tableStyleId>
              </a:tblPr>
              <a:tblGrid>
                <a:gridCol w="5402151">
                  <a:extLst>
                    <a:ext uri="{9D8B030D-6E8A-4147-A177-3AD203B41FA5}">
                      <a16:colId xmlns:a16="http://schemas.microsoft.com/office/drawing/2014/main" val="2938962630"/>
                    </a:ext>
                  </a:extLst>
                </a:gridCol>
              </a:tblGrid>
              <a:tr h="731515">
                <a:tc>
                  <a:txBody>
                    <a:bodyPr/>
                    <a:lstStyle/>
                    <a:p>
                      <a:pPr algn="ctr"/>
                      <a:r>
                        <a:rPr lang="en-US" sz="24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Root volume</a:t>
                      </a:r>
                    </a:p>
                  </a:txBody>
                  <a:tcPr anchor="ctr">
                    <a:solidFill>
                      <a:schemeClr val="accent5"/>
                    </a:solidFill>
                  </a:tcPr>
                </a:tc>
                <a:extLst>
                  <a:ext uri="{0D108BD9-81ED-4DB2-BD59-A6C34878D82A}">
                    <a16:rowId xmlns:a16="http://schemas.microsoft.com/office/drawing/2014/main" val="1981153725"/>
                  </a:ext>
                </a:extLst>
              </a:tr>
              <a:tr h="2434728">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solidFill>
                      <a:schemeClr val="bg1">
                        <a:lumMod val="85000"/>
                      </a:schemeClr>
                    </a:solidFill>
                  </a:tcPr>
                </a:tc>
                <a:extLst>
                  <a:ext uri="{0D108BD9-81ED-4DB2-BD59-A6C34878D82A}">
                    <a16:rowId xmlns:a16="http://schemas.microsoft.com/office/drawing/2014/main" val="3903686024"/>
                  </a:ext>
                </a:extLst>
              </a:tr>
            </a:tbl>
          </a:graphicData>
        </a:graphic>
      </p:graphicFrame>
      <p:grpSp>
        <p:nvGrpSpPr>
          <p:cNvPr id="3" name="Group 2" descr="The root volume always contains the guest OS and can be either instance store-backed or EBS volume-backed.">
            <a:extLst>
              <a:ext uri="{FF2B5EF4-FFF2-40B4-BE49-F238E27FC236}">
                <a16:creationId xmlns:a16="http://schemas.microsoft.com/office/drawing/2014/main" id="{E16305FD-5C2A-AE48-BA56-CBCDADAD1D71}"/>
              </a:ext>
            </a:extLst>
          </p:cNvPr>
          <p:cNvGrpSpPr/>
          <p:nvPr/>
        </p:nvGrpSpPr>
        <p:grpSpPr>
          <a:xfrm>
            <a:off x="834914" y="2440492"/>
            <a:ext cx="4800411" cy="1703697"/>
            <a:chOff x="834914" y="2440492"/>
            <a:chExt cx="4800411" cy="1703697"/>
          </a:xfrm>
        </p:grpSpPr>
        <p:sp>
          <p:nvSpPr>
            <p:cNvPr id="21" name="TextBox 20">
              <a:extLst>
                <a:ext uri="{FF2B5EF4-FFF2-40B4-BE49-F238E27FC236}">
                  <a16:creationId xmlns:a16="http://schemas.microsoft.com/office/drawing/2014/main" id="{A20E63D6-E750-824A-8B0A-098722A0A524}"/>
                </a:ext>
              </a:extLst>
            </p:cNvPr>
            <p:cNvSpPr txBox="1"/>
            <p:nvPr/>
          </p:nvSpPr>
          <p:spPr>
            <a:xfrm>
              <a:off x="3127745" y="3559414"/>
              <a:ext cx="1927939" cy="584775"/>
            </a:xfrm>
            <a:prstGeom prst="rect">
              <a:avLst/>
            </a:prstGeom>
            <a:noFill/>
          </p:spPr>
          <p:txBody>
            <a:bodyPr wrap="square" rtlCol="0">
              <a:spAutoFit/>
            </a:bodyPr>
            <a:lstStyle/>
            <a:p>
              <a:pPr algn="ctr"/>
              <a:r>
                <a:rPr lang="en-US" sz="1600" dirty="0">
                  <a:solidFill>
                    <a:srgbClr val="232F3D"/>
                  </a:solidFill>
                  <a:ea typeface="Amazon Ember" panose="020B0603020204020204" pitchFamily="34" charset="0"/>
                  <a:cs typeface="Amazon Ember" panose="020B0603020204020204" pitchFamily="34" charset="0"/>
                </a:rPr>
                <a:t>Amazon EBS</a:t>
              </a:r>
              <a:br>
                <a:rPr lang="en-US" sz="1600" dirty="0">
                  <a:solidFill>
                    <a:srgbClr val="232F3D"/>
                  </a:solidFill>
                  <a:ea typeface="Amazon Ember" panose="020B0603020204020204" pitchFamily="34" charset="0"/>
                  <a:cs typeface="Amazon Ember" panose="020B0603020204020204" pitchFamily="34" charset="0"/>
                </a:rPr>
              </a:br>
              <a:r>
                <a:rPr lang="en-US" sz="1600" dirty="0">
                  <a:solidFill>
                    <a:srgbClr val="232F3D"/>
                  </a:solidFill>
                  <a:ea typeface="Amazon Ember" panose="020B0603020204020204" pitchFamily="34" charset="0"/>
                  <a:cs typeface="Amazon Ember" panose="020B0603020204020204" pitchFamily="34" charset="0"/>
                </a:rPr>
                <a:t>(SSD-backed only)</a:t>
              </a:r>
            </a:p>
          </p:txBody>
        </p:sp>
        <p:pic>
          <p:nvPicPr>
            <p:cNvPr id="22" name="Graphic 21">
              <a:extLst>
                <a:ext uri="{FF2B5EF4-FFF2-40B4-BE49-F238E27FC236}">
                  <a16:creationId xmlns:a16="http://schemas.microsoft.com/office/drawing/2014/main" id="{A7FF4E8B-3EE8-6E40-A874-6EC677A795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6491" y="2919334"/>
              <a:ext cx="640080" cy="640080"/>
            </a:xfrm>
            <a:prstGeom prst="rect">
              <a:avLst/>
            </a:prstGeom>
          </p:spPr>
        </p:pic>
        <p:sp>
          <p:nvSpPr>
            <p:cNvPr id="29" name="TextBox 28">
              <a:extLst>
                <a:ext uri="{FF2B5EF4-FFF2-40B4-BE49-F238E27FC236}">
                  <a16:creationId xmlns:a16="http://schemas.microsoft.com/office/drawing/2014/main" id="{9AE8FDA0-6AE6-7348-A885-1481FAB31AAB}"/>
                </a:ext>
              </a:extLst>
            </p:cNvPr>
            <p:cNvSpPr txBox="1"/>
            <p:nvPr/>
          </p:nvSpPr>
          <p:spPr>
            <a:xfrm>
              <a:off x="1042001" y="3521504"/>
              <a:ext cx="1385902" cy="584775"/>
            </a:xfrm>
            <a:prstGeom prst="rect">
              <a:avLst/>
            </a:prstGeom>
            <a:noFill/>
          </p:spPr>
          <p:txBody>
            <a:bodyPr wrap="square" rtlCol="0">
              <a:spAutoFit/>
            </a:bodyPr>
            <a:lstStyle/>
            <a:p>
              <a:pPr algn="ctr"/>
              <a:r>
                <a:rPr lang="en-US" sz="1600" dirty="0">
                  <a:solidFill>
                    <a:srgbClr val="232F3D"/>
                  </a:solidFill>
                  <a:ea typeface="Amazon Ember" panose="020B0603020204020204" pitchFamily="34" charset="0"/>
                  <a:cs typeface="Amazon Ember" panose="020B0603020204020204" pitchFamily="34" charset="0"/>
                </a:rPr>
                <a:t>Instance store</a:t>
              </a:r>
            </a:p>
          </p:txBody>
        </p:sp>
        <p:pic>
          <p:nvPicPr>
            <p:cNvPr id="30" name="Graphic 29">
              <a:extLst>
                <a:ext uri="{FF2B5EF4-FFF2-40B4-BE49-F238E27FC236}">
                  <a16:creationId xmlns:a16="http://schemas.microsoft.com/office/drawing/2014/main" id="{3C8B9158-0353-A042-90A9-72D07F9870D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4912" y="2919334"/>
              <a:ext cx="640080" cy="640080"/>
            </a:xfrm>
            <a:prstGeom prst="rect">
              <a:avLst/>
            </a:prstGeom>
          </p:spPr>
        </p:pic>
        <p:sp>
          <p:nvSpPr>
            <p:cNvPr id="28" name="TextBox 27">
              <a:extLst>
                <a:ext uri="{FF2B5EF4-FFF2-40B4-BE49-F238E27FC236}">
                  <a16:creationId xmlns:a16="http://schemas.microsoft.com/office/drawing/2014/main" id="{514659DD-497D-0948-8CD1-440ED92C2D17}"/>
                </a:ext>
              </a:extLst>
            </p:cNvPr>
            <p:cNvSpPr txBox="1"/>
            <p:nvPr/>
          </p:nvSpPr>
          <p:spPr>
            <a:xfrm>
              <a:off x="834914" y="2440492"/>
              <a:ext cx="4800411"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This volume always contains the guest OS</a:t>
              </a:r>
            </a:p>
          </p:txBody>
        </p:sp>
      </p:grpSp>
      <p:graphicFrame>
        <p:nvGraphicFramePr>
          <p:cNvPr id="8" name="Content Placeholder 6">
            <a:extLst>
              <a:ext uri="{FF2B5EF4-FFF2-40B4-BE49-F238E27FC236}">
                <a16:creationId xmlns:a16="http://schemas.microsoft.com/office/drawing/2014/main" id="{D22E8B7E-698E-0041-A05C-E32E3E92792D}"/>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450469725"/>
              </p:ext>
            </p:extLst>
          </p:nvPr>
        </p:nvGraphicFramePr>
        <p:xfrm>
          <a:off x="6370750" y="1559759"/>
          <a:ext cx="5402151" cy="4550563"/>
        </p:xfrm>
        <a:graphic>
          <a:graphicData uri="http://schemas.openxmlformats.org/drawingml/2006/table">
            <a:tbl>
              <a:tblPr firstRow="1" bandRow="1">
                <a:tableStyleId>{F5AB1C69-6EDB-4FF4-983F-18BD219EF322}</a:tableStyleId>
              </a:tblPr>
              <a:tblGrid>
                <a:gridCol w="5402151">
                  <a:extLst>
                    <a:ext uri="{9D8B030D-6E8A-4147-A177-3AD203B41FA5}">
                      <a16:colId xmlns:a16="http://schemas.microsoft.com/office/drawing/2014/main" val="2938962630"/>
                    </a:ext>
                  </a:extLst>
                </a:gridCol>
              </a:tblGrid>
              <a:tr h="656498">
                <a:tc>
                  <a:txBody>
                    <a:bodyPr/>
                    <a:lstStyle/>
                    <a:p>
                      <a:pPr algn="ctr"/>
                      <a:r>
                        <a:rPr lang="en-US" sz="24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volumes</a:t>
                      </a:r>
                    </a:p>
                  </a:txBody>
                  <a:tcPr anchor="ctr">
                    <a:solidFill>
                      <a:schemeClr val="accent6">
                        <a:lumMod val="75000"/>
                      </a:schemeClr>
                    </a:solidFill>
                  </a:tcPr>
                </a:tc>
                <a:extLst>
                  <a:ext uri="{0D108BD9-81ED-4DB2-BD59-A6C34878D82A}">
                    <a16:rowId xmlns:a16="http://schemas.microsoft.com/office/drawing/2014/main" val="1981153725"/>
                  </a:ext>
                </a:extLst>
              </a:tr>
              <a:tr h="3894065">
                <a:tc>
                  <a:txBody>
                    <a:bodyPr/>
                    <a:lstStyle/>
                    <a:p>
                      <a:endParaRPr lang="en-US" b="0" i="0" dirty="0">
                        <a:latin typeface="Amazon Ember" panose="020B0603020204020204" pitchFamily="34" charset="0"/>
                        <a:ea typeface="Amazon Ember" panose="020B0603020204020204" pitchFamily="34" charset="0"/>
                        <a:cs typeface="Amazon Ember" panose="020B0603020204020204" pitchFamily="34" charset="0"/>
                      </a:endParaRPr>
                    </a:p>
                  </a:txBody>
                  <a:tcPr>
                    <a:solidFill>
                      <a:schemeClr val="bg1">
                        <a:lumMod val="85000"/>
                      </a:schemeClr>
                    </a:solidFill>
                  </a:tcPr>
                </a:tc>
                <a:extLst>
                  <a:ext uri="{0D108BD9-81ED-4DB2-BD59-A6C34878D82A}">
                    <a16:rowId xmlns:a16="http://schemas.microsoft.com/office/drawing/2014/main" val="3903686024"/>
                  </a:ext>
                </a:extLst>
              </a:tr>
            </a:tbl>
          </a:graphicData>
        </a:graphic>
      </p:graphicFrame>
      <p:grpSp>
        <p:nvGrpSpPr>
          <p:cNvPr id="10" name="Group 9" descr="Data volumes accessible by a single instance include instance store or EBS volumes. Data accessible to multiple instances include Amazon EFS for LInux systems or Amazon FSx fo Windows File Server.">
            <a:extLst>
              <a:ext uri="{FF2B5EF4-FFF2-40B4-BE49-F238E27FC236}">
                <a16:creationId xmlns:a16="http://schemas.microsoft.com/office/drawing/2014/main" id="{3701A0B0-84F3-6440-A77B-DDBE40342405}"/>
              </a:ext>
            </a:extLst>
          </p:cNvPr>
          <p:cNvGrpSpPr/>
          <p:nvPr/>
        </p:nvGrpSpPr>
        <p:grpSpPr>
          <a:xfrm>
            <a:off x="6552857" y="2414299"/>
            <a:ext cx="5198141" cy="3536491"/>
            <a:chOff x="6552857" y="2414299"/>
            <a:chExt cx="5198141" cy="3536491"/>
          </a:xfrm>
        </p:grpSpPr>
        <p:sp>
          <p:nvSpPr>
            <p:cNvPr id="25" name="TextBox 24">
              <a:extLst>
                <a:ext uri="{FF2B5EF4-FFF2-40B4-BE49-F238E27FC236}">
                  <a16:creationId xmlns:a16="http://schemas.microsoft.com/office/drawing/2014/main" id="{C3FF69CE-A3DA-D04B-945E-0AA8A1175C20}"/>
                </a:ext>
              </a:extLst>
            </p:cNvPr>
            <p:cNvSpPr txBox="1"/>
            <p:nvPr/>
          </p:nvSpPr>
          <p:spPr>
            <a:xfrm>
              <a:off x="6552857" y="5357273"/>
              <a:ext cx="2619753"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Elastic File System (Amazon EFS) [Linux]</a:t>
              </a:r>
            </a:p>
          </p:txBody>
        </p:sp>
        <p:pic>
          <p:nvPicPr>
            <p:cNvPr id="26" name="Graphic 25">
              <a:extLst>
                <a:ext uri="{FF2B5EF4-FFF2-40B4-BE49-F238E27FC236}">
                  <a16:creationId xmlns:a16="http://schemas.microsoft.com/office/drawing/2014/main" id="{2846E016-DA0C-1F46-A5CB-CEA127E147E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2695" y="4713871"/>
              <a:ext cx="640080" cy="640080"/>
            </a:xfrm>
            <a:prstGeom prst="rect">
              <a:avLst/>
            </a:prstGeom>
          </p:spPr>
        </p:pic>
        <p:sp>
          <p:nvSpPr>
            <p:cNvPr id="36" name="TextBox 35">
              <a:extLst>
                <a:ext uri="{FF2B5EF4-FFF2-40B4-BE49-F238E27FC236}">
                  <a16:creationId xmlns:a16="http://schemas.microsoft.com/office/drawing/2014/main" id="{735B4129-C2C9-0240-8109-AC67500BE8A7}"/>
                </a:ext>
              </a:extLst>
            </p:cNvPr>
            <p:cNvSpPr txBox="1"/>
            <p:nvPr/>
          </p:nvSpPr>
          <p:spPr>
            <a:xfrm>
              <a:off x="8885996" y="3507001"/>
              <a:ext cx="2738628" cy="338554"/>
            </a:xfrm>
            <a:prstGeom prst="rect">
              <a:avLst/>
            </a:prstGeom>
            <a:noFill/>
          </p:spPr>
          <p:txBody>
            <a:bodyPr wrap="square" rtlCol="0">
              <a:spAutoFit/>
            </a:bodyPr>
            <a:lstStyle/>
            <a:p>
              <a:pPr algn="ctr"/>
              <a:r>
                <a:rPr lang="en-US" sz="1600" dirty="0">
                  <a:solidFill>
                    <a:srgbClr val="232F3D"/>
                  </a:solidFill>
                  <a:ea typeface="Amazon Ember" panose="020B0603020204020204" pitchFamily="34" charset="0"/>
                  <a:cs typeface="Amazon Ember" panose="020B0603020204020204" pitchFamily="34" charset="0"/>
                </a:rPr>
                <a:t>Amazon EBS</a:t>
              </a:r>
            </a:p>
          </p:txBody>
        </p:sp>
        <p:pic>
          <p:nvPicPr>
            <p:cNvPr id="37" name="Graphic 36">
              <a:extLst>
                <a:ext uri="{FF2B5EF4-FFF2-40B4-BE49-F238E27FC236}">
                  <a16:creationId xmlns:a16="http://schemas.microsoft.com/office/drawing/2014/main" id="{59736D86-5899-EC4C-9740-295911CE8A0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4384" y="2872840"/>
              <a:ext cx="640080" cy="640080"/>
            </a:xfrm>
            <a:prstGeom prst="rect">
              <a:avLst/>
            </a:prstGeom>
          </p:spPr>
        </p:pic>
        <p:sp>
          <p:nvSpPr>
            <p:cNvPr id="39" name="TextBox 38">
              <a:extLst>
                <a:ext uri="{FF2B5EF4-FFF2-40B4-BE49-F238E27FC236}">
                  <a16:creationId xmlns:a16="http://schemas.microsoft.com/office/drawing/2014/main" id="{41454089-A8D3-E846-A4C2-348A8B0FE7F3}"/>
                </a:ext>
              </a:extLst>
            </p:cNvPr>
            <p:cNvSpPr txBox="1"/>
            <p:nvPr/>
          </p:nvSpPr>
          <p:spPr>
            <a:xfrm>
              <a:off x="7169783" y="3477813"/>
              <a:ext cx="1385902" cy="584775"/>
            </a:xfrm>
            <a:prstGeom prst="rect">
              <a:avLst/>
            </a:prstGeom>
            <a:noFill/>
          </p:spPr>
          <p:txBody>
            <a:bodyPr wrap="square" rtlCol="0">
              <a:spAutoFit/>
            </a:bodyPr>
            <a:lstStyle/>
            <a:p>
              <a:pPr algn="ctr"/>
              <a:r>
                <a:rPr lang="en-US" sz="1600" dirty="0">
                  <a:solidFill>
                    <a:srgbClr val="232F3D"/>
                  </a:solidFill>
                  <a:ea typeface="Amazon Ember" panose="020B0603020204020204" pitchFamily="34" charset="0"/>
                  <a:cs typeface="Amazon Ember" panose="020B0603020204020204" pitchFamily="34" charset="0"/>
                </a:rPr>
                <a:t>Instance store</a:t>
              </a:r>
            </a:p>
          </p:txBody>
        </p:sp>
        <p:pic>
          <p:nvPicPr>
            <p:cNvPr id="40" name="Graphic 39">
              <a:extLst>
                <a:ext uri="{FF2B5EF4-FFF2-40B4-BE49-F238E27FC236}">
                  <a16:creationId xmlns:a16="http://schemas.microsoft.com/office/drawing/2014/main" id="{9B154B6D-20D7-9448-A251-635A9D4D04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42695" y="2872840"/>
              <a:ext cx="640080" cy="640080"/>
            </a:xfrm>
            <a:prstGeom prst="rect">
              <a:avLst/>
            </a:prstGeom>
          </p:spPr>
        </p:pic>
        <p:sp>
          <p:nvSpPr>
            <p:cNvPr id="6" name="TextBox 5">
              <a:extLst>
                <a:ext uri="{FF2B5EF4-FFF2-40B4-BE49-F238E27FC236}">
                  <a16:creationId xmlns:a16="http://schemas.microsoft.com/office/drawing/2014/main" id="{4574E093-BC77-C04E-82F5-378E31AC64B3}"/>
                </a:ext>
              </a:extLst>
            </p:cNvPr>
            <p:cNvSpPr txBox="1"/>
            <p:nvPr/>
          </p:nvSpPr>
          <p:spPr>
            <a:xfrm>
              <a:off x="6715485" y="2414299"/>
              <a:ext cx="4777746"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For data accessed by a single instance</a:t>
              </a:r>
            </a:p>
          </p:txBody>
        </p:sp>
        <p:sp>
          <p:nvSpPr>
            <p:cNvPr id="27" name="TextBox 26">
              <a:extLst>
                <a:ext uri="{FF2B5EF4-FFF2-40B4-BE49-F238E27FC236}">
                  <a16:creationId xmlns:a16="http://schemas.microsoft.com/office/drawing/2014/main" id="{CCFE4664-D519-2947-BD33-21BEDC52D9EA}"/>
                </a:ext>
              </a:extLst>
            </p:cNvPr>
            <p:cNvSpPr txBox="1"/>
            <p:nvPr/>
          </p:nvSpPr>
          <p:spPr>
            <a:xfrm>
              <a:off x="6715485" y="4303533"/>
              <a:ext cx="5035513"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For data accessible from multiple instances</a:t>
              </a:r>
            </a:p>
          </p:txBody>
        </p:sp>
        <p:sp>
          <p:nvSpPr>
            <p:cNvPr id="42" name="TextBox 41">
              <a:extLst>
                <a:ext uri="{FF2B5EF4-FFF2-40B4-BE49-F238E27FC236}">
                  <a16:creationId xmlns:a16="http://schemas.microsoft.com/office/drawing/2014/main" id="{6C7AE497-31C4-A647-9C48-673D4CB3CEE4}"/>
                </a:ext>
              </a:extLst>
            </p:cNvPr>
            <p:cNvSpPr txBox="1"/>
            <p:nvPr/>
          </p:nvSpPr>
          <p:spPr>
            <a:xfrm>
              <a:off x="9104358" y="5366015"/>
              <a:ext cx="2301904"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latin typeface="+mn-lt"/>
                </a:rPr>
                <a:t>Amazon FSx for Windows File Server</a:t>
              </a:r>
            </a:p>
          </p:txBody>
        </p:sp>
        <p:pic>
          <p:nvPicPr>
            <p:cNvPr id="43" name="Graphic 42">
              <a:extLst>
                <a:ext uri="{FF2B5EF4-FFF2-40B4-BE49-F238E27FC236}">
                  <a16:creationId xmlns:a16="http://schemas.microsoft.com/office/drawing/2014/main" id="{4E457707-D646-E548-B6A3-618FE257982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5270" y="4704935"/>
              <a:ext cx="640080" cy="640080"/>
            </a:xfrm>
            <a:prstGeom prst="rect">
              <a:avLst/>
            </a:prstGeom>
          </p:spPr>
        </p:pic>
      </p:grpSp>
      <p:pic>
        <p:nvPicPr>
          <p:cNvPr id="34" name="Graphic 33">
            <a:extLst>
              <a:ext uri="{FF2B5EF4-FFF2-40B4-BE49-F238E27FC236}">
                <a16:creationId xmlns:a16="http://schemas.microsoft.com/office/drawing/2014/main" id="{89E09AC3-0CF9-3046-B653-0C50B04DEA5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752" y="4963340"/>
            <a:ext cx="474119" cy="474119"/>
          </a:xfrm>
          <a:prstGeom prst="rect">
            <a:avLst/>
          </a:prstGeom>
        </p:spPr>
      </p:pic>
      <p:sp>
        <p:nvSpPr>
          <p:cNvPr id="9" name="TextBox 8">
            <a:extLst>
              <a:ext uri="{FF2B5EF4-FFF2-40B4-BE49-F238E27FC236}">
                <a16:creationId xmlns:a16="http://schemas.microsoft.com/office/drawing/2014/main" id="{002355C6-EC1C-A54C-818B-A862E4AD389C}"/>
              </a:ext>
            </a:extLst>
          </p:cNvPr>
          <p:cNvSpPr txBox="1"/>
          <p:nvPr/>
        </p:nvSpPr>
        <p:spPr>
          <a:xfrm>
            <a:off x="264253" y="5093127"/>
            <a:ext cx="6049308" cy="646331"/>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 EC2 instance will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always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have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root volume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and can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optionally</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have one or more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volumes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 name="Footer Placeholder 3">
            <a:extLst>
              <a:ext uri="{FF2B5EF4-FFF2-40B4-BE49-F238E27FC236}">
                <a16:creationId xmlns:a16="http://schemas.microsoft.com/office/drawing/2014/main" id="{CA6A1D7A-9BFE-AD49-ADDA-6ED2E879890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C9A16C7-FBD3-4A47-9EDC-E6A5237E42B7}"/>
              </a:ext>
            </a:extLst>
          </p:cNvPr>
          <p:cNvSpPr>
            <a:spLocks noGrp="1"/>
          </p:cNvSpPr>
          <p:nvPr>
            <p:ph type="sldNum" sz="quarter" idx="12"/>
          </p:nvPr>
        </p:nvSpPr>
        <p:spPr/>
        <p:txBody>
          <a:bodyPr/>
          <a:lstStyle/>
          <a:p>
            <a:fld id="{B6A95138-A96E-2F42-A959-2EFD44FE4AB7}" type="slidenum">
              <a:rPr lang="en-US" smtClean="0"/>
              <a:t>38</a:t>
            </a:fld>
            <a:endParaRPr lang="en-US" dirty="0"/>
          </a:p>
        </p:txBody>
      </p:sp>
    </p:spTree>
    <p:custDataLst>
      <p:tags r:id="rId1"/>
    </p:custDataLst>
    <p:extLst>
      <p:ext uri="{BB962C8B-B14F-4D97-AF65-F5344CB8AC3E}">
        <p14:creationId xmlns:p14="http://schemas.microsoft.com/office/powerpoint/2010/main" val="369412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store</a:t>
            </a:r>
          </a:p>
        </p:txBody>
      </p:sp>
      <p:sp>
        <p:nvSpPr>
          <p:cNvPr id="5" name="Content Placeholder 2"/>
          <p:cNvSpPr>
            <a:spLocks noGrp="1"/>
          </p:cNvSpPr>
          <p:nvPr>
            <p:ph idx="1"/>
          </p:nvPr>
        </p:nvSpPr>
        <p:spPr>
          <a:xfrm>
            <a:off x="419099" y="1528175"/>
            <a:ext cx="6850806" cy="4648788"/>
          </a:xfrm>
        </p:spPr>
        <p:txBody>
          <a:bodyPr>
            <a:noAutofit/>
          </a:bodyPr>
          <a:lstStyle/>
          <a:p>
            <a:r>
              <a:rPr lang="en-US" sz="2400" dirty="0"/>
              <a:t>An instance store provides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non-persistent storage </a:t>
            </a:r>
            <a:r>
              <a:rPr lang="en-US" sz="2400" dirty="0"/>
              <a:t>to an instance – </a:t>
            </a:r>
          </a:p>
          <a:p>
            <a:pPr lvl="1"/>
            <a:r>
              <a:rPr lang="en-US" sz="2000" dirty="0"/>
              <a:t>The data is stored on the </a:t>
            </a:r>
            <a:r>
              <a:rPr lang="en-US" sz="2000" i="1" dirty="0"/>
              <a:t>same physical server </a:t>
            </a:r>
            <a:r>
              <a:rPr lang="en-US" sz="2000" dirty="0"/>
              <a:t>where the instance runs</a:t>
            </a:r>
            <a:endParaRPr lang="en-US" sz="1400" dirty="0"/>
          </a:p>
          <a:p>
            <a:r>
              <a:rPr lang="en-US" sz="2400" dirty="0"/>
              <a:t>Characteristics – </a:t>
            </a:r>
          </a:p>
          <a:p>
            <a:pPr lvl="1"/>
            <a:r>
              <a:rPr lang="en-US" sz="2000" dirty="0"/>
              <a:t>Temporary block-level storage</a:t>
            </a:r>
          </a:p>
          <a:p>
            <a:pPr lvl="1"/>
            <a:r>
              <a:rPr lang="en-US" sz="2000" dirty="0"/>
              <a:t>Uses HDD or SSD</a:t>
            </a:r>
          </a:p>
          <a:p>
            <a:pPr lvl="1">
              <a:buClr>
                <a:schemeClr val="tx1"/>
              </a:buClr>
            </a:pPr>
            <a:r>
              <a:rPr lang="en-US" sz="2000" dirty="0">
                <a:solidFill>
                  <a:schemeClr val="accent6"/>
                </a:solidFill>
              </a:rPr>
              <a:t>Instance store data is lost when the instance is </a:t>
            </a:r>
            <a:r>
              <a:rPr lang="en-US" sz="2000" i="1" dirty="0">
                <a:solidFill>
                  <a:schemeClr val="accent6"/>
                </a:solidFill>
              </a:rPr>
              <a:t>stopped</a:t>
            </a:r>
            <a:r>
              <a:rPr lang="en-US" sz="2000" dirty="0">
                <a:solidFill>
                  <a:schemeClr val="accent6"/>
                </a:solidFill>
              </a:rPr>
              <a:t> or </a:t>
            </a:r>
            <a:r>
              <a:rPr lang="en-US" sz="2000" i="1" dirty="0">
                <a:solidFill>
                  <a:schemeClr val="accent6"/>
                </a:solidFill>
              </a:rPr>
              <a:t>terminated</a:t>
            </a:r>
            <a:endParaRPr lang="en-US" sz="1400" b="1" dirty="0"/>
          </a:p>
          <a:p>
            <a:r>
              <a:rPr lang="en-US" sz="2400" dirty="0"/>
              <a:t>Example use cases – </a:t>
            </a:r>
          </a:p>
          <a:p>
            <a:pPr lvl="1"/>
            <a:r>
              <a:rPr lang="en-US" sz="2000" dirty="0"/>
              <a:t>Buffers </a:t>
            </a:r>
          </a:p>
          <a:p>
            <a:pPr lvl="1"/>
            <a:r>
              <a:rPr lang="en-US" sz="2000" dirty="0"/>
              <a:t>Cache</a:t>
            </a:r>
          </a:p>
          <a:p>
            <a:pPr lvl="1"/>
            <a:r>
              <a:rPr lang="en-US" sz="2000" dirty="0"/>
              <a:t>Scratch data</a:t>
            </a:r>
          </a:p>
        </p:txBody>
      </p:sp>
      <p:grpSp>
        <p:nvGrpSpPr>
          <p:cNvPr id="6" name="Group 5" descr="shows a physical host computer in AWS that hosts two EC2 instances that use three instance store ephemeral storage blocks.">
            <a:extLst>
              <a:ext uri="{FF2B5EF4-FFF2-40B4-BE49-F238E27FC236}">
                <a16:creationId xmlns:a16="http://schemas.microsoft.com/office/drawing/2014/main" id="{A621F240-7C51-FB46-942F-8FAA4F187FCC}"/>
              </a:ext>
            </a:extLst>
          </p:cNvPr>
          <p:cNvGrpSpPr/>
          <p:nvPr/>
        </p:nvGrpSpPr>
        <p:grpSpPr>
          <a:xfrm>
            <a:off x="7510697" y="1676363"/>
            <a:ext cx="4048969" cy="4270864"/>
            <a:chOff x="7510697" y="1676363"/>
            <a:chExt cx="4048969" cy="4270864"/>
          </a:xfrm>
        </p:grpSpPr>
        <p:sp>
          <p:nvSpPr>
            <p:cNvPr id="7" name="Rounded Rectangle 6"/>
            <p:cNvSpPr/>
            <p:nvPr/>
          </p:nvSpPr>
          <p:spPr>
            <a:xfrm>
              <a:off x="7510697" y="1676363"/>
              <a:ext cx="4048969" cy="4270864"/>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8" name="TextBox 7"/>
            <p:cNvSpPr txBox="1"/>
            <p:nvPr/>
          </p:nvSpPr>
          <p:spPr>
            <a:xfrm>
              <a:off x="7738085" y="5507855"/>
              <a:ext cx="3594193" cy="338553"/>
            </a:xfrm>
            <a:prstGeom prst="rect">
              <a:avLst/>
            </a:prstGeom>
            <a:noFill/>
          </p:spPr>
          <p:txBody>
            <a:bodyPr>
              <a:spAutoFit/>
            </a:bodyPr>
            <a:lstStyle/>
            <a:p>
              <a:pPr algn="ctr">
                <a:defRPr/>
              </a:pPr>
              <a:r>
                <a:rPr lang="en-US" sz="1600" dirty="0">
                  <a:latin typeface="Amazon Ember" panose="02000000000000000000" pitchFamily="2" charset="0"/>
                  <a:ea typeface="Amazon Ember" panose="02000000000000000000" pitchFamily="2" charset="0"/>
                  <a:cs typeface="Amazon Ember Light" charset="0"/>
                </a:rPr>
                <a:t>Physical host computer in AWS</a:t>
              </a:r>
            </a:p>
          </p:txBody>
        </p:sp>
        <p:sp>
          <p:nvSpPr>
            <p:cNvPr id="12" name="Rounded Rectangle 11"/>
            <p:cNvSpPr/>
            <p:nvPr/>
          </p:nvSpPr>
          <p:spPr>
            <a:xfrm>
              <a:off x="7757899" y="1918997"/>
              <a:ext cx="3575620" cy="3490444"/>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4" name="Rounded Rectangle 13"/>
            <p:cNvSpPr/>
            <p:nvPr/>
          </p:nvSpPr>
          <p:spPr>
            <a:xfrm>
              <a:off x="7834069" y="1976555"/>
              <a:ext cx="3393880" cy="1408587"/>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3" name="TextBox 12"/>
            <p:cNvSpPr txBox="1"/>
            <p:nvPr/>
          </p:nvSpPr>
          <p:spPr>
            <a:xfrm>
              <a:off x="7742780" y="4599063"/>
              <a:ext cx="3594193" cy="307777"/>
            </a:xfrm>
            <a:prstGeom prst="rect">
              <a:avLst/>
            </a:prstGeom>
            <a:noFill/>
          </p:spPr>
          <p:txBody>
            <a:bodyPr>
              <a:spAutoFit/>
            </a:bodyPr>
            <a:lstStyle/>
            <a:p>
              <a:pPr algn="ctr">
                <a:defRPr/>
              </a:pPr>
              <a:r>
                <a:rPr lang="en-US" sz="1400" dirty="0">
                  <a:solidFill>
                    <a:schemeClr val="bg1">
                      <a:lumMod val="50000"/>
                    </a:schemeClr>
                  </a:solidFill>
                  <a:latin typeface="Amazon Ember" panose="02000000000000000000" pitchFamily="2" charset="0"/>
                  <a:ea typeface="Amazon Ember" panose="02000000000000000000" pitchFamily="2" charset="0"/>
                  <a:cs typeface="Amazon Ember Light" charset="0"/>
                </a:rPr>
                <a:t>Instances</a:t>
              </a:r>
            </a:p>
          </p:txBody>
        </p:sp>
        <p:sp>
          <p:nvSpPr>
            <p:cNvPr id="18" name="Rounded Rectangle 17"/>
            <p:cNvSpPr/>
            <p:nvPr/>
          </p:nvSpPr>
          <p:spPr>
            <a:xfrm>
              <a:off x="7843398" y="3548220"/>
              <a:ext cx="3393880" cy="1408587"/>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28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25" name="TextBox 24"/>
            <p:cNvSpPr txBox="1"/>
            <p:nvPr/>
          </p:nvSpPr>
          <p:spPr>
            <a:xfrm>
              <a:off x="7739326" y="5009985"/>
              <a:ext cx="3594193" cy="338554"/>
            </a:xfrm>
            <a:prstGeom prst="rect">
              <a:avLst/>
            </a:prstGeom>
            <a:noFill/>
          </p:spPr>
          <p:txBody>
            <a:bodyPr>
              <a:spAutoFit/>
            </a:bodyPr>
            <a:lstStyle/>
            <a:p>
              <a:pPr algn="ctr">
                <a:defRPr/>
              </a:pPr>
              <a:r>
                <a:rPr lang="en-US" sz="1600" b="1" dirty="0">
                  <a:latin typeface="Amazon Ember" panose="02000000000000000000" pitchFamily="2" charset="0"/>
                  <a:ea typeface="Amazon Ember" panose="02000000000000000000" pitchFamily="2" charset="0"/>
                  <a:cs typeface="Amazon Ember Light" charset="0"/>
                </a:rPr>
                <a:t>Instance store</a:t>
              </a:r>
            </a:p>
          </p:txBody>
        </p:sp>
        <p:grpSp>
          <p:nvGrpSpPr>
            <p:cNvPr id="4" name="Group 3">
              <a:extLst>
                <a:ext uri="{FF2B5EF4-FFF2-40B4-BE49-F238E27FC236}">
                  <a16:creationId xmlns:a16="http://schemas.microsoft.com/office/drawing/2014/main" id="{56BDEA42-30C5-AE4F-A956-867F8573E4D1}"/>
                </a:ext>
              </a:extLst>
            </p:cNvPr>
            <p:cNvGrpSpPr/>
            <p:nvPr/>
          </p:nvGrpSpPr>
          <p:grpSpPr>
            <a:xfrm>
              <a:off x="7827010" y="3649804"/>
              <a:ext cx="1151167" cy="1304279"/>
              <a:chOff x="7922010" y="3827929"/>
              <a:chExt cx="1151167" cy="1304279"/>
            </a:xfrm>
          </p:grpSpPr>
          <p:sp>
            <p:nvSpPr>
              <p:cNvPr id="20" name="TextBox 103"/>
              <p:cNvSpPr txBox="1">
                <a:spLocks noChangeArrowheads="1"/>
              </p:cNvSpPr>
              <p:nvPr/>
            </p:nvSpPr>
            <p:spPr bwMode="auto">
              <a:xfrm>
                <a:off x="7922010" y="4639765"/>
                <a:ext cx="1151167" cy="492443"/>
              </a:xfrm>
              <a:prstGeom prst="rect">
                <a:avLst/>
              </a:prstGeom>
              <a:noFill/>
              <a:ln w="9525">
                <a:noFill/>
                <a:miter lim="800000"/>
                <a:headEnd/>
                <a:tailEnd/>
              </a:ln>
            </p:spPr>
            <p:txBody>
              <a:bodyPr wrap="square" lIns="0" tIns="0" rIns="0" bIns="0">
                <a:spAutoFit/>
              </a:bodyPr>
              <a:lstStyle/>
              <a:p>
                <a:pPr algn="ctr"/>
                <a:r>
                  <a:rPr lang="en-US" sz="1600" dirty="0">
                    <a:latin typeface="Amazon Ember" panose="02000000000000000000" pitchFamily="2" charset="0"/>
                    <a:ea typeface="Amazon Ember" panose="02000000000000000000" pitchFamily="2" charset="0"/>
                    <a:cs typeface="Amazon Ember Light" charset="0"/>
                  </a:rPr>
                  <a:t>Ephemeral</a:t>
                </a:r>
              </a:p>
              <a:p>
                <a:pPr algn="ctr"/>
                <a:r>
                  <a:rPr lang="en-US" sz="1600" dirty="0">
                    <a:latin typeface="Amazon Ember" panose="02000000000000000000" pitchFamily="2" charset="0"/>
                    <a:ea typeface="Amazon Ember" panose="02000000000000000000" pitchFamily="2" charset="0"/>
                    <a:cs typeface="Amazon Ember Light" charset="0"/>
                  </a:rPr>
                  <a:t>0</a:t>
                </a:r>
              </a:p>
            </p:txBody>
          </p:sp>
          <p:pic>
            <p:nvPicPr>
              <p:cNvPr id="31"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2770" y="3827929"/>
                <a:ext cx="689647" cy="689647"/>
              </a:xfrm>
              <a:prstGeom prst="rect">
                <a:avLst/>
              </a:prstGeom>
            </p:spPr>
          </p:pic>
        </p:grpSp>
        <p:grpSp>
          <p:nvGrpSpPr>
            <p:cNvPr id="9" name="Group 8">
              <a:extLst>
                <a:ext uri="{FF2B5EF4-FFF2-40B4-BE49-F238E27FC236}">
                  <a16:creationId xmlns:a16="http://schemas.microsoft.com/office/drawing/2014/main" id="{61566925-6DE8-374E-9767-7B5E7CA7F918}"/>
                </a:ext>
              </a:extLst>
            </p:cNvPr>
            <p:cNvGrpSpPr/>
            <p:nvPr/>
          </p:nvGrpSpPr>
          <p:grpSpPr>
            <a:xfrm>
              <a:off x="8985044" y="3649804"/>
              <a:ext cx="1151167" cy="1304939"/>
              <a:chOff x="9031080" y="3845430"/>
              <a:chExt cx="1151167" cy="1304939"/>
            </a:xfrm>
          </p:grpSpPr>
          <p:sp>
            <p:nvSpPr>
              <p:cNvPr id="22" name="TextBox 103"/>
              <p:cNvSpPr txBox="1">
                <a:spLocks noChangeArrowheads="1"/>
              </p:cNvSpPr>
              <p:nvPr/>
            </p:nvSpPr>
            <p:spPr bwMode="auto">
              <a:xfrm>
                <a:off x="9031080" y="4657926"/>
                <a:ext cx="1151167" cy="492443"/>
              </a:xfrm>
              <a:prstGeom prst="rect">
                <a:avLst/>
              </a:prstGeom>
              <a:noFill/>
              <a:ln w="9525">
                <a:noFill/>
                <a:miter lim="800000"/>
                <a:headEnd/>
                <a:tailEnd/>
              </a:ln>
            </p:spPr>
            <p:txBody>
              <a:bodyPr wrap="square" lIns="0" tIns="0" rIns="0" bIns="0">
                <a:spAutoFit/>
              </a:bodyPr>
              <a:lstStyle/>
              <a:p>
                <a:pPr algn="ctr"/>
                <a:r>
                  <a:rPr lang="en-US" sz="1600" dirty="0">
                    <a:latin typeface="Amazon Ember" panose="02000000000000000000" pitchFamily="2" charset="0"/>
                    <a:ea typeface="Amazon Ember" panose="02000000000000000000" pitchFamily="2" charset="0"/>
                    <a:cs typeface="Amazon Ember Light" charset="0"/>
                  </a:rPr>
                  <a:t>Ephemeral</a:t>
                </a:r>
              </a:p>
              <a:p>
                <a:pPr algn="ctr"/>
                <a:r>
                  <a:rPr lang="en-US" sz="1600" dirty="0">
                    <a:latin typeface="Amazon Ember" panose="02000000000000000000" pitchFamily="2" charset="0"/>
                    <a:ea typeface="Amazon Ember" panose="02000000000000000000" pitchFamily="2" charset="0"/>
                    <a:cs typeface="Amazon Ember Light" charset="0"/>
                  </a:rPr>
                  <a:t>1</a:t>
                </a:r>
              </a:p>
            </p:txBody>
          </p:sp>
          <p:pic>
            <p:nvPicPr>
              <p:cNvPr id="32"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1840" y="3845430"/>
                <a:ext cx="689647" cy="689647"/>
              </a:xfrm>
              <a:prstGeom prst="rect">
                <a:avLst/>
              </a:prstGeom>
            </p:spPr>
          </p:pic>
        </p:grpSp>
        <p:grpSp>
          <p:nvGrpSpPr>
            <p:cNvPr id="10" name="Group 9">
              <a:extLst>
                <a:ext uri="{FF2B5EF4-FFF2-40B4-BE49-F238E27FC236}">
                  <a16:creationId xmlns:a16="http://schemas.microsoft.com/office/drawing/2014/main" id="{DE24D96A-4481-7547-99A9-007FC9E12723}"/>
                </a:ext>
              </a:extLst>
            </p:cNvPr>
            <p:cNvGrpSpPr/>
            <p:nvPr/>
          </p:nvGrpSpPr>
          <p:grpSpPr>
            <a:xfrm>
              <a:off x="10095578" y="3649804"/>
              <a:ext cx="1151167" cy="1300505"/>
              <a:chOff x="10059953" y="3846369"/>
              <a:chExt cx="1151167" cy="1300505"/>
            </a:xfrm>
          </p:grpSpPr>
          <p:sp>
            <p:nvSpPr>
              <p:cNvPr id="24" name="TextBox 103"/>
              <p:cNvSpPr txBox="1">
                <a:spLocks noChangeArrowheads="1"/>
              </p:cNvSpPr>
              <p:nvPr/>
            </p:nvSpPr>
            <p:spPr bwMode="auto">
              <a:xfrm>
                <a:off x="10059953" y="4654431"/>
                <a:ext cx="1151167" cy="492443"/>
              </a:xfrm>
              <a:prstGeom prst="rect">
                <a:avLst/>
              </a:prstGeom>
              <a:noFill/>
              <a:ln w="9525">
                <a:noFill/>
                <a:miter lim="800000"/>
                <a:headEnd/>
                <a:tailEnd/>
              </a:ln>
            </p:spPr>
            <p:txBody>
              <a:bodyPr wrap="square" lIns="0" tIns="0" rIns="0" bIns="0">
                <a:spAutoFit/>
              </a:bodyPr>
              <a:lstStyle/>
              <a:p>
                <a:pPr algn="ctr"/>
                <a:r>
                  <a:rPr lang="en-US" sz="1600" dirty="0">
                    <a:latin typeface="Amazon Ember" panose="02000000000000000000" pitchFamily="2" charset="0"/>
                    <a:ea typeface="Amazon Ember" panose="02000000000000000000" pitchFamily="2" charset="0"/>
                    <a:cs typeface="Amazon Ember Light" charset="0"/>
                  </a:rPr>
                  <a:t>Ephemeral</a:t>
                </a:r>
              </a:p>
              <a:p>
                <a:pPr algn="ctr"/>
                <a:r>
                  <a:rPr lang="en-US" sz="1600" dirty="0">
                    <a:latin typeface="Amazon Ember" panose="02000000000000000000" pitchFamily="2" charset="0"/>
                    <a:ea typeface="Amazon Ember" panose="02000000000000000000" pitchFamily="2" charset="0"/>
                    <a:cs typeface="Amazon Ember Light" charset="0"/>
                  </a:rPr>
                  <a:t>2</a:t>
                </a:r>
              </a:p>
            </p:txBody>
          </p:sp>
          <p:pic>
            <p:nvPicPr>
              <p:cNvPr id="33" name="Graphic 22">
                <a:extLst>
                  <a:ext uri="{FF2B5EF4-FFF2-40B4-BE49-F238E27FC236}">
                    <a16:creationId xmlns:a16="http://schemas.microsoft.com/office/drawing/2014/main" id="{976FCE5E-3AB8-B541-BE1E-5FB7A138637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0713" y="3846369"/>
                <a:ext cx="689647" cy="689647"/>
              </a:xfrm>
              <a:prstGeom prst="rect">
                <a:avLst/>
              </a:prstGeom>
            </p:spPr>
          </p:pic>
        </p:grpSp>
        <p:grpSp>
          <p:nvGrpSpPr>
            <p:cNvPr id="11" name="Group 10">
              <a:extLst>
                <a:ext uri="{FF2B5EF4-FFF2-40B4-BE49-F238E27FC236}">
                  <a16:creationId xmlns:a16="http://schemas.microsoft.com/office/drawing/2014/main" id="{FFE4DD8C-5DE4-A14A-9D52-2BB9BBA1305B}"/>
                </a:ext>
              </a:extLst>
            </p:cNvPr>
            <p:cNvGrpSpPr/>
            <p:nvPr/>
          </p:nvGrpSpPr>
          <p:grpSpPr>
            <a:xfrm>
              <a:off x="8456405" y="2148567"/>
              <a:ext cx="993922" cy="1082079"/>
              <a:chOff x="8303253" y="2357313"/>
              <a:chExt cx="993922" cy="1082079"/>
            </a:xfrm>
          </p:grpSpPr>
          <p:sp>
            <p:nvSpPr>
              <p:cNvPr id="15" name="TextBox 14"/>
              <p:cNvSpPr txBox="1"/>
              <p:nvPr/>
            </p:nvSpPr>
            <p:spPr>
              <a:xfrm>
                <a:off x="8303253" y="3193171"/>
                <a:ext cx="993922" cy="246221"/>
              </a:xfrm>
              <a:prstGeom prst="rect">
                <a:avLst/>
              </a:prstGeom>
              <a:noFill/>
            </p:spPr>
            <p:txBody>
              <a:bodyPr wrap="square" lIns="0" tIns="0" rIns="0" bIns="0" rtlCol="0">
                <a:spAutoFit/>
              </a:bodyPr>
              <a:lstStyle/>
              <a:p>
                <a:pPr algn="ctr"/>
                <a:r>
                  <a:rPr lang="en-US" sz="1600" dirty="0">
                    <a:latin typeface="Amazon Ember" panose="02000000000000000000" pitchFamily="2" charset="0"/>
                    <a:ea typeface="Amazon Ember" panose="02000000000000000000" pitchFamily="2" charset="0"/>
                    <a:cs typeface="Amazon Ember Light" charset="0"/>
                  </a:rPr>
                  <a:t>Instance 1</a:t>
                </a:r>
              </a:p>
            </p:txBody>
          </p:sp>
          <p:pic>
            <p:nvPicPr>
              <p:cNvPr id="34"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91814" y="2357313"/>
                <a:ext cx="731520" cy="731520"/>
              </a:xfrm>
              <a:prstGeom prst="rect">
                <a:avLst/>
              </a:prstGeom>
            </p:spPr>
          </p:pic>
        </p:grpSp>
        <p:grpSp>
          <p:nvGrpSpPr>
            <p:cNvPr id="16" name="Group 15">
              <a:extLst>
                <a:ext uri="{FF2B5EF4-FFF2-40B4-BE49-F238E27FC236}">
                  <a16:creationId xmlns:a16="http://schemas.microsoft.com/office/drawing/2014/main" id="{3052C68A-CBBF-7848-83E0-74D07C6D3E9C}"/>
                </a:ext>
              </a:extLst>
            </p:cNvPr>
            <p:cNvGrpSpPr/>
            <p:nvPr/>
          </p:nvGrpSpPr>
          <p:grpSpPr>
            <a:xfrm>
              <a:off x="9780521" y="2148567"/>
              <a:ext cx="956369" cy="1082078"/>
              <a:chOff x="9593506" y="2373624"/>
              <a:chExt cx="956369" cy="1082078"/>
            </a:xfrm>
          </p:grpSpPr>
          <p:sp>
            <p:nvSpPr>
              <p:cNvPr id="17" name="TextBox 16"/>
              <p:cNvSpPr txBox="1"/>
              <p:nvPr/>
            </p:nvSpPr>
            <p:spPr>
              <a:xfrm>
                <a:off x="9593506" y="3209481"/>
                <a:ext cx="956369" cy="246221"/>
              </a:xfrm>
              <a:prstGeom prst="rect">
                <a:avLst/>
              </a:prstGeom>
              <a:noFill/>
            </p:spPr>
            <p:txBody>
              <a:bodyPr wrap="square" lIns="0" tIns="0" rIns="0" bIns="0" rtlCol="0">
                <a:spAutoFit/>
              </a:bodyPr>
              <a:lstStyle/>
              <a:p>
                <a:pPr algn="ctr"/>
                <a:r>
                  <a:rPr lang="en-US" sz="1600" dirty="0">
                    <a:latin typeface="Amazon Ember" panose="02000000000000000000" pitchFamily="2" charset="0"/>
                    <a:ea typeface="Amazon Ember" panose="02000000000000000000" pitchFamily="2" charset="0"/>
                    <a:cs typeface="Amazon Ember Light" charset="0"/>
                  </a:rPr>
                  <a:t>Instance 2</a:t>
                </a:r>
              </a:p>
            </p:txBody>
          </p:sp>
          <p:pic>
            <p:nvPicPr>
              <p:cNvPr id="35"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0141" y="2373624"/>
                <a:ext cx="731520" cy="731520"/>
              </a:xfrm>
              <a:prstGeom prst="rect">
                <a:avLst/>
              </a:prstGeom>
            </p:spPr>
          </p:pic>
        </p:grpSp>
      </p:grpSp>
      <p:sp>
        <p:nvSpPr>
          <p:cNvPr id="26"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rPr>
              <a:t>© 2020, Amazon Web Services, Inc. or its Affiliates. All rights reserved.</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39</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61278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a:t>
            </a:r>
          </a:p>
        </p:txBody>
      </p:sp>
      <p:sp>
        <p:nvSpPr>
          <p:cNvPr id="5" name="Content Placeholder 2"/>
          <p:cNvSpPr>
            <a:spLocks noGrp="1"/>
          </p:cNvSpPr>
          <p:nvPr>
            <p:ph idx="1"/>
          </p:nvPr>
        </p:nvSpPr>
        <p:spPr>
          <a:xfrm>
            <a:off x="419100" y="1528175"/>
            <a:ext cx="6802714" cy="4648788"/>
          </a:xfrm>
        </p:spPr>
        <p:txBody>
          <a:bodyPr/>
          <a:lstStyle/>
          <a:p>
            <a:r>
              <a:rPr lang="en-US" sz="2200" dirty="0"/>
              <a:t>Amazon EBS volumes provide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network-attached persistent storage</a:t>
            </a:r>
            <a:r>
              <a:rPr lang="en-US" sz="2200" dirty="0"/>
              <a:t> to an EC2 instance.</a:t>
            </a:r>
          </a:p>
          <a:p>
            <a:pPr lvl="3"/>
            <a:endParaRPr lang="en-US" sz="1000" dirty="0"/>
          </a:p>
          <a:p>
            <a:r>
              <a:rPr lang="en-US" sz="2200" dirty="0"/>
              <a:t>Characteristics – </a:t>
            </a:r>
          </a:p>
          <a:p>
            <a:pPr lvl="1"/>
            <a:r>
              <a:rPr lang="en-US" sz="1800" dirty="0"/>
              <a:t>Is persistent block-level storage</a:t>
            </a:r>
          </a:p>
          <a:p>
            <a:pPr lvl="1"/>
            <a:r>
              <a:rPr lang="en-US" sz="1800" dirty="0"/>
              <a:t>Can attach to any instance in the same Availability Zone</a:t>
            </a:r>
          </a:p>
          <a:p>
            <a:pPr lvl="1"/>
            <a:r>
              <a:rPr lang="en-US" sz="1800" dirty="0"/>
              <a:t>Uses HDD or SSD</a:t>
            </a:r>
          </a:p>
          <a:p>
            <a:pPr lvl="1"/>
            <a:r>
              <a:rPr lang="en-US" sz="1800" dirty="0"/>
              <a:t>Can be encrypted</a:t>
            </a:r>
          </a:p>
          <a:p>
            <a:pPr lvl="1"/>
            <a:r>
              <a:rPr lang="en-US" sz="1800" dirty="0"/>
              <a:t>Supports snapshots that are persisted to S3</a:t>
            </a:r>
          </a:p>
          <a:p>
            <a:pPr lvl="1"/>
            <a:r>
              <a:rPr lang="en-US" sz="1800" dirty="0"/>
              <a:t>Data persists independently from the life of the instance</a:t>
            </a:r>
          </a:p>
          <a:p>
            <a:pPr lvl="1"/>
            <a:endParaRPr lang="en-US" sz="1800" dirty="0"/>
          </a:p>
          <a:p>
            <a:r>
              <a:rPr lang="en-US" sz="2200" dirty="0"/>
              <a:t>Example use cases – </a:t>
            </a:r>
          </a:p>
          <a:p>
            <a:pPr lvl="1"/>
            <a:r>
              <a:rPr lang="en-US" sz="1800" dirty="0"/>
              <a:t>Stand-alone database</a:t>
            </a:r>
          </a:p>
          <a:p>
            <a:pPr lvl="1"/>
            <a:r>
              <a:rPr lang="en-US" sz="1800" dirty="0"/>
              <a:t>General application data storage</a:t>
            </a:r>
          </a:p>
          <a:p>
            <a:pPr lvl="1"/>
            <a:endParaRPr lang="en-US" sz="1800" dirty="0"/>
          </a:p>
        </p:txBody>
      </p:sp>
      <p:grpSp>
        <p:nvGrpSpPr>
          <p:cNvPr id="6" name="Group 5" descr="Two instances exist on a single physical host, each attached to it's own EBS volume. All four of these objects exist in a single Availability Zone.">
            <a:extLst>
              <a:ext uri="{FF2B5EF4-FFF2-40B4-BE49-F238E27FC236}">
                <a16:creationId xmlns:a16="http://schemas.microsoft.com/office/drawing/2014/main" id="{F3FB382F-2E30-C84B-867D-B7A5B4ABDD5D}"/>
              </a:ext>
            </a:extLst>
          </p:cNvPr>
          <p:cNvGrpSpPr/>
          <p:nvPr/>
        </p:nvGrpSpPr>
        <p:grpSpPr>
          <a:xfrm>
            <a:off x="7196340" y="1411941"/>
            <a:ext cx="4841600" cy="4826045"/>
            <a:chOff x="7196340" y="1411941"/>
            <a:chExt cx="4841600" cy="4826045"/>
          </a:xfrm>
        </p:grpSpPr>
        <p:sp>
          <p:nvSpPr>
            <p:cNvPr id="9" name="Rounded Rectangle 8"/>
            <p:cNvSpPr/>
            <p:nvPr/>
          </p:nvSpPr>
          <p:spPr>
            <a:xfrm>
              <a:off x="7856582" y="1913059"/>
              <a:ext cx="3744375" cy="2018325"/>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ounded Rectangle 6">
              <a:extLst>
                <a:ext uri="{FF2B5EF4-FFF2-40B4-BE49-F238E27FC236}">
                  <a16:creationId xmlns:a16="http://schemas.microsoft.com/office/drawing/2014/main" id="{D2E39F48-BF0B-4C25-85CC-3A77DEB93D38}"/>
                </a:ext>
              </a:extLst>
            </p:cNvPr>
            <p:cNvSpPr/>
            <p:nvPr/>
          </p:nvSpPr>
          <p:spPr>
            <a:xfrm>
              <a:off x="8058208" y="2656804"/>
              <a:ext cx="3320408" cy="1529937"/>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14" name="TextBox 13"/>
            <p:cNvSpPr txBox="1"/>
            <p:nvPr/>
          </p:nvSpPr>
          <p:spPr>
            <a:xfrm>
              <a:off x="8514492" y="2799268"/>
              <a:ext cx="915130" cy="246221"/>
            </a:xfrm>
            <a:prstGeom prst="rect">
              <a:avLst/>
            </a:prstGeom>
            <a:noFill/>
          </p:spPr>
          <p:txBody>
            <a:bodyPr wrap="square" lIns="0" tIns="0" rIns="0" bIns="0" rtlCol="0">
              <a:spAutoFit/>
            </a:bodyPr>
            <a:lstStyle/>
            <a:p>
              <a:pPr algn="ctr"/>
              <a:r>
                <a:rPr lang="en-US" sz="1600" dirty="0">
                  <a:cs typeface="Helvetica Neue"/>
                </a:rPr>
                <a:t>Instance 1</a:t>
              </a:r>
            </a:p>
          </p:txBody>
        </p:sp>
        <p:sp>
          <p:nvSpPr>
            <p:cNvPr id="15" name="TextBox 14"/>
            <p:cNvSpPr txBox="1"/>
            <p:nvPr/>
          </p:nvSpPr>
          <p:spPr>
            <a:xfrm>
              <a:off x="10049193" y="2799268"/>
              <a:ext cx="915130" cy="246221"/>
            </a:xfrm>
            <a:prstGeom prst="rect">
              <a:avLst/>
            </a:prstGeom>
            <a:noFill/>
          </p:spPr>
          <p:txBody>
            <a:bodyPr wrap="square" lIns="0" tIns="0" rIns="0" bIns="0" rtlCol="0">
              <a:spAutoFit/>
            </a:bodyPr>
            <a:lstStyle/>
            <a:p>
              <a:pPr algn="ctr"/>
              <a:r>
                <a:rPr lang="en-US" sz="1600" dirty="0">
                  <a:cs typeface="Helvetica Neue"/>
                </a:rPr>
                <a:t>Instance 2</a:t>
              </a:r>
            </a:p>
          </p:txBody>
        </p:sp>
        <p:cxnSp>
          <p:nvCxnSpPr>
            <p:cNvPr id="26" name="Straight Connector 25"/>
            <p:cNvCxnSpPr>
              <a:cxnSpLocks/>
              <a:stCxn id="19" idx="0"/>
            </p:cNvCxnSpPr>
            <p:nvPr/>
          </p:nvCxnSpPr>
          <p:spPr>
            <a:xfrm flipV="1">
              <a:off x="8969054" y="3786712"/>
              <a:ext cx="11309" cy="816992"/>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824E4D1-26C3-4347-A00E-0EE6CC806219}"/>
                </a:ext>
              </a:extLst>
            </p:cNvPr>
            <p:cNvSpPr txBox="1"/>
            <p:nvPr/>
          </p:nvSpPr>
          <p:spPr>
            <a:xfrm>
              <a:off x="7924984" y="5240651"/>
              <a:ext cx="2088139" cy="584775"/>
            </a:xfrm>
            <a:prstGeom prst="rect">
              <a:avLst/>
            </a:prstGeom>
            <a:noFill/>
          </p:spPr>
          <p:txBody>
            <a:bodyPr wrap="square" rtlCol="0">
              <a:spAutoFit/>
            </a:bodyPr>
            <a:lstStyle/>
            <a:p>
              <a:pPr algn="ctr"/>
              <a:r>
                <a:rPr lang="en-US" sz="1600" dirty="0"/>
                <a:t>EBS </a:t>
              </a:r>
              <a:br>
                <a:rPr lang="en-US" sz="1600" dirty="0"/>
              </a:br>
              <a:r>
                <a:rPr lang="en-US" sz="1600" dirty="0"/>
                <a:t>volume</a:t>
              </a:r>
            </a:p>
          </p:txBody>
        </p:sp>
        <p:pic>
          <p:nvPicPr>
            <p:cNvPr id="18"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4603" y="3072668"/>
              <a:ext cx="731520" cy="731520"/>
            </a:xfrm>
            <a:prstGeom prst="rect">
              <a:avLst/>
            </a:prstGeom>
          </p:spPr>
        </p:pic>
        <p:pic>
          <p:nvPicPr>
            <p:cNvPr id="20"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9502" y="3052543"/>
              <a:ext cx="731520" cy="731520"/>
            </a:xfrm>
            <a:prstGeom prst="rect">
              <a:avLst/>
            </a:prstGeom>
          </p:spPr>
        </p:pic>
        <p:pic>
          <p:nvPicPr>
            <p:cNvPr id="19" name="Graphic 22">
              <a:extLst>
                <a:ext uri="{FF2B5EF4-FFF2-40B4-BE49-F238E27FC236}">
                  <a16:creationId xmlns:a16="http://schemas.microsoft.com/office/drawing/2014/main" id="{8FAEFF52-3A30-4B51-9322-D146E5873F9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649014" y="4603704"/>
              <a:ext cx="640080" cy="640080"/>
            </a:xfrm>
            <a:prstGeom prst="rect">
              <a:avLst/>
            </a:prstGeom>
          </p:spPr>
        </p:pic>
        <p:sp>
          <p:nvSpPr>
            <p:cNvPr id="17" name="Rectangle 16">
              <a:extLst>
                <a:ext uri="{FF2B5EF4-FFF2-40B4-BE49-F238E27FC236}">
                  <a16:creationId xmlns:a16="http://schemas.microsoft.com/office/drawing/2014/main" id="{F165D5E1-C9C9-4A2C-96AF-2D9ACB64FF2A}"/>
                </a:ext>
              </a:extLst>
            </p:cNvPr>
            <p:cNvSpPr/>
            <p:nvPr/>
          </p:nvSpPr>
          <p:spPr>
            <a:xfrm>
              <a:off x="7196340" y="1411941"/>
              <a:ext cx="4841600" cy="482604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ysClr val="windowText" lastClr="000000"/>
                  </a:solidFill>
                  <a:latin typeface="Amazon Ember" panose="02000000000000000000" pitchFamily="2" charset="0"/>
                </a:rPr>
                <a:t>AWS Cloud</a:t>
              </a:r>
            </a:p>
          </p:txBody>
        </p:sp>
        <p:pic>
          <p:nvPicPr>
            <p:cNvPr id="21" name="Graphic 11">
              <a:extLst>
                <a:ext uri="{FF2B5EF4-FFF2-40B4-BE49-F238E27FC236}">
                  <a16:creationId xmlns:a16="http://schemas.microsoft.com/office/drawing/2014/main" id="{103F1971-40B0-4B66-9ACE-A54635EC959E}"/>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196340" y="1415847"/>
              <a:ext cx="330200" cy="330200"/>
            </a:xfrm>
            <a:prstGeom prst="rect">
              <a:avLst/>
            </a:prstGeom>
          </p:spPr>
        </p:pic>
        <p:sp>
          <p:nvSpPr>
            <p:cNvPr id="22" name="Rectangle 21">
              <a:extLst>
                <a:ext uri="{FF2B5EF4-FFF2-40B4-BE49-F238E27FC236}">
                  <a16:creationId xmlns:a16="http://schemas.microsoft.com/office/drawing/2014/main" id="{8E8A2938-2A86-484B-BE32-AD1CFA09F2C7}"/>
                </a:ext>
              </a:extLst>
            </p:cNvPr>
            <p:cNvSpPr/>
            <p:nvPr/>
          </p:nvSpPr>
          <p:spPr>
            <a:xfrm>
              <a:off x="7526540" y="1864411"/>
              <a:ext cx="4289798" cy="417461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chemeClr val="accent3"/>
                  </a:solidFill>
                  <a:latin typeface="Amazon Ember" panose="02000000000000000000" pitchFamily="2" charset="0"/>
                </a:rPr>
                <a:t>Region</a:t>
              </a:r>
            </a:p>
          </p:txBody>
        </p:sp>
        <p:pic>
          <p:nvPicPr>
            <p:cNvPr id="23" name="Graphic 48">
              <a:extLst>
                <a:ext uri="{FF2B5EF4-FFF2-40B4-BE49-F238E27FC236}">
                  <a16:creationId xmlns:a16="http://schemas.microsoft.com/office/drawing/2014/main" id="{B58A7C82-697F-4506-938F-46055EE2BB45}"/>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526540" y="1864412"/>
              <a:ext cx="330200" cy="330200"/>
            </a:xfrm>
            <a:prstGeom prst="rect">
              <a:avLst/>
            </a:prstGeom>
          </p:spPr>
        </p:pic>
        <p:sp>
          <p:nvSpPr>
            <p:cNvPr id="24" name="Rectangle 23">
              <a:extLst>
                <a:ext uri="{FF2B5EF4-FFF2-40B4-BE49-F238E27FC236}">
                  <a16:creationId xmlns:a16="http://schemas.microsoft.com/office/drawing/2014/main" id="{B2D02F4E-EF01-4A85-A844-DA7E07F49481}"/>
                </a:ext>
              </a:extLst>
            </p:cNvPr>
            <p:cNvSpPr/>
            <p:nvPr/>
          </p:nvSpPr>
          <p:spPr>
            <a:xfrm>
              <a:off x="7856582" y="2213565"/>
              <a:ext cx="3744375" cy="360765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600" dirty="0">
                  <a:solidFill>
                    <a:schemeClr val="accent3"/>
                  </a:solidFill>
                  <a:latin typeface="Amazon Ember" panose="02000000000000000000" pitchFamily="2" charset="0"/>
                </a:rPr>
                <a:t>Availability Zone</a:t>
              </a:r>
            </a:p>
          </p:txBody>
        </p:sp>
        <p:sp>
          <p:nvSpPr>
            <p:cNvPr id="27" name="TextBox 26">
              <a:extLst>
                <a:ext uri="{FF2B5EF4-FFF2-40B4-BE49-F238E27FC236}">
                  <a16:creationId xmlns:a16="http://schemas.microsoft.com/office/drawing/2014/main" id="{05DE0483-76ED-408E-9DB5-61E621F63B7C}"/>
                </a:ext>
              </a:extLst>
            </p:cNvPr>
            <p:cNvSpPr txBox="1"/>
            <p:nvPr/>
          </p:nvSpPr>
          <p:spPr>
            <a:xfrm>
              <a:off x="8905351" y="3874529"/>
              <a:ext cx="1702708" cy="338554"/>
            </a:xfrm>
            <a:prstGeom prst="rect">
              <a:avLst/>
            </a:prstGeom>
            <a:noFill/>
          </p:spPr>
          <p:txBody>
            <a:bodyPr wrap="square">
              <a:spAutoFit/>
            </a:bodyPr>
            <a:lstStyle/>
            <a:p>
              <a:pPr algn="ctr">
                <a:defRP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Physical host</a:t>
              </a:r>
            </a:p>
          </p:txBody>
        </p:sp>
        <p:sp>
          <p:nvSpPr>
            <p:cNvPr id="28" name="TextBox 27">
              <a:extLst>
                <a:ext uri="{FF2B5EF4-FFF2-40B4-BE49-F238E27FC236}">
                  <a16:creationId xmlns:a16="http://schemas.microsoft.com/office/drawing/2014/main" id="{26821204-5C2E-8F42-8809-A78D5A1BBBF3}"/>
                </a:ext>
              </a:extLst>
            </p:cNvPr>
            <p:cNvSpPr txBox="1"/>
            <p:nvPr/>
          </p:nvSpPr>
          <p:spPr>
            <a:xfrm>
              <a:off x="9453530" y="5237518"/>
              <a:ext cx="2088139" cy="584775"/>
            </a:xfrm>
            <a:prstGeom prst="rect">
              <a:avLst/>
            </a:prstGeom>
            <a:noFill/>
          </p:spPr>
          <p:txBody>
            <a:bodyPr wrap="square" rtlCol="0">
              <a:spAutoFit/>
            </a:bodyPr>
            <a:lstStyle/>
            <a:p>
              <a:pPr algn="ctr"/>
              <a:r>
                <a:rPr lang="en-US" sz="1600" dirty="0"/>
                <a:t>EBS </a:t>
              </a:r>
              <a:br>
                <a:rPr lang="en-US" sz="1600" dirty="0"/>
              </a:br>
              <a:r>
                <a:rPr lang="en-US" sz="1600" dirty="0"/>
                <a:t>volume</a:t>
              </a:r>
            </a:p>
          </p:txBody>
        </p:sp>
        <p:pic>
          <p:nvPicPr>
            <p:cNvPr id="29" name="Graphic 22">
              <a:extLst>
                <a:ext uri="{FF2B5EF4-FFF2-40B4-BE49-F238E27FC236}">
                  <a16:creationId xmlns:a16="http://schemas.microsoft.com/office/drawing/2014/main" id="{B5F52B15-7A09-7141-8D9E-E7F03372015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177560" y="4600571"/>
              <a:ext cx="640080" cy="640080"/>
            </a:xfrm>
            <a:prstGeom prst="rect">
              <a:avLst/>
            </a:prstGeom>
          </p:spPr>
        </p:pic>
        <p:cxnSp>
          <p:nvCxnSpPr>
            <p:cNvPr id="30" name="Straight Connector 29">
              <a:extLst>
                <a:ext uri="{FF2B5EF4-FFF2-40B4-BE49-F238E27FC236}">
                  <a16:creationId xmlns:a16="http://schemas.microsoft.com/office/drawing/2014/main" id="{79E6EE69-2165-B446-9833-9FF560F939C2}"/>
                </a:ext>
              </a:extLst>
            </p:cNvPr>
            <p:cNvCxnSpPr>
              <a:cxnSpLocks/>
            </p:cNvCxnSpPr>
            <p:nvPr/>
          </p:nvCxnSpPr>
          <p:spPr>
            <a:xfrm flipV="1">
              <a:off x="10495262" y="3767459"/>
              <a:ext cx="11309" cy="816992"/>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Footer Placeholder 3">
            <a:extLst>
              <a:ext uri="{FF2B5EF4-FFF2-40B4-BE49-F238E27FC236}">
                <a16:creationId xmlns:a16="http://schemas.microsoft.com/office/drawing/2014/main" id="{2A2C3984-F385-CA48-8713-33C78565B4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40</a:t>
            </a:fld>
            <a:endParaRPr lang="en-US" dirty="0"/>
          </a:p>
        </p:txBody>
      </p:sp>
    </p:spTree>
    <p:custDataLst>
      <p:tags r:id="rId1"/>
    </p:custDataLst>
    <p:extLst>
      <p:ext uri="{BB962C8B-B14F-4D97-AF65-F5344CB8AC3E}">
        <p14:creationId xmlns:p14="http://schemas.microsoft.com/office/powerpoint/2010/main" val="1705967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Amazon EBS SSD-backed volume types</a:t>
            </a:r>
          </a:p>
        </p:txBody>
      </p:sp>
      <p:sp>
        <p:nvSpPr>
          <p:cNvPr id="22" name="Content Placeholder 21">
            <a:extLst>
              <a:ext uri="{FF2B5EF4-FFF2-40B4-BE49-F238E27FC236}">
                <a16:creationId xmlns:a16="http://schemas.microsoft.com/office/drawing/2014/main" id="{4450B508-47C1-4344-B7EE-F74E819D3DD1}"/>
              </a:ext>
            </a:extLst>
          </p:cNvPr>
          <p:cNvSpPr>
            <a:spLocks noGrp="1"/>
          </p:cNvSpPr>
          <p:nvPr>
            <p:ph idx="1"/>
          </p:nvPr>
        </p:nvSpPr>
        <p:spPr>
          <a:xfrm>
            <a:off x="781976" y="1434045"/>
            <a:ext cx="9733624" cy="743538"/>
          </a:xfrm>
        </p:spPr>
        <p:txBody>
          <a:bodyPr/>
          <a:lstStyle/>
          <a:p>
            <a:pPr marL="0" indent="0">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EBS SSD-backed volumes </a:t>
            </a:r>
            <a:r>
              <a:rPr lang="en-US" sz="2400" dirty="0">
                <a:latin typeface="+mn-lt"/>
              </a:rPr>
              <a:t>are suited for use cases where the </a:t>
            </a:r>
            <a:br>
              <a:rPr lang="en-US" sz="2400" dirty="0">
                <a:latin typeface="+mn-lt"/>
              </a:rPr>
            </a:br>
            <a:r>
              <a:rPr lang="en-US" sz="2400" dirty="0">
                <a:latin typeface="+mn-lt"/>
              </a:rPr>
              <a:t>performance focus is on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IOPS</a:t>
            </a:r>
            <a:r>
              <a:rPr lang="en-US" sz="2400" dirty="0">
                <a:latin typeface="+mn-lt"/>
              </a:rPr>
              <a:t>.</a:t>
            </a:r>
          </a:p>
        </p:txBody>
      </p:sp>
      <p:graphicFrame>
        <p:nvGraphicFramePr>
          <p:cNvPr id="17" name="Table Placeholder 3">
            <a:extLst>
              <a:ext uri="{FF2B5EF4-FFF2-40B4-BE49-F238E27FC236}">
                <a16:creationId xmlns:a16="http://schemas.microsoft.com/office/drawing/2014/main" id="{58A76E11-C2A9-CF45-890D-3286F5AC4BB1}"/>
              </a:ext>
            </a:extLst>
          </p:cNvPr>
          <p:cNvGraphicFramePr>
            <a:graphicFrameLocks/>
          </p:cNvGraphicFramePr>
          <p:nvPr>
            <p:extLst>
              <p:ext uri="{D42A27DB-BD31-4B8C-83A1-F6EECF244321}">
                <p14:modId xmlns:p14="http://schemas.microsoft.com/office/powerpoint/2010/main" val="3876922022"/>
              </p:ext>
            </p:extLst>
          </p:nvPr>
        </p:nvGraphicFramePr>
        <p:xfrm>
          <a:off x="781976" y="2384117"/>
          <a:ext cx="10628048" cy="3859829"/>
        </p:xfrm>
        <a:graphic>
          <a:graphicData uri="http://schemas.openxmlformats.org/drawingml/2006/table">
            <a:tbl>
              <a:tblPr firstRow="1" bandRow="1"/>
              <a:tblGrid>
                <a:gridCol w="1355461">
                  <a:extLst>
                    <a:ext uri="{9D8B030D-6E8A-4147-A177-3AD203B41FA5}">
                      <a16:colId xmlns:a16="http://schemas.microsoft.com/office/drawing/2014/main" val="20000"/>
                    </a:ext>
                  </a:extLst>
                </a:gridCol>
                <a:gridCol w="4743450">
                  <a:extLst>
                    <a:ext uri="{9D8B030D-6E8A-4147-A177-3AD203B41FA5}">
                      <a16:colId xmlns:a16="http://schemas.microsoft.com/office/drawing/2014/main" val="20001"/>
                    </a:ext>
                  </a:extLst>
                </a:gridCol>
                <a:gridCol w="452913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General Purpose SSD (gp2)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Provisioned IOPS SSD (io1)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p>
                      <a:pPr algn="ctr" fontAlgn="t"/>
                      <a:endPar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Description</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fontAlgn="t"/>
                      <a:endParaRPr lang="en-US" b="0" i="0" dirty="0">
                        <a:solidFill>
                          <a:schemeClr val="tx1"/>
                        </a:solidFill>
                        <a:effectLst/>
                        <a:latin typeface="+mn-lt"/>
                        <a:ea typeface="Amazon Ember Light" panose="020B0403020204020204" pitchFamily="34" charset="0"/>
                        <a:cs typeface="Amazon Ember Light" panose="020B0403020204020204" pitchFamily="34" charset="0"/>
                      </a:endParaRPr>
                    </a:p>
                    <a:p>
                      <a:pPr fontAlgn="t"/>
                      <a:r>
                        <a:rPr lang="en-US" b="0" i="0" dirty="0">
                          <a:solidFill>
                            <a:schemeClr val="tx1"/>
                          </a:solidFill>
                          <a:effectLst/>
                          <a:latin typeface="+mn-lt"/>
                          <a:ea typeface="Amazon Ember Light" panose="020B0403020204020204" pitchFamily="34" charset="0"/>
                          <a:cs typeface="Amazon Ember Light" panose="020B0403020204020204" pitchFamily="34" charset="0"/>
                        </a:rPr>
                        <a:t>Balances price and performance for a wide variety of workloads</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fontAlgn="t"/>
                      <a:endParaRPr lang="en-US" b="0" i="0" dirty="0">
                        <a:solidFill>
                          <a:schemeClr val="tx1"/>
                        </a:solidFill>
                        <a:effectLst/>
                        <a:latin typeface="+mn-lt"/>
                        <a:ea typeface="Amazon Ember Light" panose="020B0403020204020204" pitchFamily="34" charset="0"/>
                        <a:cs typeface="Amazon Ember Light" panose="020B0403020204020204" pitchFamily="34" charset="0"/>
                      </a:endParaRPr>
                    </a:p>
                    <a:p>
                      <a:pPr marL="285750" indent="-285750" fontAlgn="t">
                        <a:buFont typeface="Arial" panose="020B0604020202020204" pitchFamily="34" charset="0"/>
                        <a:buChar char="•"/>
                      </a:pPr>
                      <a:r>
                        <a:rPr lang="en-US" b="0" i="0" dirty="0">
                          <a:solidFill>
                            <a:schemeClr val="tx1"/>
                          </a:solidFill>
                          <a:effectLst/>
                          <a:latin typeface="+mn-lt"/>
                          <a:ea typeface="Amazon Ember Light" panose="020B0403020204020204" pitchFamily="34" charset="0"/>
                          <a:cs typeface="Amazon Ember Light" panose="020B0403020204020204" pitchFamily="34" charset="0"/>
                        </a:rPr>
                        <a:t>Highest-performance SSD volume</a:t>
                      </a:r>
                    </a:p>
                    <a:p>
                      <a:pPr marL="285750" indent="-285750" fontAlgn="t">
                        <a:buFont typeface="Arial" panose="020B0604020202020204" pitchFamily="34" charset="0"/>
                        <a:buChar char="•"/>
                      </a:pPr>
                      <a:r>
                        <a:rPr lang="en-US" b="0" i="0" dirty="0">
                          <a:solidFill>
                            <a:schemeClr val="tx1"/>
                          </a:solidFill>
                          <a:effectLst/>
                          <a:latin typeface="+mn-lt"/>
                          <a:ea typeface="Amazon Ember Light" panose="020B0403020204020204" pitchFamily="34" charset="0"/>
                          <a:cs typeface="Amazon Ember Light" panose="020B0403020204020204" pitchFamily="34" charset="0"/>
                        </a:rPr>
                        <a:t>Good for mission-critical, low-latency, </a:t>
                      </a:r>
                      <a:br>
                        <a:rPr lang="en-US" b="0" i="0" dirty="0">
                          <a:solidFill>
                            <a:schemeClr val="tx1"/>
                          </a:solidFill>
                          <a:effectLst/>
                          <a:latin typeface="+mn-lt"/>
                          <a:ea typeface="Amazon Ember Light" panose="020B0403020204020204" pitchFamily="34" charset="0"/>
                          <a:cs typeface="Amazon Ember Light" panose="020B0403020204020204" pitchFamily="34" charset="0"/>
                        </a:rPr>
                      </a:br>
                      <a:r>
                        <a:rPr lang="en-US" b="0" i="0" dirty="0">
                          <a:solidFill>
                            <a:schemeClr val="tx1"/>
                          </a:solidFill>
                          <a:effectLst/>
                          <a:latin typeface="+mn-lt"/>
                          <a:ea typeface="Amazon Ember Light" panose="020B0403020204020204" pitchFamily="34" charset="0"/>
                          <a:cs typeface="Amazon Ember Light" panose="020B0403020204020204" pitchFamily="34" charset="0"/>
                        </a:rPr>
                        <a:t>or high-throughput workloads</a:t>
                      </a:r>
                    </a:p>
                    <a:p>
                      <a:pPr fontAlgn="t"/>
                      <a:endParaRPr lang="en-US" b="0" i="0" dirty="0">
                        <a:solidFill>
                          <a:schemeClr val="tx1"/>
                        </a:solidFill>
                        <a:effectLst/>
                        <a:latin typeface="+mn-lt"/>
                        <a:ea typeface="Amazon Ember Light" panose="020B0403020204020204" pitchFamily="34" charset="0"/>
                        <a:cs typeface="Amazon Ember Light" panose="020B0403020204020204" pitchFamily="34" charset="0"/>
                      </a:endParaRPr>
                    </a:p>
                  </a:txBody>
                  <a:tcPr marR="47625" marT="47625" marB="476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algn="ctr" fontAlgn="t"/>
                      <a:endPar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Use Cases</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Recommended for most workloads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Can be a boot volume</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Critical business applications that </a:t>
                      </a:r>
                      <a:b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require sustained IOPS performance</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Large database workloads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Transactional workloads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It can be a boot volume</a:t>
                      </a:r>
                    </a:p>
                  </a:txBody>
                  <a:tcPr marR="47625" marT="47625" marB="476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3" name="Footer Placeholder 2">
            <a:extLst>
              <a:ext uri="{FF2B5EF4-FFF2-40B4-BE49-F238E27FC236}">
                <a16:creationId xmlns:a16="http://schemas.microsoft.com/office/drawing/2014/main" id="{7F22ACF8-3D5B-7B4B-B935-7F38B84C858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951A8B8-FB44-2246-896B-0309297D4D55}"/>
              </a:ext>
            </a:extLst>
          </p:cNvPr>
          <p:cNvSpPr>
            <a:spLocks noGrp="1"/>
          </p:cNvSpPr>
          <p:nvPr>
            <p:ph type="sldNum" sz="quarter" idx="12"/>
          </p:nvPr>
        </p:nvSpPr>
        <p:spPr/>
        <p:txBody>
          <a:bodyPr/>
          <a:lstStyle/>
          <a:p>
            <a:fld id="{B6A95138-A96E-2F42-A959-2EFD44FE4AB7}" type="slidenum">
              <a:rPr lang="en-US" smtClean="0"/>
              <a:pPr/>
              <a:t>41</a:t>
            </a:fld>
            <a:endParaRPr lang="en-US" dirty="0"/>
          </a:p>
        </p:txBody>
      </p:sp>
    </p:spTree>
    <p:custDataLst>
      <p:tags r:id="rId1"/>
    </p:custDataLst>
    <p:extLst>
      <p:ext uri="{BB962C8B-B14F-4D97-AF65-F5344CB8AC3E}">
        <p14:creationId xmlns:p14="http://schemas.microsoft.com/office/powerpoint/2010/main" val="2754694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a:xfrm>
            <a:off x="419100" y="365125"/>
            <a:ext cx="9383806" cy="474119"/>
          </a:xfrm>
        </p:spPr>
        <p:txBody>
          <a:bodyPr/>
          <a:lstStyle/>
          <a:p>
            <a:r>
              <a:rPr lang="en-US" dirty="0"/>
              <a:t>Amazon EBS HDD-backed volume types</a:t>
            </a:r>
          </a:p>
        </p:txBody>
      </p:sp>
      <p:sp>
        <p:nvSpPr>
          <p:cNvPr id="22" name="Content Placeholder 21">
            <a:extLst>
              <a:ext uri="{FF2B5EF4-FFF2-40B4-BE49-F238E27FC236}">
                <a16:creationId xmlns:a16="http://schemas.microsoft.com/office/drawing/2014/main" id="{4450B508-47C1-4344-B7EE-F74E819D3DD1}"/>
              </a:ext>
            </a:extLst>
          </p:cNvPr>
          <p:cNvSpPr>
            <a:spLocks noGrp="1"/>
          </p:cNvSpPr>
          <p:nvPr>
            <p:ph idx="1"/>
          </p:nvPr>
        </p:nvSpPr>
        <p:spPr>
          <a:xfrm>
            <a:off x="781976" y="1506651"/>
            <a:ext cx="10990924" cy="474119"/>
          </a:xfrm>
        </p:spPr>
        <p:txBody>
          <a:bodyPr/>
          <a:lstStyle/>
          <a:p>
            <a:pPr marL="0" indent="0">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EBS HDD-backed volumes</a:t>
            </a:r>
            <a:r>
              <a:rPr lang="en-US" sz="2400" dirty="0">
                <a:latin typeface="+mn-lt"/>
                <a:ea typeface="Amazon Ember" panose="020B0603020204020204" pitchFamily="34" charset="0"/>
                <a:cs typeface="Amazon Ember" panose="020B0603020204020204" pitchFamily="34" charset="0"/>
              </a:rPr>
              <a:t> work well </a:t>
            </a:r>
            <a:r>
              <a:rPr lang="en-US" sz="2400" dirty="0">
                <a:latin typeface="+mn-lt"/>
              </a:rPr>
              <a:t>when the focus is on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throughput</a:t>
            </a:r>
            <a:r>
              <a:rPr lang="en-US" sz="2400" dirty="0">
                <a:latin typeface="+mn-lt"/>
              </a:rPr>
              <a:t>.</a:t>
            </a:r>
          </a:p>
        </p:txBody>
      </p:sp>
      <p:graphicFrame>
        <p:nvGraphicFramePr>
          <p:cNvPr id="17" name="Table Placeholder 3">
            <a:extLst>
              <a:ext uri="{FF2B5EF4-FFF2-40B4-BE49-F238E27FC236}">
                <a16:creationId xmlns:a16="http://schemas.microsoft.com/office/drawing/2014/main" id="{58A76E11-C2A9-CF45-890D-3286F5AC4BB1}"/>
              </a:ext>
            </a:extLst>
          </p:cNvPr>
          <p:cNvGraphicFramePr>
            <a:graphicFrameLocks/>
          </p:cNvGraphicFramePr>
          <p:nvPr>
            <p:extLst>
              <p:ext uri="{D42A27DB-BD31-4B8C-83A1-F6EECF244321}">
                <p14:modId xmlns:p14="http://schemas.microsoft.com/office/powerpoint/2010/main" val="1042637223"/>
              </p:ext>
            </p:extLst>
          </p:nvPr>
        </p:nvGraphicFramePr>
        <p:xfrm>
          <a:off x="781976" y="2120116"/>
          <a:ext cx="10628048" cy="3859829"/>
        </p:xfrm>
        <a:graphic>
          <a:graphicData uri="http://schemas.openxmlformats.org/drawingml/2006/table">
            <a:tbl>
              <a:tblPr firstRow="1" bandRow="1"/>
              <a:tblGrid>
                <a:gridCol w="1355461">
                  <a:extLst>
                    <a:ext uri="{9D8B030D-6E8A-4147-A177-3AD203B41FA5}">
                      <a16:colId xmlns:a16="http://schemas.microsoft.com/office/drawing/2014/main" val="20000"/>
                    </a:ext>
                  </a:extLst>
                </a:gridCol>
                <a:gridCol w="4743450">
                  <a:extLst>
                    <a:ext uri="{9D8B030D-6E8A-4147-A177-3AD203B41FA5}">
                      <a16:colId xmlns:a16="http://schemas.microsoft.com/office/drawing/2014/main" val="20001"/>
                    </a:ext>
                  </a:extLst>
                </a:gridCol>
                <a:gridCol w="452913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sz="1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Throughput Optimized HDD (st1)</a:t>
                      </a:r>
                    </a:p>
                  </a:txBody>
                  <a:tcPr marR="47625" marT="47625" marB="476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Cold HDD (sc1)</a:t>
                      </a:r>
                    </a:p>
                  </a:txBody>
                  <a:tcPr marR="47625" marT="47625" marB="476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51809">
                <a:tc>
                  <a:txBody>
                    <a:bodyPr/>
                    <a:lstStyle/>
                    <a:p>
                      <a:pPr algn="ctr" fontAlgn="t"/>
                      <a:endPar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Description</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fontAlgn="t"/>
                      <a:endPar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fontAlgn="t">
                        <a:buFont typeface="Arial" panose="020B0604020202020204" pitchFamily="34" charset="0"/>
                        <a:buChar char="•"/>
                      </a:pPr>
                      <a:r>
                        <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rPr>
                        <a:t>Low-cost volume type</a:t>
                      </a:r>
                    </a:p>
                    <a:p>
                      <a:pPr marL="285750" indent="-285750" fontAlgn="t">
                        <a:buFont typeface="Arial" panose="020B0604020202020204" pitchFamily="34" charset="0"/>
                        <a:buChar char="•"/>
                      </a:pPr>
                      <a:r>
                        <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rPr>
                        <a:t>Designed for frequently accessed, throughput-intensive workloads</a:t>
                      </a:r>
                    </a:p>
                    <a:p>
                      <a:pPr fontAlgn="t"/>
                      <a:endPar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fontAlgn="t"/>
                      <a:endPar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fontAlgn="t">
                        <a:buFont typeface="Arial" panose="020B0604020202020204" pitchFamily="34" charset="0"/>
                        <a:buChar char="•"/>
                      </a:pPr>
                      <a:r>
                        <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rPr>
                        <a:t>Lowest-cost HDD volume</a:t>
                      </a:r>
                    </a:p>
                    <a:p>
                      <a:pPr marL="285750" indent="-285750" fontAlgn="t">
                        <a:buFont typeface="Arial" panose="020B0604020202020204" pitchFamily="34" charset="0"/>
                        <a:buChar char="•"/>
                      </a:pPr>
                      <a:r>
                        <a:rPr lang="en-US" b="0" i="0" dirty="0">
                          <a:effectLst/>
                          <a:latin typeface="Amazon Ember Light" panose="020B0403020204020204" pitchFamily="34" charset="0"/>
                          <a:ea typeface="Amazon Ember Light" panose="020B0403020204020204" pitchFamily="34" charset="0"/>
                          <a:cs typeface="Amazon Ember Light" panose="020B0403020204020204" pitchFamily="34" charset="0"/>
                        </a:rPr>
                        <a:t>Designed for less frequently accessed workloads</a:t>
                      </a:r>
                    </a:p>
                  </a:txBody>
                  <a:tcPr marR="47625" marT="47625" marB="47625">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p>
                      <a:pPr algn="ctr" fontAlgn="t"/>
                      <a:endPar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p>
                      <a:pPr algn="ctr" fontAlgn="t"/>
                      <a:r>
                        <a:rPr lang="en-US"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Use Cases</a:t>
                      </a:r>
                    </a:p>
                  </a:txBody>
                  <a:tcPr marR="47625" marT="47625" marB="47625">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44444"/>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Streaming workloads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Big data</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 warehouses</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Log processing</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It cannot be a boot volume</a:t>
                      </a:r>
                    </a:p>
                  </a:txBody>
                  <a:tcPr marR="47625" marT="47625" marB="47625">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p>
                      <a:pPr marL="166688" marR="0" lvl="0" indent="-166688"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44444"/>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Throughput-oriented storage for large volumes of infrequently accessed data</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 cases where the lowest storage cost is important</a:t>
                      </a:r>
                    </a:p>
                    <a:p>
                      <a:pPr marL="285750" marR="0" lvl="0" indent="-285750" algn="l" defTabSz="914199"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It cannot be a boot volume</a:t>
                      </a:r>
                    </a:p>
                  </a:txBody>
                  <a:tcPr marR="47625" marT="47625" marB="47625">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3" name="Footer Placeholder 2">
            <a:extLst>
              <a:ext uri="{FF2B5EF4-FFF2-40B4-BE49-F238E27FC236}">
                <a16:creationId xmlns:a16="http://schemas.microsoft.com/office/drawing/2014/main" id="{7F22ACF8-3D5B-7B4B-B935-7F38B84C858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5951A8B8-FB44-2246-896B-0309297D4D55}"/>
              </a:ext>
            </a:extLst>
          </p:cNvPr>
          <p:cNvSpPr>
            <a:spLocks noGrp="1"/>
          </p:cNvSpPr>
          <p:nvPr>
            <p:ph type="sldNum" sz="quarter" idx="12"/>
          </p:nvPr>
        </p:nvSpPr>
        <p:spPr/>
        <p:txBody>
          <a:bodyPr/>
          <a:lstStyle/>
          <a:p>
            <a:fld id="{B6A95138-A96E-2F42-A959-2EFD44FE4AB7}" type="slidenum">
              <a:rPr lang="en-US" smtClean="0"/>
              <a:pPr/>
              <a:t>42</a:t>
            </a:fld>
            <a:endParaRPr lang="en-US" dirty="0"/>
          </a:p>
        </p:txBody>
      </p:sp>
    </p:spTree>
    <p:custDataLst>
      <p:tags r:id="rId1"/>
    </p:custDataLst>
    <p:extLst>
      <p:ext uri="{BB962C8B-B14F-4D97-AF65-F5344CB8AC3E}">
        <p14:creationId xmlns:p14="http://schemas.microsoft.com/office/powerpoint/2010/main" val="3864972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8E52-E711-D845-88F0-851AC25FAC52}"/>
              </a:ext>
            </a:extLst>
          </p:cNvPr>
          <p:cNvSpPr>
            <a:spLocks noGrp="1"/>
          </p:cNvSpPr>
          <p:nvPr>
            <p:ph type="title"/>
          </p:nvPr>
        </p:nvSpPr>
        <p:spPr/>
        <p:txBody>
          <a:bodyPr/>
          <a:lstStyle/>
          <a:p>
            <a:r>
              <a:rPr lang="en-AU" dirty="0"/>
              <a:t>Amazon EBS-optimized instances</a:t>
            </a:r>
          </a:p>
        </p:txBody>
      </p:sp>
      <p:sp>
        <p:nvSpPr>
          <p:cNvPr id="7" name="Content Placeholder 6">
            <a:extLst>
              <a:ext uri="{FF2B5EF4-FFF2-40B4-BE49-F238E27FC236}">
                <a16:creationId xmlns:a16="http://schemas.microsoft.com/office/drawing/2014/main" id="{C53A80FA-2307-E84A-9361-67C8FE753539}"/>
              </a:ext>
            </a:extLst>
          </p:cNvPr>
          <p:cNvSpPr>
            <a:spLocks noGrp="1"/>
          </p:cNvSpPr>
          <p:nvPr>
            <p:ph idx="1"/>
          </p:nvPr>
        </p:nvSpPr>
        <p:spPr>
          <a:xfrm>
            <a:off x="419099" y="1535086"/>
            <a:ext cx="6654614" cy="4648788"/>
          </a:xfrm>
        </p:spPr>
        <p:txBody>
          <a:bodyPr/>
          <a:lstStyle/>
          <a:p>
            <a:r>
              <a:rPr lang="en-AU" sz="2200" dirty="0"/>
              <a:t>Certain EC2 instance types can be </a:t>
            </a:r>
            <a:r>
              <a:rPr lang="en-AU"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EBS-optimized</a:t>
            </a:r>
            <a:endParaRPr lang="en-AU" sz="2200" dirty="0">
              <a:latin typeface="Amazon Ember" panose="020B0603020204020204" pitchFamily="34" charset="0"/>
              <a:ea typeface="Amazon Ember" panose="020B0603020204020204" pitchFamily="34" charset="0"/>
              <a:cs typeface="Amazon Ember" panose="020B0603020204020204" pitchFamily="34" charset="0"/>
            </a:endParaRPr>
          </a:p>
          <a:p>
            <a:pPr lvl="3"/>
            <a:endParaRPr lang="en-AU" sz="1200" dirty="0"/>
          </a:p>
          <a:p>
            <a:r>
              <a:rPr lang="en-AU" sz="2200" dirty="0"/>
              <a:t>Benefits – </a:t>
            </a:r>
          </a:p>
          <a:p>
            <a:pPr lvl="1"/>
            <a:r>
              <a:rPr lang="en-AU" sz="1800" dirty="0"/>
              <a:t>Provides a </a:t>
            </a:r>
            <a:r>
              <a:rPr lang="en-AU"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dedicated network connection </a:t>
            </a:r>
            <a:r>
              <a:rPr lang="en-AU" sz="1800" dirty="0"/>
              <a:t>to attached EBS volumes</a:t>
            </a:r>
          </a:p>
          <a:p>
            <a:pPr lvl="1"/>
            <a:r>
              <a:rPr lang="en-AU" sz="1800" dirty="0"/>
              <a:t>Increases I/O performance</a:t>
            </a:r>
          </a:p>
          <a:p>
            <a:pPr lvl="1"/>
            <a:r>
              <a:rPr lang="en-AU" sz="1800" dirty="0"/>
              <a:t>Additional performance is achieved if using an Amazon EC2 </a:t>
            </a:r>
            <a:r>
              <a:rPr lang="en-AU"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Nitro System</a:t>
            </a:r>
            <a:r>
              <a:rPr lang="en-AU" sz="1800" dirty="0">
                <a:latin typeface="+mn-lt"/>
                <a:ea typeface="Amazon Ember" panose="020B0603020204020204" pitchFamily="34" charset="0"/>
                <a:cs typeface="Amazon Ember" panose="020B0603020204020204" pitchFamily="34" charset="0"/>
              </a:rPr>
              <a:t>-</a:t>
            </a:r>
            <a:r>
              <a:rPr lang="en-AU" sz="1800" dirty="0"/>
              <a:t>based instance type</a:t>
            </a:r>
          </a:p>
          <a:p>
            <a:pPr lvl="3"/>
            <a:endParaRPr lang="en-AU" sz="1200" dirty="0"/>
          </a:p>
          <a:p>
            <a:r>
              <a:rPr lang="en-AU" sz="2200" dirty="0"/>
              <a:t>Usage – </a:t>
            </a:r>
          </a:p>
          <a:p>
            <a:pPr lvl="1"/>
            <a:r>
              <a:rPr lang="en-AU" sz="1800" dirty="0"/>
              <a:t>For EBS-optimized instance types, optimization is enabled by default</a:t>
            </a:r>
          </a:p>
          <a:p>
            <a:pPr lvl="1"/>
            <a:r>
              <a:rPr lang="en-AU" sz="1800" dirty="0"/>
              <a:t>For other instances types that support it, optimization must be manually enabled</a:t>
            </a:r>
          </a:p>
        </p:txBody>
      </p:sp>
      <p:grpSp>
        <p:nvGrpSpPr>
          <p:cNvPr id="6" name="Group 5" descr="wo instances exist on a single physical host, each attached to it's own EBS volume. All four of these objects exist in a single Availability Zone. The second instance uses a dedicated network connection to connect to its EBS volume.&#10;">
            <a:extLst>
              <a:ext uri="{FF2B5EF4-FFF2-40B4-BE49-F238E27FC236}">
                <a16:creationId xmlns:a16="http://schemas.microsoft.com/office/drawing/2014/main" id="{350E6175-08FE-D348-8692-92F3EF7B7EFF}"/>
              </a:ext>
            </a:extLst>
          </p:cNvPr>
          <p:cNvGrpSpPr/>
          <p:nvPr/>
        </p:nvGrpSpPr>
        <p:grpSpPr>
          <a:xfrm>
            <a:off x="7129715" y="1341911"/>
            <a:ext cx="4759300" cy="5035139"/>
            <a:chOff x="7013603" y="1341911"/>
            <a:chExt cx="4759300" cy="5035139"/>
          </a:xfrm>
        </p:grpSpPr>
        <p:grpSp>
          <p:nvGrpSpPr>
            <p:cNvPr id="34" name="Group 33">
              <a:extLst>
                <a:ext uri="{FF2B5EF4-FFF2-40B4-BE49-F238E27FC236}">
                  <a16:creationId xmlns:a16="http://schemas.microsoft.com/office/drawing/2014/main" id="{6BF1CDB4-1B03-0540-8810-F9DF31A736E5}"/>
                </a:ext>
              </a:extLst>
            </p:cNvPr>
            <p:cNvGrpSpPr/>
            <p:nvPr/>
          </p:nvGrpSpPr>
          <p:grpSpPr>
            <a:xfrm>
              <a:off x="7013603" y="1341911"/>
              <a:ext cx="4759300" cy="5035139"/>
              <a:chOff x="7013603" y="1365661"/>
              <a:chExt cx="4759300" cy="5035139"/>
            </a:xfrm>
          </p:grpSpPr>
          <p:sp>
            <p:nvSpPr>
              <p:cNvPr id="4" name="Rounded Rectangle 8">
                <a:extLst>
                  <a:ext uri="{FF2B5EF4-FFF2-40B4-BE49-F238E27FC236}">
                    <a16:creationId xmlns:a16="http://schemas.microsoft.com/office/drawing/2014/main" id="{3A20E3CC-561E-46EA-A75B-B5F6A7515D3F}"/>
                  </a:ext>
                </a:extLst>
              </p:cNvPr>
              <p:cNvSpPr/>
              <p:nvPr/>
            </p:nvSpPr>
            <p:spPr>
              <a:xfrm>
                <a:off x="7591545" y="1970885"/>
                <a:ext cx="3744375" cy="2018325"/>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sp>
            <p:nvSpPr>
              <p:cNvPr id="5" name="Rounded Rectangle 6">
                <a:extLst>
                  <a:ext uri="{FF2B5EF4-FFF2-40B4-BE49-F238E27FC236}">
                    <a16:creationId xmlns:a16="http://schemas.microsoft.com/office/drawing/2014/main" id="{713769AE-DB1B-4C5C-9DE2-C1A342A7EBE6}"/>
                  </a:ext>
                </a:extLst>
              </p:cNvPr>
              <p:cNvSpPr/>
              <p:nvPr/>
            </p:nvSpPr>
            <p:spPr>
              <a:xfrm>
                <a:off x="7793171" y="2420074"/>
                <a:ext cx="3320408" cy="1992829"/>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cxnSp>
            <p:nvCxnSpPr>
              <p:cNvPr id="9" name="Straight Connector 8">
                <a:extLst>
                  <a:ext uri="{FF2B5EF4-FFF2-40B4-BE49-F238E27FC236}">
                    <a16:creationId xmlns:a16="http://schemas.microsoft.com/office/drawing/2014/main" id="{D5698185-2386-4E2B-8BD9-A2D42E1FF9D9}"/>
                  </a:ext>
                </a:extLst>
              </p:cNvPr>
              <p:cNvCxnSpPr>
                <a:cxnSpLocks/>
                <a:stCxn id="13" idx="0"/>
                <a:endCxn id="11" idx="2"/>
              </p:cNvCxnSpPr>
              <p:nvPr/>
            </p:nvCxnSpPr>
            <p:spPr>
              <a:xfrm flipV="1">
                <a:off x="8550600" y="3704612"/>
                <a:ext cx="0" cy="1456908"/>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985254A-F7AB-4319-A306-11A63F41DF6D}"/>
                  </a:ext>
                </a:extLst>
              </p:cNvPr>
              <p:cNvSpPr txBox="1"/>
              <p:nvPr/>
            </p:nvSpPr>
            <p:spPr>
              <a:xfrm>
                <a:off x="7708372" y="5585213"/>
                <a:ext cx="1684456" cy="338554"/>
              </a:xfrm>
              <a:prstGeom prst="rect">
                <a:avLst/>
              </a:prstGeom>
              <a:noFill/>
            </p:spPr>
            <p:txBody>
              <a:bodyPr wrap="square" rtlCol="0">
                <a:spAutoFit/>
              </a:bodyPr>
              <a:lstStyle/>
              <a:p>
                <a:pPr algn="ctr"/>
                <a:r>
                  <a:rPr lang="en-US" sz="1600" dirty="0"/>
                  <a:t>EBS volume 1</a:t>
                </a:r>
              </a:p>
            </p:txBody>
          </p:sp>
          <p:pic>
            <p:nvPicPr>
              <p:cNvPr id="13" name="Graphic 22">
                <a:extLst>
                  <a:ext uri="{FF2B5EF4-FFF2-40B4-BE49-F238E27FC236}">
                    <a16:creationId xmlns:a16="http://schemas.microsoft.com/office/drawing/2014/main" id="{96E7FC1F-C477-4305-B8AB-764D0B5E3C5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15650" y="5161520"/>
                <a:ext cx="469900" cy="469900"/>
              </a:xfrm>
              <a:prstGeom prst="rect">
                <a:avLst/>
              </a:prstGeom>
            </p:spPr>
          </p:pic>
          <p:sp>
            <p:nvSpPr>
              <p:cNvPr id="14" name="Rectangle 13">
                <a:extLst>
                  <a:ext uri="{FF2B5EF4-FFF2-40B4-BE49-F238E27FC236}">
                    <a16:creationId xmlns:a16="http://schemas.microsoft.com/office/drawing/2014/main" id="{E570C862-B6B9-40E8-B885-3295E8BD7CD7}"/>
                  </a:ext>
                </a:extLst>
              </p:cNvPr>
              <p:cNvSpPr/>
              <p:nvPr/>
            </p:nvSpPr>
            <p:spPr>
              <a:xfrm>
                <a:off x="7018317" y="1365661"/>
                <a:ext cx="4754586" cy="50351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ysClr val="windowText" lastClr="000000"/>
                    </a:solidFill>
                    <a:latin typeface="Amazon Ember" panose="02000000000000000000" pitchFamily="2" charset="0"/>
                  </a:rPr>
                  <a:t>AWS Cloud</a:t>
                </a:r>
              </a:p>
            </p:txBody>
          </p:sp>
          <p:pic>
            <p:nvPicPr>
              <p:cNvPr id="15" name="Graphic 11">
                <a:extLst>
                  <a:ext uri="{FF2B5EF4-FFF2-40B4-BE49-F238E27FC236}">
                    <a16:creationId xmlns:a16="http://schemas.microsoft.com/office/drawing/2014/main" id="{B3A09F86-4AB4-4B12-93FE-91F22FC012FE}"/>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013603" y="1367631"/>
                <a:ext cx="330200" cy="330200"/>
              </a:xfrm>
              <a:prstGeom prst="rect">
                <a:avLst/>
              </a:prstGeom>
            </p:spPr>
          </p:pic>
          <p:sp>
            <p:nvSpPr>
              <p:cNvPr id="19" name="TextBox 18">
                <a:extLst>
                  <a:ext uri="{FF2B5EF4-FFF2-40B4-BE49-F238E27FC236}">
                    <a16:creationId xmlns:a16="http://schemas.microsoft.com/office/drawing/2014/main" id="{15A01684-E84C-47D3-BB87-A4B9E3BCAB49}"/>
                  </a:ext>
                </a:extLst>
              </p:cNvPr>
              <p:cNvSpPr txBox="1"/>
              <p:nvPr/>
            </p:nvSpPr>
            <p:spPr>
              <a:xfrm>
                <a:off x="8611146" y="3837838"/>
                <a:ext cx="1668551" cy="584775"/>
              </a:xfrm>
              <a:prstGeom prst="rect">
                <a:avLst/>
              </a:prstGeom>
              <a:noFill/>
            </p:spPr>
            <p:txBody>
              <a:bodyPr wrap="square">
                <a:spAutoFit/>
              </a:bodyPr>
              <a:lstStyle/>
              <a:p>
                <a:pPr algn="ctr">
                  <a:defRPr/>
                </a:pPr>
                <a:r>
                  <a:rPr lang="en-US" sz="1600" dirty="0">
                    <a:ea typeface="Amazon Ember" panose="02000000000000000000" pitchFamily="2" charset="0"/>
                    <a:cs typeface="Amazon Ember Light" charset="0"/>
                  </a:rPr>
                  <a:t>Physical host computer</a:t>
                </a:r>
              </a:p>
            </p:txBody>
          </p:sp>
          <p:cxnSp>
            <p:nvCxnSpPr>
              <p:cNvPr id="20" name="Straight Connector 19">
                <a:extLst>
                  <a:ext uri="{FF2B5EF4-FFF2-40B4-BE49-F238E27FC236}">
                    <a16:creationId xmlns:a16="http://schemas.microsoft.com/office/drawing/2014/main" id="{12865551-3386-4833-B38D-2B8FD2C268B1}"/>
                  </a:ext>
                </a:extLst>
              </p:cNvPr>
              <p:cNvCxnSpPr>
                <a:cxnSpLocks/>
                <a:stCxn id="22" idx="0"/>
                <a:endCxn id="32" idx="2"/>
              </p:cNvCxnSpPr>
              <p:nvPr/>
            </p:nvCxnSpPr>
            <p:spPr>
              <a:xfrm flipV="1">
                <a:off x="10340429" y="3685266"/>
                <a:ext cx="0" cy="1498071"/>
              </a:xfrm>
              <a:prstGeom prst="line">
                <a:avLst/>
              </a:prstGeom>
              <a:ln w="117475"/>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F2C1DD1-6696-427F-9E29-402057B99788}"/>
                  </a:ext>
                </a:extLst>
              </p:cNvPr>
              <p:cNvSpPr txBox="1"/>
              <p:nvPr/>
            </p:nvSpPr>
            <p:spPr>
              <a:xfrm>
                <a:off x="9593047" y="5580024"/>
                <a:ext cx="1496415" cy="338554"/>
              </a:xfrm>
              <a:prstGeom prst="rect">
                <a:avLst/>
              </a:prstGeom>
              <a:noFill/>
            </p:spPr>
            <p:txBody>
              <a:bodyPr wrap="square" rtlCol="0">
                <a:spAutoFit/>
              </a:bodyPr>
              <a:lstStyle/>
              <a:p>
                <a:pPr algn="ctr"/>
                <a:r>
                  <a:rPr lang="en-US" sz="1600" dirty="0"/>
                  <a:t>EBS volume 2</a:t>
                </a:r>
              </a:p>
            </p:txBody>
          </p:sp>
          <p:pic>
            <p:nvPicPr>
              <p:cNvPr id="22" name="Graphic 22">
                <a:extLst>
                  <a:ext uri="{FF2B5EF4-FFF2-40B4-BE49-F238E27FC236}">
                    <a16:creationId xmlns:a16="http://schemas.microsoft.com/office/drawing/2014/main" id="{F5676366-5EF8-486B-BF70-CA051984246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105479" y="5183337"/>
                <a:ext cx="469900" cy="469900"/>
              </a:xfrm>
              <a:prstGeom prst="rect">
                <a:avLst/>
              </a:prstGeom>
            </p:spPr>
          </p:pic>
          <p:grpSp>
            <p:nvGrpSpPr>
              <p:cNvPr id="18" name="Group 17">
                <a:extLst>
                  <a:ext uri="{FF2B5EF4-FFF2-40B4-BE49-F238E27FC236}">
                    <a16:creationId xmlns:a16="http://schemas.microsoft.com/office/drawing/2014/main" id="{266A298C-EAC9-AA4B-B9AA-5207C0150C1B}"/>
                  </a:ext>
                </a:extLst>
              </p:cNvPr>
              <p:cNvGrpSpPr/>
              <p:nvPr/>
            </p:nvGrpSpPr>
            <p:grpSpPr>
              <a:xfrm>
                <a:off x="7996600" y="2531713"/>
                <a:ext cx="1054272" cy="1172899"/>
                <a:chOff x="8055975" y="2531713"/>
                <a:chExt cx="1054272" cy="1172899"/>
              </a:xfrm>
            </p:grpSpPr>
            <p:pic>
              <p:nvPicPr>
                <p:cNvPr id="11" name="Graphic 135">
                  <a:extLst>
                    <a:ext uri="{FF2B5EF4-FFF2-40B4-BE49-F238E27FC236}">
                      <a16:creationId xmlns:a16="http://schemas.microsoft.com/office/drawing/2014/main" id="{4C1EEFA9-2576-4FE3-9138-1794B483EBC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9747" y="3024156"/>
                  <a:ext cx="680456" cy="680456"/>
                </a:xfrm>
                <a:prstGeom prst="rect">
                  <a:avLst/>
                </a:prstGeom>
              </p:spPr>
            </p:pic>
            <p:sp>
              <p:nvSpPr>
                <p:cNvPr id="23" name="TextBox 22">
                  <a:extLst>
                    <a:ext uri="{FF2B5EF4-FFF2-40B4-BE49-F238E27FC236}">
                      <a16:creationId xmlns:a16="http://schemas.microsoft.com/office/drawing/2014/main" id="{CC7AD6F5-2B47-4E7E-959E-3B82FF204512}"/>
                    </a:ext>
                  </a:extLst>
                </p:cNvPr>
                <p:cNvSpPr txBox="1"/>
                <p:nvPr/>
              </p:nvSpPr>
              <p:spPr>
                <a:xfrm>
                  <a:off x="8055975" y="2531713"/>
                  <a:ext cx="1054272" cy="492443"/>
                </a:xfrm>
                <a:prstGeom prst="rect">
                  <a:avLst/>
                </a:prstGeom>
                <a:noFill/>
              </p:spPr>
              <p:txBody>
                <a:bodyPr wrap="square" lIns="0" tIns="0" rIns="0" bIns="0" rtlCol="0">
                  <a:spAutoFit/>
                </a:bodyPr>
                <a:lstStyle/>
                <a:p>
                  <a:pPr algn="ct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Standard</a:t>
                  </a:r>
                  <a:r>
                    <a:rPr lang="en-US" sz="1600" dirty="0">
                      <a:cs typeface="Helvetica Neue"/>
                    </a:rPr>
                    <a:t> instance</a:t>
                  </a:r>
                </a:p>
              </p:txBody>
            </p:sp>
          </p:grpSp>
          <p:sp>
            <p:nvSpPr>
              <p:cNvPr id="28" name="TextBox 27">
                <a:extLst>
                  <a:ext uri="{FF2B5EF4-FFF2-40B4-BE49-F238E27FC236}">
                    <a16:creationId xmlns:a16="http://schemas.microsoft.com/office/drawing/2014/main" id="{33825245-70C9-4E99-AB80-DE21BFD4B089}"/>
                  </a:ext>
                </a:extLst>
              </p:cNvPr>
              <p:cNvSpPr txBox="1"/>
              <p:nvPr/>
            </p:nvSpPr>
            <p:spPr>
              <a:xfrm>
                <a:off x="10292548" y="4362811"/>
                <a:ext cx="1271198" cy="830997"/>
              </a:xfrm>
              <a:prstGeom prst="rect">
                <a:avLst/>
              </a:prstGeom>
              <a:noFill/>
            </p:spPr>
            <p:txBody>
              <a:bodyPr wrap="square">
                <a:spAutoFit/>
              </a:bodyPr>
              <a:lstStyle/>
              <a:p>
                <a:pPr algn="ctr">
                  <a:defRPr/>
                </a:pPr>
                <a:r>
                  <a:rPr lang="en-US" sz="1600" dirty="0">
                    <a:ea typeface="Amazon Ember" panose="02000000000000000000" pitchFamily="2" charset="0"/>
                    <a:cs typeface="Amazon Ember Light" charset="0"/>
                  </a:rPr>
                  <a:t>Dedicated</a:t>
                </a:r>
              </a:p>
              <a:p>
                <a:pPr algn="ctr">
                  <a:defRPr/>
                </a:pPr>
                <a:r>
                  <a:rPr lang="en-US" sz="1600" dirty="0">
                    <a:ea typeface="Amazon Ember" panose="02000000000000000000" pitchFamily="2" charset="0"/>
                    <a:cs typeface="Amazon Ember Light" charset="0"/>
                  </a:rPr>
                  <a:t>network</a:t>
                </a:r>
              </a:p>
              <a:p>
                <a:pPr algn="ctr">
                  <a:defRPr/>
                </a:pPr>
                <a:r>
                  <a:rPr lang="en-US" sz="1600" dirty="0">
                    <a:ea typeface="Amazon Ember" panose="02000000000000000000" pitchFamily="2" charset="0"/>
                    <a:cs typeface="Amazon Ember Light" charset="0"/>
                  </a:rPr>
                  <a:t>connection</a:t>
                </a:r>
              </a:p>
            </p:txBody>
          </p:sp>
          <p:sp>
            <p:nvSpPr>
              <p:cNvPr id="25" name="Rectangle 24">
                <a:extLst>
                  <a:ext uri="{FF2B5EF4-FFF2-40B4-BE49-F238E27FC236}">
                    <a16:creationId xmlns:a16="http://schemas.microsoft.com/office/drawing/2014/main" id="{1D4F0FC7-668E-E64B-A231-B1E7896F3CB6}"/>
                  </a:ext>
                </a:extLst>
              </p:cNvPr>
              <p:cNvSpPr/>
              <p:nvPr/>
            </p:nvSpPr>
            <p:spPr>
              <a:xfrm>
                <a:off x="7322095" y="1737998"/>
                <a:ext cx="4339474" cy="455781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7CBC"/>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a:t>
                </a:r>
              </a:p>
            </p:txBody>
          </p:sp>
          <p:pic>
            <p:nvPicPr>
              <p:cNvPr id="26" name="Graphic 48">
                <a:extLst>
                  <a:ext uri="{FF2B5EF4-FFF2-40B4-BE49-F238E27FC236}">
                    <a16:creationId xmlns:a16="http://schemas.microsoft.com/office/drawing/2014/main" id="{C479E131-CAE3-B74A-B95D-A24EEB0BA49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5746" y="1730824"/>
                <a:ext cx="330200" cy="330200"/>
              </a:xfrm>
              <a:prstGeom prst="rect">
                <a:avLst/>
              </a:prstGeom>
            </p:spPr>
          </p:pic>
          <p:sp>
            <p:nvSpPr>
              <p:cNvPr id="27" name="Rectangle 26">
                <a:extLst>
                  <a:ext uri="{FF2B5EF4-FFF2-40B4-BE49-F238E27FC236}">
                    <a16:creationId xmlns:a16="http://schemas.microsoft.com/office/drawing/2014/main" id="{305B98DC-5AF5-3342-A4B1-F62852BC80FE}"/>
                  </a:ext>
                </a:extLst>
              </p:cNvPr>
              <p:cNvSpPr/>
              <p:nvPr/>
            </p:nvSpPr>
            <p:spPr>
              <a:xfrm>
                <a:off x="7681573" y="2080075"/>
                <a:ext cx="3882173" cy="408472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007C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a:t>
                </a:r>
              </a:p>
            </p:txBody>
          </p:sp>
          <p:sp>
            <p:nvSpPr>
              <p:cNvPr id="8" name="TextBox 7">
                <a:extLst>
                  <a:ext uri="{FF2B5EF4-FFF2-40B4-BE49-F238E27FC236}">
                    <a16:creationId xmlns:a16="http://schemas.microsoft.com/office/drawing/2014/main" id="{04F396C6-E27C-4796-B67C-3FD0FE9B53F6}"/>
                  </a:ext>
                </a:extLst>
              </p:cNvPr>
              <p:cNvSpPr txBox="1"/>
              <p:nvPr/>
            </p:nvSpPr>
            <p:spPr>
              <a:xfrm>
                <a:off x="9658732" y="2534443"/>
                <a:ext cx="1362627" cy="492443"/>
              </a:xfrm>
              <a:prstGeom prst="rect">
                <a:avLst/>
              </a:prstGeom>
              <a:noFill/>
            </p:spPr>
            <p:txBody>
              <a:bodyPr wrap="square" lIns="0" tIns="0" rIns="0" bIns="0" rtlCol="0">
                <a:spAutoFit/>
              </a:bodyPr>
              <a:lstStyle/>
              <a:p>
                <a:pPr algn="ct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EBS-optimized </a:t>
                </a:r>
                <a:r>
                  <a:rPr lang="en-US" sz="1600" dirty="0">
                    <a:cs typeface="Helvetica Neue"/>
                  </a:rPr>
                  <a:t>instance</a:t>
                </a:r>
              </a:p>
            </p:txBody>
          </p:sp>
        </p:grpSp>
        <p:pic>
          <p:nvPicPr>
            <p:cNvPr id="32" name="Graphic 135">
              <a:extLst>
                <a:ext uri="{FF2B5EF4-FFF2-40B4-BE49-F238E27FC236}">
                  <a16:creationId xmlns:a16="http://schemas.microsoft.com/office/drawing/2014/main" id="{0DE3A2F3-4E81-FE4A-B726-989CDB83365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0201" y="2981060"/>
              <a:ext cx="680456" cy="680456"/>
            </a:xfrm>
            <a:prstGeom prst="rect">
              <a:avLst/>
            </a:prstGeom>
          </p:spPr>
        </p:pic>
      </p:grpSp>
      <p:sp>
        <p:nvSpPr>
          <p:cNvPr id="24"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lvl="0"/>
            <a:r>
              <a:rPr lang="en-US" noProof="0" dirty="0"/>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102008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51B3-60C1-9148-BA6C-56151119A568}"/>
              </a:ext>
            </a:extLst>
          </p:cNvPr>
          <p:cNvSpPr>
            <a:spLocks noGrp="1"/>
          </p:cNvSpPr>
          <p:nvPr>
            <p:ph type="title"/>
          </p:nvPr>
        </p:nvSpPr>
        <p:spPr/>
        <p:txBody>
          <a:bodyPr/>
          <a:lstStyle/>
          <a:p>
            <a:r>
              <a:rPr lang="en-US" dirty="0"/>
              <a:t>Shared file systems for EC2 instances</a:t>
            </a:r>
          </a:p>
        </p:txBody>
      </p:sp>
      <p:sp>
        <p:nvSpPr>
          <p:cNvPr id="15" name="Content Placeholder 2">
            <a:extLst>
              <a:ext uri="{FF2B5EF4-FFF2-40B4-BE49-F238E27FC236}">
                <a16:creationId xmlns:a16="http://schemas.microsoft.com/office/drawing/2014/main" id="{4DBD0DCC-19BC-514B-B004-E356E4527592}"/>
              </a:ext>
            </a:extLst>
          </p:cNvPr>
          <p:cNvSpPr txBox="1">
            <a:spLocks/>
          </p:cNvSpPr>
          <p:nvPr/>
        </p:nvSpPr>
        <p:spPr>
          <a:xfrm>
            <a:off x="892889" y="1423669"/>
            <a:ext cx="10155494" cy="474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What if you have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multiple instances </a:t>
            </a:r>
            <a:r>
              <a:rPr lang="en-US" sz="2400" dirty="0"/>
              <a:t>that must use the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same storage</a:t>
            </a:r>
            <a:r>
              <a:rPr lang="en-US" sz="2400" dirty="0"/>
              <a:t>?</a:t>
            </a:r>
          </a:p>
        </p:txBody>
      </p:sp>
      <p:graphicFrame>
        <p:nvGraphicFramePr>
          <p:cNvPr id="6" name="Content Placeholder 5" descr="shows how EBS only attaches to 1 instance, S3 is an option, but not ideal, but Amazon EFS and Amazon FSx for Windows File Server are good options.">
            <a:extLst>
              <a:ext uri="{FF2B5EF4-FFF2-40B4-BE49-F238E27FC236}">
                <a16:creationId xmlns:a16="http://schemas.microsoft.com/office/drawing/2014/main" id="{B3CF95FE-0360-524F-8ADD-4A6879A2FC5C}"/>
              </a:ext>
            </a:extLst>
          </p:cNvPr>
          <p:cNvGraphicFramePr>
            <a:graphicFrameLocks noGrp="1"/>
          </p:cNvGraphicFramePr>
          <p:nvPr>
            <p:ph idx="1"/>
            <p:extLst>
              <p:ext uri="{D42A27DB-BD31-4B8C-83A1-F6EECF244321}">
                <p14:modId xmlns:p14="http://schemas.microsoft.com/office/powerpoint/2010/main" val="2812807920"/>
              </p:ext>
            </p:extLst>
          </p:nvPr>
        </p:nvGraphicFramePr>
        <p:xfrm>
          <a:off x="419100" y="2053044"/>
          <a:ext cx="11353800"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oup 8">
            <a:extLst>
              <a:ext uri="{FF2B5EF4-FFF2-40B4-BE49-F238E27FC236}">
                <a16:creationId xmlns:a16="http://schemas.microsoft.com/office/drawing/2014/main" id="{4ADC3AD7-A377-1343-ACD9-0F3225C9C7DD}"/>
              </a:ext>
              <a:ext uri="{C183D7F6-B498-43B3-948B-1728B52AA6E4}">
                <adec:decorative xmlns:adec="http://schemas.microsoft.com/office/drawing/2017/decorative" val="1"/>
              </a:ext>
            </a:extLst>
          </p:cNvPr>
          <p:cNvGrpSpPr/>
          <p:nvPr/>
        </p:nvGrpSpPr>
        <p:grpSpPr>
          <a:xfrm>
            <a:off x="1335335" y="3975824"/>
            <a:ext cx="10600372" cy="2253015"/>
            <a:chOff x="1335335" y="3975824"/>
            <a:chExt cx="10600372" cy="2253015"/>
          </a:xfrm>
        </p:grpSpPr>
        <p:grpSp>
          <p:nvGrpSpPr>
            <p:cNvPr id="16" name="Group 15">
              <a:extLst>
                <a:ext uri="{FF2B5EF4-FFF2-40B4-BE49-F238E27FC236}">
                  <a16:creationId xmlns:a16="http://schemas.microsoft.com/office/drawing/2014/main" id="{BECF0D6C-D08F-E44E-93AA-D782D3FF2776}"/>
                </a:ext>
              </a:extLst>
            </p:cNvPr>
            <p:cNvGrpSpPr/>
            <p:nvPr/>
          </p:nvGrpSpPr>
          <p:grpSpPr>
            <a:xfrm>
              <a:off x="8426721" y="4119650"/>
              <a:ext cx="1600220" cy="1295975"/>
              <a:chOff x="8330672" y="2342508"/>
              <a:chExt cx="1600220" cy="1295975"/>
            </a:xfrm>
          </p:grpSpPr>
          <p:sp>
            <p:nvSpPr>
              <p:cNvPr id="17" name="TextBox 16">
                <a:extLst>
                  <a:ext uri="{FF2B5EF4-FFF2-40B4-BE49-F238E27FC236}">
                    <a16:creationId xmlns:a16="http://schemas.microsoft.com/office/drawing/2014/main" id="{A5DBA8EF-9028-8543-851E-8390C1951029}"/>
                  </a:ext>
                </a:extLst>
              </p:cNvPr>
              <p:cNvSpPr txBox="1"/>
              <p:nvPr/>
            </p:nvSpPr>
            <p:spPr>
              <a:xfrm>
                <a:off x="8330672" y="3053708"/>
                <a:ext cx="1600220" cy="584775"/>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t>Amazon EFS (Linux)</a:t>
                </a:r>
              </a:p>
            </p:txBody>
          </p:sp>
          <p:pic>
            <p:nvPicPr>
              <p:cNvPr id="18" name="Graphic 17">
                <a:extLst>
                  <a:ext uri="{FF2B5EF4-FFF2-40B4-BE49-F238E27FC236}">
                    <a16:creationId xmlns:a16="http://schemas.microsoft.com/office/drawing/2014/main" id="{D7DB6525-0417-5948-80C1-6EDA6CAA64D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4815" y="2342508"/>
                <a:ext cx="711200" cy="711200"/>
              </a:xfrm>
              <a:prstGeom prst="rect">
                <a:avLst/>
              </a:prstGeom>
            </p:spPr>
          </p:pic>
        </p:grpSp>
        <p:grpSp>
          <p:nvGrpSpPr>
            <p:cNvPr id="19" name="Group 18">
              <a:extLst>
                <a:ext uri="{FF2B5EF4-FFF2-40B4-BE49-F238E27FC236}">
                  <a16:creationId xmlns:a16="http://schemas.microsoft.com/office/drawing/2014/main" id="{025105EE-2694-BC4C-AE84-5B781EBF5A75}"/>
                </a:ext>
              </a:extLst>
            </p:cNvPr>
            <p:cNvGrpSpPr/>
            <p:nvPr/>
          </p:nvGrpSpPr>
          <p:grpSpPr>
            <a:xfrm>
              <a:off x="9875909" y="4119650"/>
              <a:ext cx="2059798" cy="1543614"/>
              <a:chOff x="9334587" y="4564147"/>
              <a:chExt cx="2059798" cy="1543614"/>
            </a:xfrm>
          </p:grpSpPr>
          <p:sp>
            <p:nvSpPr>
              <p:cNvPr id="20" name="TextBox 19">
                <a:extLst>
                  <a:ext uri="{FF2B5EF4-FFF2-40B4-BE49-F238E27FC236}">
                    <a16:creationId xmlns:a16="http://schemas.microsoft.com/office/drawing/2014/main" id="{D1804F97-F877-1D4E-9C2B-DC93A67178F0}"/>
                  </a:ext>
                </a:extLst>
              </p:cNvPr>
              <p:cNvSpPr txBox="1"/>
              <p:nvPr/>
            </p:nvSpPr>
            <p:spPr>
              <a:xfrm>
                <a:off x="9334587" y="5276764"/>
                <a:ext cx="2059798" cy="830997"/>
              </a:xfrm>
              <a:prstGeom prst="rect">
                <a:avLst/>
              </a:prstGeom>
              <a:noFill/>
            </p:spPr>
            <p:txBody>
              <a:bodyPr wrap="square" rtlCol="0">
                <a:spAutoFit/>
              </a:bodyPr>
              <a:lstStyle>
                <a:defPPr>
                  <a:defRPr lang="en-US"/>
                </a:defPPr>
                <a:lvl1pPr algn="ctr">
                  <a:defRPr sz="1400">
                    <a:solidFill>
                      <a:srgbClr val="232F3D"/>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t>Amazon FSx for </a:t>
                </a:r>
              </a:p>
              <a:p>
                <a:r>
                  <a:rPr lang="en-US" sz="1600" dirty="0"/>
                  <a:t>Windows File </a:t>
                </a:r>
                <a:br>
                  <a:rPr lang="en-US" sz="1600" dirty="0"/>
                </a:br>
                <a:r>
                  <a:rPr lang="en-US" sz="1600" dirty="0"/>
                  <a:t>Server (Windows)</a:t>
                </a:r>
              </a:p>
            </p:txBody>
          </p:sp>
          <p:pic>
            <p:nvPicPr>
              <p:cNvPr id="21" name="Graphic 20">
                <a:extLst>
                  <a:ext uri="{FF2B5EF4-FFF2-40B4-BE49-F238E27FC236}">
                    <a16:creationId xmlns:a16="http://schemas.microsoft.com/office/drawing/2014/main" id="{1449324A-12C0-5A4C-96FF-999BB9114E81}"/>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24330" y="4564147"/>
                <a:ext cx="711200" cy="711200"/>
              </a:xfrm>
              <a:prstGeom prst="rect">
                <a:avLst/>
              </a:prstGeom>
            </p:spPr>
          </p:pic>
        </p:grpSp>
        <p:grpSp>
          <p:nvGrpSpPr>
            <p:cNvPr id="3" name="Group 2">
              <a:extLst>
                <a:ext uri="{FF2B5EF4-FFF2-40B4-BE49-F238E27FC236}">
                  <a16:creationId xmlns:a16="http://schemas.microsoft.com/office/drawing/2014/main" id="{6D4B160C-DB4F-454A-85FE-45F60EA9E4F3}"/>
                </a:ext>
              </a:extLst>
            </p:cNvPr>
            <p:cNvGrpSpPr/>
            <p:nvPr/>
          </p:nvGrpSpPr>
          <p:grpSpPr>
            <a:xfrm>
              <a:off x="1335335" y="4839209"/>
              <a:ext cx="2544332" cy="1389630"/>
              <a:chOff x="1335335" y="4995965"/>
              <a:chExt cx="2544332" cy="1389630"/>
            </a:xfrm>
          </p:grpSpPr>
          <p:sp>
            <p:nvSpPr>
              <p:cNvPr id="27" name="TextBox 26">
                <a:extLst>
                  <a:ext uri="{FF2B5EF4-FFF2-40B4-BE49-F238E27FC236}">
                    <a16:creationId xmlns:a16="http://schemas.microsoft.com/office/drawing/2014/main" id="{98502FEA-6A4E-DC43-8149-9A02CA99BDC5}"/>
                  </a:ext>
                </a:extLst>
              </p:cNvPr>
              <p:cNvSpPr txBox="1"/>
              <p:nvPr/>
            </p:nvSpPr>
            <p:spPr>
              <a:xfrm>
                <a:off x="1335335" y="6047041"/>
                <a:ext cx="2544332" cy="338554"/>
              </a:xfrm>
              <a:prstGeom prst="rect">
                <a:avLst/>
              </a:prstGeom>
              <a:noFill/>
            </p:spPr>
            <p:txBody>
              <a:bodyPr wrap="square" rtlCol="0">
                <a:spAutoFit/>
              </a:bodyPr>
              <a:lstStyle/>
              <a:p>
                <a:pPr algn="ctr"/>
                <a:r>
                  <a:rPr lang="en-US" sz="1600" dirty="0">
                    <a:solidFill>
                      <a:srgbClr val="232F3D"/>
                    </a:solidFill>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28" name="Graphic 27">
                <a:extLst>
                  <a:ext uri="{FF2B5EF4-FFF2-40B4-BE49-F238E27FC236}">
                    <a16:creationId xmlns:a16="http://schemas.microsoft.com/office/drawing/2014/main" id="{CF23B37A-5626-0847-9236-A01FF4048CF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3439" y="5192148"/>
                <a:ext cx="711200" cy="711200"/>
              </a:xfrm>
              <a:prstGeom prst="rect">
                <a:avLst/>
              </a:prstGeom>
            </p:spPr>
          </p:pic>
          <p:grpSp>
            <p:nvGrpSpPr>
              <p:cNvPr id="22" name="Group 21">
                <a:extLst>
                  <a:ext uri="{FF2B5EF4-FFF2-40B4-BE49-F238E27FC236}">
                    <a16:creationId xmlns:a16="http://schemas.microsoft.com/office/drawing/2014/main" id="{B21494CD-D60E-4F47-AFFE-C8B51D322F3D}"/>
                  </a:ext>
                </a:extLst>
              </p:cNvPr>
              <p:cNvGrpSpPr/>
              <p:nvPr/>
            </p:nvGrpSpPr>
            <p:grpSpPr>
              <a:xfrm>
                <a:off x="2067680" y="4995965"/>
                <a:ext cx="1060145" cy="1060145"/>
                <a:chOff x="1071772" y="2943249"/>
                <a:chExt cx="1806299" cy="1806299"/>
              </a:xfrm>
            </p:grpSpPr>
            <p:sp>
              <p:nvSpPr>
                <p:cNvPr id="23" name="Oval 22">
                  <a:extLst>
                    <a:ext uri="{FF2B5EF4-FFF2-40B4-BE49-F238E27FC236}">
                      <a16:creationId xmlns:a16="http://schemas.microsoft.com/office/drawing/2014/main" id="{0B0CDE15-FC91-3B45-AB5F-6EB2F69F4061}"/>
                    </a:ext>
                  </a:extLst>
                </p:cNvPr>
                <p:cNvSpPr/>
                <p:nvPr/>
              </p:nvSpPr>
              <p:spPr>
                <a:xfrm>
                  <a:off x="1071772" y="2943249"/>
                  <a:ext cx="1806299" cy="1806299"/>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0B68721C-320B-C646-BD07-589A3F6F1B67}"/>
                    </a:ext>
                  </a:extLst>
                </p:cNvPr>
                <p:cNvCxnSpPr>
                  <a:stCxn id="23" idx="1"/>
                  <a:endCxn id="23" idx="5"/>
                </p:cNvCxnSpPr>
                <p:nvPr/>
              </p:nvCxnSpPr>
              <p:spPr>
                <a:xfrm>
                  <a:off x="1336298" y="3207775"/>
                  <a:ext cx="1277247" cy="1277247"/>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82C33E4-527E-C245-A5FE-6FA15A6B9520}"/>
                </a:ext>
              </a:extLst>
            </p:cNvPr>
            <p:cNvGrpSpPr/>
            <p:nvPr/>
          </p:nvGrpSpPr>
          <p:grpSpPr>
            <a:xfrm>
              <a:off x="5196188" y="4240786"/>
              <a:ext cx="2301904" cy="1419558"/>
              <a:chOff x="5196188" y="4345290"/>
              <a:chExt cx="2301904" cy="1419558"/>
            </a:xfrm>
          </p:grpSpPr>
          <p:pic>
            <p:nvPicPr>
              <p:cNvPr id="24" name="Graphic 23">
                <a:extLst>
                  <a:ext uri="{FF2B5EF4-FFF2-40B4-BE49-F238E27FC236}">
                    <a16:creationId xmlns:a16="http://schemas.microsoft.com/office/drawing/2014/main" id="{CB4C3105-A445-2348-B93F-4C5663C4A04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91540" y="4545275"/>
                <a:ext cx="711200" cy="711200"/>
              </a:xfrm>
              <a:prstGeom prst="rect">
                <a:avLst/>
              </a:prstGeom>
            </p:spPr>
          </p:pic>
          <p:sp>
            <p:nvSpPr>
              <p:cNvPr id="25" name="TextBox 24">
                <a:extLst>
                  <a:ext uri="{FF2B5EF4-FFF2-40B4-BE49-F238E27FC236}">
                    <a16:creationId xmlns:a16="http://schemas.microsoft.com/office/drawing/2014/main" id="{9F5FB9F5-46F1-B245-BC93-A889B288B8AE}"/>
                  </a:ext>
                </a:extLst>
              </p:cNvPr>
              <p:cNvSpPr txBox="1"/>
              <p:nvPr/>
            </p:nvSpPr>
            <p:spPr>
              <a:xfrm>
                <a:off x="5196188" y="5426294"/>
                <a:ext cx="2301904" cy="338554"/>
              </a:xfrm>
              <a:prstGeom prst="rect">
                <a:avLst/>
              </a:prstGeom>
              <a:noFill/>
            </p:spPr>
            <p:txBody>
              <a:bodyPr wrap="square" rtlCol="0">
                <a:spAutoFit/>
              </a:bodyPr>
              <a:lstStyle/>
              <a:p>
                <a:pPr algn="ctr"/>
                <a:r>
                  <a:rPr lang="en-US" sz="1600" dirty="0">
                    <a:solidFill>
                      <a:srgbClr val="232F3D"/>
                    </a:solidFill>
                    <a:latin typeface="Amazon Ember" panose="020B0603020204020204" pitchFamily="34" charset="0"/>
                    <a:ea typeface="Amazon Ember" panose="020B0603020204020204" pitchFamily="34" charset="0"/>
                    <a:cs typeface="Amazon Ember" panose="020B0603020204020204" pitchFamily="34" charset="0"/>
                  </a:rPr>
                  <a:t>Amazon S3</a:t>
                </a:r>
              </a:p>
            </p:txBody>
          </p:sp>
          <p:grpSp>
            <p:nvGrpSpPr>
              <p:cNvPr id="30" name="Group 29">
                <a:extLst>
                  <a:ext uri="{FF2B5EF4-FFF2-40B4-BE49-F238E27FC236}">
                    <a16:creationId xmlns:a16="http://schemas.microsoft.com/office/drawing/2014/main" id="{B0646FBA-59DD-6D45-A743-5F82BC4FE1AA}"/>
                  </a:ext>
                </a:extLst>
              </p:cNvPr>
              <p:cNvGrpSpPr/>
              <p:nvPr/>
            </p:nvGrpSpPr>
            <p:grpSpPr>
              <a:xfrm>
                <a:off x="5815382" y="4345290"/>
                <a:ext cx="1060145" cy="1060145"/>
                <a:chOff x="1071772" y="2943249"/>
                <a:chExt cx="1806299" cy="1806299"/>
              </a:xfrm>
            </p:grpSpPr>
            <p:sp>
              <p:nvSpPr>
                <p:cNvPr id="31" name="Oval 30">
                  <a:extLst>
                    <a:ext uri="{FF2B5EF4-FFF2-40B4-BE49-F238E27FC236}">
                      <a16:creationId xmlns:a16="http://schemas.microsoft.com/office/drawing/2014/main" id="{F0793D18-19D3-5542-AFAE-ACB91625912F}"/>
                    </a:ext>
                  </a:extLst>
                </p:cNvPr>
                <p:cNvSpPr/>
                <p:nvPr/>
              </p:nvSpPr>
              <p:spPr>
                <a:xfrm>
                  <a:off x="1071772" y="2943249"/>
                  <a:ext cx="1806299" cy="1806299"/>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1C3EF585-08F6-A348-8F82-6CE4BB803A93}"/>
                    </a:ext>
                  </a:extLst>
                </p:cNvPr>
                <p:cNvCxnSpPr>
                  <a:stCxn id="31" idx="1"/>
                  <a:endCxn id="31" idx="5"/>
                </p:cNvCxnSpPr>
                <p:nvPr/>
              </p:nvCxnSpPr>
              <p:spPr>
                <a:xfrm>
                  <a:off x="1336298" y="3207775"/>
                  <a:ext cx="1277247" cy="1277247"/>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83FC9ADF-CA14-3F4D-BEB2-7FE2F982A4DD}"/>
                </a:ext>
              </a:extLst>
            </p:cNvPr>
            <p:cNvSpPr/>
            <p:nvPr/>
          </p:nvSpPr>
          <p:spPr>
            <a:xfrm>
              <a:off x="8426720" y="3975824"/>
              <a:ext cx="3366685" cy="1747778"/>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E005E552-4B11-F04D-9A4D-FA2AB2AD4F7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BD7C5AC5-4F1B-3B4D-84A2-B79E6B3ED5F6}"/>
              </a:ext>
            </a:extLst>
          </p:cNvPr>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3633062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txBox="1">
            <a:spLocks noGrp="1"/>
          </p:cNvSpPr>
          <p:nvPr>
            <p:ph type="title"/>
          </p:nvPr>
        </p:nvSpPr>
        <p:spPr>
          <a:prstGeom prst="rect">
            <a:avLst/>
          </a:prstGeom>
        </p:spPr>
        <p:txBody>
          <a:bodyPr>
            <a:noAutofit/>
          </a:bodyPr>
          <a:lstStyle>
            <a:lvl1pPr defTabSz="566927">
              <a:defRPr sz="2480"/>
            </a:lvl1pPr>
          </a:lstStyle>
          <a:p>
            <a:r>
              <a:rPr lang="en-US" sz="4000" dirty="0"/>
              <a:t>Amazon EFS</a:t>
            </a:r>
            <a:endParaRPr sz="4000" dirty="0"/>
          </a:p>
        </p:txBody>
      </p:sp>
      <p:pic>
        <p:nvPicPr>
          <p:cNvPr id="7" name="Graphic 28">
            <a:extLst>
              <a:ext uri="{FF2B5EF4-FFF2-40B4-BE49-F238E27FC236}">
                <a16:creationId xmlns:a16="http://schemas.microsoft.com/office/drawing/2014/main" id="{A96AED2E-9974-4274-99A0-677F81AC9AD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1523" y="232201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4B2439D-44C2-4493-8297-05576F532A93}"/>
              </a:ext>
            </a:extLst>
          </p:cNvPr>
          <p:cNvSpPr txBox="1"/>
          <p:nvPr/>
        </p:nvSpPr>
        <p:spPr>
          <a:xfrm>
            <a:off x="588523" y="3423621"/>
            <a:ext cx="1940399" cy="830997"/>
          </a:xfrm>
          <a:prstGeom prst="rect">
            <a:avLst/>
          </a:prstGeom>
          <a:noFill/>
        </p:spPr>
        <p:txBody>
          <a:bodyPr wrap="square" rtlCol="0">
            <a:spAutoFit/>
          </a:bodyPr>
          <a:lstStyle/>
          <a:p>
            <a:pPr algn="ctr"/>
            <a:r>
              <a:rPr lang="en-US" sz="1600" dirty="0">
                <a:solidFill>
                  <a:srgbClr val="232F3D"/>
                </a:solidFill>
                <a:latin typeface="Amazon Ember" panose="02000000000000000000" pitchFamily="2" charset="0"/>
              </a:rPr>
              <a:t>Amazon </a:t>
            </a:r>
            <a:br>
              <a:rPr lang="en-US" sz="1600" dirty="0">
                <a:solidFill>
                  <a:srgbClr val="232F3D"/>
                </a:solidFill>
                <a:latin typeface="Amazon Ember" panose="02000000000000000000" pitchFamily="2" charset="0"/>
              </a:rPr>
            </a:br>
            <a:r>
              <a:rPr lang="en-US" sz="1600" dirty="0">
                <a:solidFill>
                  <a:srgbClr val="232F3D"/>
                </a:solidFill>
                <a:latin typeface="Amazon Ember" panose="02000000000000000000" pitchFamily="2" charset="0"/>
              </a:rPr>
              <a:t>Elastic File System (Amazon EFS)</a:t>
            </a:r>
          </a:p>
        </p:txBody>
      </p:sp>
      <p:sp>
        <p:nvSpPr>
          <p:cNvPr id="5" name="Rectangle 4">
            <a:extLst>
              <a:ext uri="{FF2B5EF4-FFF2-40B4-BE49-F238E27FC236}">
                <a16:creationId xmlns:a16="http://schemas.microsoft.com/office/drawing/2014/main" id="{0677AC58-19A9-304A-B11D-B210EBE94B1A}"/>
              </a:ext>
              <a:ext uri="{C183D7F6-B498-43B3-948B-1728B52AA6E4}">
                <adec:decorative xmlns:adec="http://schemas.microsoft.com/office/drawing/2017/decorative" val="1"/>
              </a:ext>
            </a:extLst>
          </p:cNvPr>
          <p:cNvSpPr/>
          <p:nvPr/>
        </p:nvSpPr>
        <p:spPr>
          <a:xfrm>
            <a:off x="408247" y="1864448"/>
            <a:ext cx="2300950" cy="2939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F9D69FED-0B53-574E-83FD-1BC23FCED0C9}"/>
              </a:ext>
            </a:extLst>
          </p:cNvPr>
          <p:cNvSpPr>
            <a:spLocks noGrp="1"/>
          </p:cNvSpPr>
          <p:nvPr>
            <p:ph idx="1"/>
          </p:nvPr>
        </p:nvSpPr>
        <p:spPr>
          <a:xfrm>
            <a:off x="3139150" y="1666679"/>
            <a:ext cx="8157741" cy="1078745"/>
          </a:xfrm>
        </p:spPr>
        <p:txBody>
          <a:bodyPr/>
          <a:lstStyle/>
          <a:p>
            <a:pPr marL="0" lvl="0" indent="0" algn="ctr">
              <a:buNone/>
            </a:pPr>
            <a:r>
              <a:rPr lang="en-US" dirty="0">
                <a:latin typeface="+mn-lt"/>
                <a:ea typeface="Amazon Ember" panose="020B0603020204020204" pitchFamily="34" charset="0"/>
                <a:cs typeface="Amazon Ember" panose="020B0603020204020204" pitchFamily="34" charset="0"/>
              </a:rPr>
              <a:t>Amazon EFS provides file system storage for </a:t>
            </a:r>
            <a:br>
              <a:rPr lang="en-US" dirty="0">
                <a:latin typeface="+mn-lt"/>
                <a:ea typeface="Amazon Ember" panose="020B0603020204020204" pitchFamily="34" charset="0"/>
                <a:cs typeface="Amazon Ember" panose="020B0603020204020204" pitchFamily="34" charset="0"/>
              </a:rPr>
            </a:b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Linux-based</a:t>
            </a:r>
            <a:r>
              <a:rPr lang="en-US" dirty="0">
                <a:latin typeface="+mn-lt"/>
                <a:ea typeface="Amazon Ember" panose="020B0603020204020204" pitchFamily="34" charset="0"/>
                <a:cs typeface="Amazon Ember" panose="020B0603020204020204" pitchFamily="34" charset="0"/>
              </a:rPr>
              <a:t> workloads.</a:t>
            </a:r>
          </a:p>
          <a:p>
            <a:pPr marL="0" lvl="0"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9" name="Content Placeholder 8">
            <a:extLst>
              <a:ext uri="{FF2B5EF4-FFF2-40B4-BE49-F238E27FC236}">
                <a16:creationId xmlns:a16="http://schemas.microsoft.com/office/drawing/2014/main" id="{2D435A0E-1C42-E54F-A1B0-7F0CF209F36D}"/>
              </a:ext>
            </a:extLst>
          </p:cNvPr>
          <p:cNvSpPr>
            <a:spLocks noGrp="1"/>
          </p:cNvSpPr>
          <p:nvPr>
            <p:ph idx="13"/>
          </p:nvPr>
        </p:nvSpPr>
        <p:spPr>
          <a:xfrm>
            <a:off x="3211345" y="2745424"/>
            <a:ext cx="8392132" cy="3447032"/>
          </a:xfrm>
        </p:spPr>
        <p:txBody>
          <a:bodyPr/>
          <a:lstStyle/>
          <a:p>
            <a:r>
              <a:rPr lang="en-US" sz="2400" dirty="0">
                <a:latin typeface="+mn-lt"/>
              </a:rPr>
              <a:t>Fully managed elastic file system</a:t>
            </a:r>
          </a:p>
          <a:p>
            <a:r>
              <a:rPr lang="en-US" sz="2400" dirty="0">
                <a:latin typeface="+mn-lt"/>
              </a:rPr>
              <a:t>Scales automatically up or down as files are added and removed</a:t>
            </a:r>
          </a:p>
          <a:p>
            <a:r>
              <a:rPr lang="en-US" sz="2400" dirty="0">
                <a:latin typeface="+mn-lt"/>
              </a:rPr>
              <a:t>Petabytes of capacity</a:t>
            </a:r>
          </a:p>
          <a:p>
            <a:r>
              <a:rPr lang="en-US" sz="2400" dirty="0">
                <a:latin typeface="+mn-lt"/>
              </a:rPr>
              <a:t>Supports Network File System (NFS) protocols</a:t>
            </a:r>
          </a:p>
          <a:p>
            <a:pPr lvl="1"/>
            <a:r>
              <a:rPr lang="en-US" sz="2000" dirty="0">
                <a:latin typeface="+mn-lt"/>
              </a:rPr>
              <a:t>Mount the file system to the EC2 instance</a:t>
            </a:r>
            <a:endParaRPr lang="en-US" sz="1600" dirty="0">
              <a:latin typeface="+mn-lt"/>
            </a:endParaRPr>
          </a:p>
          <a:p>
            <a:r>
              <a:rPr lang="en-US" sz="2400" dirty="0">
                <a:latin typeface="+mn-lt"/>
              </a:rPr>
              <a:t>Compatible with all Linux-based AMIs for Amazon EC2</a:t>
            </a:r>
          </a:p>
          <a:p>
            <a:endParaRPr lang="en-US" dirty="0">
              <a:latin typeface="+mn-lt"/>
            </a:endParaRPr>
          </a:p>
        </p:txBody>
      </p:sp>
      <p:sp>
        <p:nvSpPr>
          <p:cNvPr id="6" name="Footer Placeholder 2">
            <a:extLst>
              <a:ext uri="{C183D7F6-B498-43B3-948B-1728B52AA6E4}">
                <adec:decorative xmlns:adec="http://schemas.microsoft.com/office/drawing/2017/decorative" val="1"/>
              </a:ext>
            </a:extLst>
          </p:cNvPr>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rPr>
              <a:t>© 2020, Amazon Web Services, Inc. or its Affiliates. All rights reserved.</a:t>
            </a:r>
          </a:p>
        </p:txBody>
      </p:sp>
      <p:sp>
        <p:nvSpPr>
          <p:cNvPr id="2" name="Slide Number Placeholder 1"/>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45</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424488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3"/>
          <p:cNvSpPr txBox="1">
            <a:spLocks noGrp="1"/>
          </p:cNvSpPr>
          <p:nvPr>
            <p:ph type="title"/>
          </p:nvPr>
        </p:nvSpPr>
        <p:spPr>
          <a:prstGeom prst="rect">
            <a:avLst/>
          </a:prstGeom>
        </p:spPr>
        <p:txBody>
          <a:bodyPr>
            <a:noAutofit/>
          </a:bodyPr>
          <a:lstStyle>
            <a:lvl1pPr defTabSz="566927">
              <a:defRPr sz="2480"/>
            </a:lvl1pPr>
          </a:lstStyle>
          <a:p>
            <a:r>
              <a:rPr lang="en-US" sz="4000" dirty="0"/>
              <a:t>Amazon EFS u</a:t>
            </a:r>
            <a:r>
              <a:rPr sz="4000" dirty="0"/>
              <a:t>se </a:t>
            </a:r>
            <a:r>
              <a:rPr lang="en-US" sz="4000" dirty="0"/>
              <a:t>c</a:t>
            </a:r>
            <a:r>
              <a:rPr sz="4000" dirty="0"/>
              <a:t>ases</a:t>
            </a:r>
          </a:p>
        </p:txBody>
      </p:sp>
      <p:grpSp>
        <p:nvGrpSpPr>
          <p:cNvPr id="4" name="Group 3" descr="An EFS file systems is mounted on each of three Linux instance guest operating systems.">
            <a:extLst>
              <a:ext uri="{FF2B5EF4-FFF2-40B4-BE49-F238E27FC236}">
                <a16:creationId xmlns:a16="http://schemas.microsoft.com/office/drawing/2014/main" id="{0CCA37F2-91F0-2E44-9626-049496D87E0F}"/>
              </a:ext>
            </a:extLst>
          </p:cNvPr>
          <p:cNvGrpSpPr/>
          <p:nvPr/>
        </p:nvGrpSpPr>
        <p:grpSpPr>
          <a:xfrm>
            <a:off x="450202" y="2070890"/>
            <a:ext cx="4334012" cy="3085851"/>
            <a:chOff x="450202" y="2070890"/>
            <a:chExt cx="4334012" cy="3085851"/>
          </a:xfrm>
        </p:grpSpPr>
        <p:sp>
          <p:nvSpPr>
            <p:cNvPr id="12" name="TextBox 11">
              <a:extLst>
                <a:ext uri="{FF2B5EF4-FFF2-40B4-BE49-F238E27FC236}">
                  <a16:creationId xmlns:a16="http://schemas.microsoft.com/office/drawing/2014/main" id="{64B2501D-642B-DF41-B4D4-C5FEC3717989}"/>
                </a:ext>
              </a:extLst>
            </p:cNvPr>
            <p:cNvSpPr txBox="1"/>
            <p:nvPr/>
          </p:nvSpPr>
          <p:spPr>
            <a:xfrm>
              <a:off x="712297" y="2211948"/>
              <a:ext cx="1401097" cy="646331"/>
            </a:xfrm>
            <a:prstGeom prst="rect">
              <a:avLst/>
            </a:prstGeom>
            <a:noFill/>
          </p:spPr>
          <p:txBody>
            <a:bodyPr wrap="square" rtlCol="0">
              <a:spAutoFit/>
            </a:bodyPr>
            <a:lstStyle/>
            <a:p>
              <a:pPr algn="r"/>
              <a:r>
                <a:rPr lang="en-US" dirty="0"/>
                <a:t>EFS </a:t>
              </a:r>
              <a:br>
                <a:rPr lang="en-US" dirty="0"/>
              </a:br>
              <a:r>
                <a:rPr lang="en-US" dirty="0"/>
                <a:t>file system</a:t>
              </a:r>
            </a:p>
          </p:txBody>
        </p:sp>
        <p:pic>
          <p:nvPicPr>
            <p:cNvPr id="13" name="Graphic 12">
              <a:extLst>
                <a:ext uri="{FF2B5EF4-FFF2-40B4-BE49-F238E27FC236}">
                  <a16:creationId xmlns:a16="http://schemas.microsoft.com/office/drawing/2014/main" id="{E169A879-D881-0F48-A6EA-7566BC6B9C4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0832" y="2070890"/>
              <a:ext cx="731520" cy="731520"/>
            </a:xfrm>
            <a:prstGeom prst="rect">
              <a:avLst/>
            </a:prstGeom>
          </p:spPr>
        </p:pic>
        <p:sp>
          <p:nvSpPr>
            <p:cNvPr id="14" name="TextBox 13">
              <a:extLst>
                <a:ext uri="{FF2B5EF4-FFF2-40B4-BE49-F238E27FC236}">
                  <a16:creationId xmlns:a16="http://schemas.microsoft.com/office/drawing/2014/main" id="{0A04B335-003E-2F4F-952A-EB7338CAC918}"/>
                </a:ext>
              </a:extLst>
            </p:cNvPr>
            <p:cNvSpPr txBox="1"/>
            <p:nvPr/>
          </p:nvSpPr>
          <p:spPr>
            <a:xfrm>
              <a:off x="450202" y="4664298"/>
              <a:ext cx="993922" cy="492443"/>
            </a:xfrm>
            <a:prstGeom prst="rect">
              <a:avLst/>
            </a:prstGeom>
            <a:noFill/>
          </p:spPr>
          <p:txBody>
            <a:bodyPr wrap="square" lIns="0" tIns="0" rIns="0" bIns="0" rtlCol="0">
              <a:spAutoFit/>
            </a:bodyPr>
            <a:lstStyle/>
            <a:p>
              <a:pPr algn="ctr"/>
              <a:r>
                <a:rPr lang="en-US" sz="1600" dirty="0">
                  <a:latin typeface="Amazon Ember" panose="02000000000000000000" pitchFamily="2" charset="0"/>
                  <a:ea typeface="Amazon Ember" panose="02000000000000000000" pitchFamily="2" charset="0"/>
                  <a:cs typeface="Amazon Ember Light" charset="0"/>
                </a:rPr>
                <a:t>Linux Instance 1</a:t>
              </a:r>
            </a:p>
          </p:txBody>
        </p:sp>
        <p:pic>
          <p:nvPicPr>
            <p:cNvPr id="15" name="Graphic 135">
              <a:extLst>
                <a:ext uri="{FF2B5EF4-FFF2-40B4-BE49-F238E27FC236}">
                  <a16:creationId xmlns:a16="http://schemas.microsoft.com/office/drawing/2014/main" id="{FF7C0E7D-084E-AC41-BE1C-4DF87D66977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403" y="3847857"/>
              <a:ext cx="731520" cy="731520"/>
            </a:xfrm>
            <a:prstGeom prst="rect">
              <a:avLst/>
            </a:prstGeom>
          </p:spPr>
        </p:pic>
        <p:sp>
          <p:nvSpPr>
            <p:cNvPr id="16" name="TextBox 15">
              <a:extLst>
                <a:ext uri="{FF2B5EF4-FFF2-40B4-BE49-F238E27FC236}">
                  <a16:creationId xmlns:a16="http://schemas.microsoft.com/office/drawing/2014/main" id="{11FC403F-57F1-7341-954B-F2D33019C793}"/>
                </a:ext>
              </a:extLst>
            </p:cNvPr>
            <p:cNvSpPr txBox="1"/>
            <p:nvPr/>
          </p:nvSpPr>
          <p:spPr>
            <a:xfrm>
              <a:off x="2099630" y="4664297"/>
              <a:ext cx="993922" cy="492443"/>
            </a:xfrm>
            <a:prstGeom prst="rect">
              <a:avLst/>
            </a:prstGeom>
            <a:noFill/>
          </p:spPr>
          <p:txBody>
            <a:bodyPr wrap="square" lIns="0" tIns="0" rIns="0" bIns="0" rtlCol="0">
              <a:spAutoFit/>
            </a:bodyPr>
            <a:lstStyle/>
            <a:p>
              <a:pPr algn="ctr"/>
              <a:r>
                <a:rPr lang="en-US" sz="1600" dirty="0">
                  <a:latin typeface="Amazon Ember" panose="02000000000000000000" pitchFamily="2" charset="0"/>
                  <a:ea typeface="Amazon Ember" panose="02000000000000000000" pitchFamily="2" charset="0"/>
                  <a:cs typeface="Amazon Ember Light" charset="0"/>
                </a:rPr>
                <a:t>Linux Instance 2</a:t>
              </a:r>
            </a:p>
          </p:txBody>
        </p:sp>
        <p:pic>
          <p:nvPicPr>
            <p:cNvPr id="17" name="Graphic 135">
              <a:extLst>
                <a:ext uri="{FF2B5EF4-FFF2-40B4-BE49-F238E27FC236}">
                  <a16:creationId xmlns:a16="http://schemas.microsoft.com/office/drawing/2014/main" id="{B22C5059-4929-374B-9FDE-C173FD4FA1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2903" y="3847857"/>
              <a:ext cx="731520" cy="731520"/>
            </a:xfrm>
            <a:prstGeom prst="rect">
              <a:avLst/>
            </a:prstGeom>
          </p:spPr>
        </p:pic>
        <p:sp>
          <p:nvSpPr>
            <p:cNvPr id="18" name="TextBox 17">
              <a:extLst>
                <a:ext uri="{FF2B5EF4-FFF2-40B4-BE49-F238E27FC236}">
                  <a16:creationId xmlns:a16="http://schemas.microsoft.com/office/drawing/2014/main" id="{F59939CE-8711-8342-84D7-DCDD253617DA}"/>
                </a:ext>
              </a:extLst>
            </p:cNvPr>
            <p:cNvSpPr txBox="1"/>
            <p:nvPr/>
          </p:nvSpPr>
          <p:spPr>
            <a:xfrm>
              <a:off x="3790292" y="4664298"/>
              <a:ext cx="993922" cy="492443"/>
            </a:xfrm>
            <a:prstGeom prst="rect">
              <a:avLst/>
            </a:prstGeom>
            <a:noFill/>
          </p:spPr>
          <p:txBody>
            <a:bodyPr wrap="square" lIns="0" tIns="0" rIns="0" bIns="0" rtlCol="0">
              <a:spAutoFit/>
            </a:bodyPr>
            <a:lstStyle/>
            <a:p>
              <a:pPr algn="ctr"/>
              <a:r>
                <a:rPr lang="en-US" sz="1600" dirty="0">
                  <a:latin typeface="Amazon Ember" panose="02000000000000000000" pitchFamily="2" charset="0"/>
                  <a:ea typeface="Amazon Ember" panose="02000000000000000000" pitchFamily="2" charset="0"/>
                  <a:cs typeface="Amazon Ember Light" charset="0"/>
                </a:rPr>
                <a:t>Linux Instance 3</a:t>
              </a:r>
            </a:p>
          </p:txBody>
        </p:sp>
        <p:pic>
          <p:nvPicPr>
            <p:cNvPr id="19" name="Graphic 135">
              <a:extLst>
                <a:ext uri="{FF2B5EF4-FFF2-40B4-BE49-F238E27FC236}">
                  <a16:creationId xmlns:a16="http://schemas.microsoft.com/office/drawing/2014/main" id="{2F0D0F92-7DEE-6E4A-A15A-5CE6732808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1493" y="3847857"/>
              <a:ext cx="731520" cy="731520"/>
            </a:xfrm>
            <a:prstGeom prst="rect">
              <a:avLst/>
            </a:prstGeom>
          </p:spPr>
        </p:pic>
        <p:cxnSp>
          <p:nvCxnSpPr>
            <p:cNvPr id="20" name="Straight Arrow Connector 19">
              <a:extLst>
                <a:ext uri="{FF2B5EF4-FFF2-40B4-BE49-F238E27FC236}">
                  <a16:creationId xmlns:a16="http://schemas.microsoft.com/office/drawing/2014/main" id="{B85730CB-DA1A-534B-BC58-E5794DD042E8}"/>
                </a:ext>
              </a:extLst>
            </p:cNvPr>
            <p:cNvCxnSpPr>
              <a:stCxn id="13" idx="2"/>
              <a:endCxn id="15" idx="0"/>
            </p:cNvCxnSpPr>
            <p:nvPr/>
          </p:nvCxnSpPr>
          <p:spPr>
            <a:xfrm rot="5400000">
              <a:off x="1249155" y="2500419"/>
              <a:ext cx="1045447" cy="1649429"/>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9">
              <a:extLst>
                <a:ext uri="{FF2B5EF4-FFF2-40B4-BE49-F238E27FC236}">
                  <a16:creationId xmlns:a16="http://schemas.microsoft.com/office/drawing/2014/main" id="{D2256571-554F-FC45-B4B7-7FB5C22A83F1}"/>
                </a:ext>
              </a:extLst>
            </p:cNvPr>
            <p:cNvCxnSpPr>
              <a:cxnSpLocks/>
              <a:stCxn id="13" idx="2"/>
              <a:endCxn id="17" idx="0"/>
            </p:cNvCxnSpPr>
            <p:nvPr/>
          </p:nvCxnSpPr>
          <p:spPr>
            <a:xfrm rot="16200000" flipH="1">
              <a:off x="2074904" y="3324097"/>
              <a:ext cx="1045447" cy="2071"/>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9">
              <a:extLst>
                <a:ext uri="{FF2B5EF4-FFF2-40B4-BE49-F238E27FC236}">
                  <a16:creationId xmlns:a16="http://schemas.microsoft.com/office/drawing/2014/main" id="{6DDF1F39-5277-7340-BBE0-CAF112374DC0}"/>
                </a:ext>
              </a:extLst>
            </p:cNvPr>
            <p:cNvCxnSpPr>
              <a:cxnSpLocks/>
              <a:stCxn id="13" idx="2"/>
              <a:endCxn id="19" idx="0"/>
            </p:cNvCxnSpPr>
            <p:nvPr/>
          </p:nvCxnSpPr>
          <p:spPr>
            <a:xfrm rot="16200000" flipH="1">
              <a:off x="2919199" y="2479802"/>
              <a:ext cx="1045447" cy="1690661"/>
            </a:xfrm>
            <a:prstGeom prst="bentConnector3">
              <a:avLst>
                <a:gd name="adj1" fmla="val 50000"/>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02B10B-7860-CF47-A440-CD437DD7F40E}"/>
                </a:ext>
              </a:extLst>
            </p:cNvPr>
            <p:cNvSpPr txBox="1"/>
            <p:nvPr/>
          </p:nvSpPr>
          <p:spPr>
            <a:xfrm>
              <a:off x="2680152" y="3012946"/>
              <a:ext cx="1691493" cy="646331"/>
            </a:xfrm>
            <a:prstGeom prst="rect">
              <a:avLst/>
            </a:prstGeom>
            <a:noFill/>
          </p:spPr>
          <p:txBody>
            <a:bodyPr wrap="square" rtlCol="0">
              <a:spAutoFit/>
            </a:bodyPr>
            <a:lstStyle/>
            <a:p>
              <a:r>
                <a:rPr lang="en-US" dirty="0"/>
                <a:t>Mounted to each guest OS</a:t>
              </a:r>
            </a:p>
          </p:txBody>
        </p:sp>
      </p:grpSp>
      <p:sp>
        <p:nvSpPr>
          <p:cNvPr id="2" name="Rectangle 1"/>
          <p:cNvSpPr/>
          <p:nvPr/>
        </p:nvSpPr>
        <p:spPr>
          <a:xfrm>
            <a:off x="5306272" y="1530538"/>
            <a:ext cx="6173431" cy="523220"/>
          </a:xfrm>
          <a:prstGeom prst="rect">
            <a:avLst/>
          </a:prstGeom>
        </p:spPr>
        <p:txBody>
          <a:bodyPr wrap="square" anchor="ctr">
            <a:spAutoFit/>
          </a:bodyPr>
          <a:lstStyle/>
          <a:p>
            <a:r>
              <a:rPr lang="en-US" sz="2800" dirty="0">
                <a:ea typeface="Amazon Ember" panose="020B0603020204020204" pitchFamily="34" charset="0"/>
                <a:cs typeface="Amazon Ember" panose="020B0603020204020204" pitchFamily="34" charset="0"/>
              </a:rPr>
              <a:t>Common workloads and applications:</a:t>
            </a:r>
            <a:endParaRPr lang="en-US" sz="2800" dirty="0">
              <a:ea typeface="Amazon Ember" panose="02000000000000000000" pitchFamily="2" charset="0"/>
            </a:endParaRPr>
          </a:p>
        </p:txBody>
      </p:sp>
      <p:sp>
        <p:nvSpPr>
          <p:cNvPr id="6" name="Content Placeholder 5">
            <a:extLst>
              <a:ext uri="{FF2B5EF4-FFF2-40B4-BE49-F238E27FC236}">
                <a16:creationId xmlns:a16="http://schemas.microsoft.com/office/drawing/2014/main" id="{B157655F-754A-BF4D-BFEB-97B16CD518FD}"/>
              </a:ext>
            </a:extLst>
          </p:cNvPr>
          <p:cNvSpPr>
            <a:spLocks noGrp="1"/>
          </p:cNvSpPr>
          <p:nvPr>
            <p:ph idx="1"/>
          </p:nvPr>
        </p:nvSpPr>
        <p:spPr>
          <a:xfrm>
            <a:off x="5744536" y="2161809"/>
            <a:ext cx="5960029" cy="3106381"/>
          </a:xfrm>
        </p:spPr>
        <p:txBody>
          <a:bodyPr/>
          <a:lstStyle/>
          <a:p>
            <a:pPr lvl="0"/>
            <a:r>
              <a:rPr lang="en-US" sz="2200" dirty="0"/>
              <a:t>Home directories</a:t>
            </a:r>
          </a:p>
          <a:p>
            <a:pPr lvl="0"/>
            <a:r>
              <a:rPr lang="en-US" sz="2200" dirty="0"/>
              <a:t>File system for enterprise applications</a:t>
            </a:r>
          </a:p>
          <a:p>
            <a:pPr lvl="0"/>
            <a:r>
              <a:rPr lang="en-US" sz="2200" dirty="0"/>
              <a:t>Application testing and development</a:t>
            </a:r>
          </a:p>
          <a:p>
            <a:pPr lvl="0"/>
            <a:r>
              <a:rPr lang="en-US" sz="2200" dirty="0"/>
              <a:t>Database backups</a:t>
            </a:r>
          </a:p>
          <a:p>
            <a:pPr lvl="0"/>
            <a:r>
              <a:rPr lang="en-US" sz="2200" dirty="0"/>
              <a:t>Web serving and content management</a:t>
            </a:r>
          </a:p>
          <a:p>
            <a:pPr lvl="0"/>
            <a:r>
              <a:rPr lang="en-US" sz="2200" dirty="0"/>
              <a:t>Media workflows</a:t>
            </a:r>
          </a:p>
          <a:p>
            <a:pPr lvl="0"/>
            <a:r>
              <a:rPr lang="en-US" sz="2200" dirty="0"/>
              <a:t>Big data analytics</a:t>
            </a:r>
          </a:p>
        </p:txBody>
      </p:sp>
      <p:sp>
        <p:nvSpPr>
          <p:cNvPr id="30" name="TextBox 29">
            <a:extLst>
              <a:ext uri="{FF2B5EF4-FFF2-40B4-BE49-F238E27FC236}">
                <a16:creationId xmlns:a16="http://schemas.microsoft.com/office/drawing/2014/main" id="{506F5319-5E8B-0744-B819-7E0AC7485B01}"/>
              </a:ext>
            </a:extLst>
          </p:cNvPr>
          <p:cNvSpPr txBox="1"/>
          <p:nvPr/>
        </p:nvSpPr>
        <p:spPr>
          <a:xfrm>
            <a:off x="419100" y="5540591"/>
            <a:ext cx="7220246" cy="584775"/>
          </a:xfrm>
          <a:prstGeom prst="rect">
            <a:avLst/>
          </a:prstGeom>
          <a:noFill/>
        </p:spPr>
        <p:txBody>
          <a:bodyPr wrap="none" rtlCol="0">
            <a:spAutoFit/>
          </a:bodyPr>
          <a:lstStyle/>
          <a:p>
            <a:r>
              <a:rPr lang="en-US" altLang="en-US" sz="1600" dirty="0">
                <a:ea typeface="Amazon Ember" charset="0"/>
                <a:cs typeface="Amazon Ember" charset="0"/>
              </a:rPr>
              <a:t>Example command to mount the file system to each guest OS:</a:t>
            </a:r>
            <a:br>
              <a:rPr lang="en-US" altLang="en-US" sz="1600" dirty="0">
                <a:latin typeface="Amazon Ember" charset="0"/>
                <a:ea typeface="Amazon Ember" charset="0"/>
                <a:cs typeface="Amazon Ember" charset="0"/>
              </a:rPr>
            </a:br>
            <a:r>
              <a:rPr lang="en-US" altLang="en-US" sz="1600" dirty="0">
                <a:latin typeface="Lucida Console" panose="020B0609040504020204" pitchFamily="49" charset="0"/>
                <a:ea typeface="Amazon Ember" charset="0"/>
                <a:cs typeface="Amazon Ember" charset="0"/>
              </a:rPr>
              <a:t>$ sudo mount -t nfs4 mount-target-DNS:/ ~/efs-mount-point</a:t>
            </a:r>
            <a:endParaRPr lang="en-US" altLang="en-US" sz="3600" dirty="0">
              <a:latin typeface="Lucida Console" panose="020B0609040504020204" pitchFamily="49" charset="0"/>
              <a:ea typeface="Amazon Ember" charset="0"/>
              <a:cs typeface="Amazon Ember" charset="0"/>
            </a:endParaRPr>
          </a:p>
        </p:txBody>
      </p:sp>
      <p:sp>
        <p:nvSpPr>
          <p:cNvPr id="5" name="Footer Placeholder 2">
            <a:extLst>
              <a:ext uri="{C183D7F6-B498-43B3-948B-1728B52AA6E4}">
                <adec:decorative xmlns:adec="http://schemas.microsoft.com/office/drawing/2017/decorative" val="1"/>
              </a:ext>
            </a:extLst>
          </p:cNvPr>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rPr>
              <a:t>© 2020, Amazon Web Services, Inc. or its Affiliates. All rights reserved.</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46</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4079345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txBox="1">
            <a:spLocks noGrp="1"/>
          </p:cNvSpPr>
          <p:nvPr>
            <p:ph type="title"/>
          </p:nvPr>
        </p:nvSpPr>
        <p:spPr>
          <a:prstGeom prst="rect">
            <a:avLst/>
          </a:prstGeom>
        </p:spPr>
        <p:txBody>
          <a:bodyPr>
            <a:noAutofit/>
          </a:bodyPr>
          <a:lstStyle>
            <a:lvl1pPr defTabSz="566927">
              <a:defRPr sz="2480"/>
            </a:lvl1pPr>
          </a:lstStyle>
          <a:p>
            <a:r>
              <a:rPr lang="en-US" sz="4000" dirty="0"/>
              <a:t>Amazon FSx for Windows File Server</a:t>
            </a:r>
            <a:endParaRPr sz="4000" dirty="0"/>
          </a:p>
        </p:txBody>
      </p:sp>
      <p:pic>
        <p:nvPicPr>
          <p:cNvPr id="5" name="Graphic 36">
            <a:extLst>
              <a:ext uri="{FF2B5EF4-FFF2-40B4-BE49-F238E27FC236}">
                <a16:creationId xmlns:a16="http://schemas.microsoft.com/office/drawing/2014/main" id="{FACA7F34-701E-42F2-975A-FF707B225B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802" y="2421605"/>
            <a:ext cx="1005840" cy="1005840"/>
          </a:xfrm>
          <a:prstGeom prst="rect">
            <a:avLst/>
          </a:prstGeom>
        </p:spPr>
      </p:pic>
      <p:sp>
        <p:nvSpPr>
          <p:cNvPr id="4" name="TextBox 3">
            <a:extLst>
              <a:ext uri="{FF2B5EF4-FFF2-40B4-BE49-F238E27FC236}">
                <a16:creationId xmlns:a16="http://schemas.microsoft.com/office/drawing/2014/main" id="{94B2439D-44C2-4493-8297-05576F532A93}"/>
              </a:ext>
            </a:extLst>
          </p:cNvPr>
          <p:cNvSpPr txBox="1"/>
          <p:nvPr/>
        </p:nvSpPr>
        <p:spPr>
          <a:xfrm>
            <a:off x="471325" y="3476770"/>
            <a:ext cx="2182148" cy="1015663"/>
          </a:xfrm>
          <a:prstGeom prst="rect">
            <a:avLst/>
          </a:prstGeom>
          <a:noFill/>
        </p:spPr>
        <p:txBody>
          <a:bodyPr wrap="square" rtlCol="0">
            <a:spAutoFit/>
          </a:bodyPr>
          <a:lstStyle/>
          <a:p>
            <a:pPr algn="ctr"/>
            <a:r>
              <a:rPr lang="en-US" sz="2000" dirty="0">
                <a:ea typeface="Amazon Ember" panose="020B0603020204020204" pitchFamily="34" charset="0"/>
                <a:cs typeface="Amazon Ember" panose="020B0603020204020204" pitchFamily="34" charset="0"/>
              </a:rPr>
              <a:t>Amazon FSx for Windows File Server</a:t>
            </a:r>
          </a:p>
        </p:txBody>
      </p:sp>
      <p:sp>
        <p:nvSpPr>
          <p:cNvPr id="10" name="Rectangle 9">
            <a:extLst>
              <a:ext uri="{FF2B5EF4-FFF2-40B4-BE49-F238E27FC236}">
                <a16:creationId xmlns:a16="http://schemas.microsoft.com/office/drawing/2014/main" id="{14DAAA11-40CC-8244-9E46-F41A7AC18857}"/>
              </a:ext>
              <a:ext uri="{C183D7F6-B498-43B3-948B-1728B52AA6E4}">
                <adec:decorative xmlns:adec="http://schemas.microsoft.com/office/drawing/2017/decorative" val="1"/>
              </a:ext>
            </a:extLst>
          </p:cNvPr>
          <p:cNvSpPr/>
          <p:nvPr/>
        </p:nvSpPr>
        <p:spPr>
          <a:xfrm>
            <a:off x="408247" y="1864448"/>
            <a:ext cx="2300950" cy="2939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E9516BBD-67D3-C447-9E18-68FDD4AC0F07}"/>
              </a:ext>
            </a:extLst>
          </p:cNvPr>
          <p:cNvSpPr>
            <a:spLocks noGrp="1"/>
          </p:cNvSpPr>
          <p:nvPr>
            <p:ph idx="1"/>
          </p:nvPr>
        </p:nvSpPr>
        <p:spPr>
          <a:xfrm>
            <a:off x="3296080" y="1436508"/>
            <a:ext cx="7840118" cy="1038044"/>
          </a:xfrm>
        </p:spPr>
        <p:txBody>
          <a:bodyPr/>
          <a:lstStyle/>
          <a:p>
            <a:pPr marL="0" indent="0" algn="ctr">
              <a:buNone/>
            </a:pPr>
            <a:r>
              <a:rPr lang="en-US" sz="3000" dirty="0"/>
              <a:t>Provides fully managed shared file system storage for Microsoft Windows EC2 instances.</a:t>
            </a:r>
          </a:p>
        </p:txBody>
      </p:sp>
      <p:sp>
        <p:nvSpPr>
          <p:cNvPr id="7" name="Content Placeholder 6">
            <a:extLst>
              <a:ext uri="{FF2B5EF4-FFF2-40B4-BE49-F238E27FC236}">
                <a16:creationId xmlns:a16="http://schemas.microsoft.com/office/drawing/2014/main" id="{4454A9C8-D032-8B4C-89CB-CDC102F07376}"/>
              </a:ext>
            </a:extLst>
          </p:cNvPr>
          <p:cNvSpPr>
            <a:spLocks noGrp="1"/>
          </p:cNvSpPr>
          <p:nvPr>
            <p:ph idx="13"/>
          </p:nvPr>
        </p:nvSpPr>
        <p:spPr>
          <a:xfrm>
            <a:off x="3163868" y="2689034"/>
            <a:ext cx="8329374" cy="3606797"/>
          </a:xfrm>
        </p:spPr>
        <p:txBody>
          <a:bodyPr/>
          <a:lstStyle/>
          <a:p>
            <a:pPr lvl="0">
              <a:spcAft>
                <a:spcPts val="600"/>
              </a:spcAft>
            </a:pPr>
            <a:r>
              <a:rPr lang="en-US" sz="2000" dirty="0"/>
              <a:t>Native Microsoft Windows compatibility</a:t>
            </a:r>
          </a:p>
          <a:p>
            <a:pPr lvl="0">
              <a:spcAft>
                <a:spcPts val="600"/>
              </a:spcAft>
            </a:pPr>
            <a:r>
              <a:rPr lang="en-US" sz="2000" dirty="0">
                <a:solidFill>
                  <a:srgbClr val="000000"/>
                </a:solidFill>
              </a:rPr>
              <a:t>New Technology File System (NTFS) </a:t>
            </a:r>
          </a:p>
          <a:p>
            <a:pPr lvl="0">
              <a:spcAft>
                <a:spcPts val="600"/>
              </a:spcAft>
            </a:pPr>
            <a:r>
              <a:rPr lang="en-US" sz="2000" dirty="0"/>
              <a:t>Native Server Message Block (SMB) protocol version 2.0 to 3.1.1</a:t>
            </a:r>
          </a:p>
          <a:p>
            <a:pPr lvl="0">
              <a:spcAft>
                <a:spcPts val="600"/>
              </a:spcAft>
            </a:pPr>
            <a:r>
              <a:rPr lang="en-US" sz="2000" dirty="0"/>
              <a:t>Distributed File System (DFS) Namespaces and DFS Replication</a:t>
            </a:r>
          </a:p>
          <a:p>
            <a:pPr lvl="0">
              <a:spcAft>
                <a:spcPts val="600"/>
              </a:spcAft>
            </a:pPr>
            <a:r>
              <a:rPr lang="en-US" sz="2000" dirty="0"/>
              <a:t>Integrates with Microsoft Active Directory and supports Windows access control lists (ACLs)</a:t>
            </a:r>
          </a:p>
          <a:p>
            <a:pPr lvl="0">
              <a:spcAft>
                <a:spcPts val="600"/>
              </a:spcAft>
            </a:pPr>
            <a:r>
              <a:rPr lang="en-US" sz="2000" dirty="0"/>
              <a:t>Backed by high-performance SSD storage</a:t>
            </a:r>
          </a:p>
          <a:p>
            <a:pPr>
              <a:spcAft>
                <a:spcPts val="600"/>
              </a:spcAft>
            </a:pPr>
            <a:endParaRPr lang="en-US" sz="2000" dirty="0"/>
          </a:p>
        </p:txBody>
      </p:sp>
      <p:sp>
        <p:nvSpPr>
          <p:cNvPr id="2" name="Footer Placeholder 1">
            <a:extLst>
              <a:ext uri="{FF2B5EF4-FFF2-40B4-BE49-F238E27FC236}">
                <a16:creationId xmlns:a16="http://schemas.microsoft.com/office/drawing/2014/main" id="{43E51929-7695-C245-B6D5-72E22676B4A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DF1A132F-DF06-9543-AC8D-1A6DD7C03DEE}"/>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4021612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3"/>
          <p:cNvSpPr txBox="1">
            <a:spLocks noGrp="1"/>
          </p:cNvSpPr>
          <p:nvPr>
            <p:ph type="title"/>
          </p:nvPr>
        </p:nvSpPr>
        <p:spPr>
          <a:xfrm>
            <a:off x="304795" y="365125"/>
            <a:ext cx="9553575" cy="474119"/>
          </a:xfrm>
          <a:prstGeom prst="rect">
            <a:avLst/>
          </a:prstGeom>
        </p:spPr>
        <p:txBody>
          <a:bodyPr>
            <a:noAutofit/>
          </a:bodyPr>
          <a:lstStyle>
            <a:lvl1pPr defTabSz="566927">
              <a:defRPr sz="2480"/>
            </a:lvl1pPr>
          </a:lstStyle>
          <a:p>
            <a:r>
              <a:rPr lang="en-US" sz="3600" dirty="0"/>
              <a:t>Amazon FSx for Windows File Server u</a:t>
            </a:r>
            <a:r>
              <a:rPr sz="3600" dirty="0"/>
              <a:t>se </a:t>
            </a:r>
            <a:r>
              <a:rPr lang="en-US" sz="3600" dirty="0"/>
              <a:t>c</a:t>
            </a:r>
            <a:r>
              <a:rPr sz="3600" dirty="0"/>
              <a:t>ases</a:t>
            </a:r>
          </a:p>
        </p:txBody>
      </p:sp>
      <p:sp>
        <p:nvSpPr>
          <p:cNvPr id="2" name="Rectangle 1"/>
          <p:cNvSpPr/>
          <p:nvPr/>
        </p:nvSpPr>
        <p:spPr>
          <a:xfrm>
            <a:off x="345235" y="1374303"/>
            <a:ext cx="8379315" cy="1015663"/>
          </a:xfrm>
          <a:prstGeom prst="rect">
            <a:avLst/>
          </a:prstGeom>
        </p:spPr>
        <p:txBody>
          <a:bodyPr wrap="square" anchor="ctr">
            <a:spAutoFit/>
          </a:bodyPr>
          <a:lstStyle/>
          <a:p>
            <a:r>
              <a:rPr lang="en-US" sz="3000" dirty="0">
                <a:ea typeface="Amazon Ember" panose="020B0603020204020204" pitchFamily="34" charset="0"/>
                <a:cs typeface="Amazon Ember" panose="020B0603020204020204" pitchFamily="34" charset="0"/>
              </a:rPr>
              <a:t>Amazon FSx for Windows File Server supports a </a:t>
            </a:r>
            <a:r>
              <a:rPr lang="en-US" sz="3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broad set of Microsoft Windows workloads</a:t>
            </a:r>
            <a:r>
              <a:rPr lang="en-US" sz="3000" dirty="0">
                <a:ea typeface="Amazon Ember" panose="020B0603020204020204" pitchFamily="34" charset="0"/>
                <a:cs typeface="Amazon Ember" panose="020B0603020204020204" pitchFamily="34" charset="0"/>
              </a:rPr>
              <a:t>.</a:t>
            </a:r>
            <a:r>
              <a:rPr lang="en-US" sz="3000" dirty="0">
                <a:ea typeface="Amazon Ember" panose="02000000000000000000" pitchFamily="2" charset="0"/>
              </a:rPr>
              <a:t> </a:t>
            </a:r>
          </a:p>
        </p:txBody>
      </p:sp>
      <p:sp>
        <p:nvSpPr>
          <p:cNvPr id="6" name="Content Placeholder 5">
            <a:extLst>
              <a:ext uri="{FF2B5EF4-FFF2-40B4-BE49-F238E27FC236}">
                <a16:creationId xmlns:a16="http://schemas.microsoft.com/office/drawing/2014/main" id="{B157655F-754A-BF4D-BFEB-97B16CD518FD}"/>
              </a:ext>
            </a:extLst>
          </p:cNvPr>
          <p:cNvSpPr>
            <a:spLocks noGrp="1"/>
          </p:cNvSpPr>
          <p:nvPr>
            <p:ph idx="1"/>
          </p:nvPr>
        </p:nvSpPr>
        <p:spPr>
          <a:xfrm>
            <a:off x="419100" y="2628786"/>
            <a:ext cx="5960029" cy="3106381"/>
          </a:xfrm>
        </p:spPr>
        <p:txBody>
          <a:bodyPr/>
          <a:lstStyle/>
          <a:p>
            <a:pPr lvl="0"/>
            <a:r>
              <a:rPr lang="en-US" sz="2600" dirty="0"/>
              <a:t>Home directories</a:t>
            </a:r>
          </a:p>
          <a:p>
            <a:pPr lvl="0"/>
            <a:r>
              <a:rPr lang="en-US" sz="2600" dirty="0"/>
              <a:t>Lift-and-shift application workloads</a:t>
            </a:r>
          </a:p>
          <a:p>
            <a:pPr lvl="0"/>
            <a:r>
              <a:rPr lang="en-US" sz="2600" dirty="0"/>
              <a:t>Media and entertainment workflows</a:t>
            </a:r>
          </a:p>
          <a:p>
            <a:pPr lvl="0"/>
            <a:r>
              <a:rPr lang="en-US" sz="2600" dirty="0"/>
              <a:t>Data analytics</a:t>
            </a:r>
          </a:p>
          <a:p>
            <a:pPr lvl="0"/>
            <a:r>
              <a:rPr lang="en-US" sz="2600" dirty="0"/>
              <a:t>Web serving and content management</a:t>
            </a:r>
          </a:p>
          <a:p>
            <a:pPr lvl="0"/>
            <a:r>
              <a:rPr lang="en-US" sz="2600" dirty="0"/>
              <a:t>Software development environments</a:t>
            </a:r>
          </a:p>
          <a:p>
            <a:pPr lvl="0"/>
            <a:endParaRPr lang="en-US" sz="2600" dirty="0"/>
          </a:p>
          <a:p>
            <a:pPr lvl="0"/>
            <a:endParaRPr lang="en-US" sz="2600" dirty="0"/>
          </a:p>
        </p:txBody>
      </p:sp>
      <p:pic>
        <p:nvPicPr>
          <p:cNvPr id="7" name="Picture 6">
            <a:extLst>
              <a:ext uri="{FF2B5EF4-FFF2-40B4-BE49-F238E27FC236}">
                <a16:creationId xmlns:a16="http://schemas.microsoft.com/office/drawing/2014/main" id="{700E2DCC-9AAE-BA41-9C04-8EB965C2DA54}"/>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54368" y="2475300"/>
            <a:ext cx="4818532" cy="3613900"/>
          </a:xfrm>
          <a:prstGeom prst="rect">
            <a:avLst/>
          </a:prstGeom>
        </p:spPr>
      </p:pic>
      <p:sp>
        <p:nvSpPr>
          <p:cNvPr id="5" name="Footer Placeholder 2">
            <a:extLst>
              <a:ext uri="{C183D7F6-B498-43B3-948B-1728B52AA6E4}">
                <adec:decorative xmlns:adec="http://schemas.microsoft.com/office/drawing/2017/decorative" val="1"/>
              </a:ext>
            </a:extLst>
          </p:cNvPr>
          <p:cNvSpPr>
            <a:spLocks noGrp="1"/>
          </p:cNvSpPr>
          <p:nvPr>
            <p:ph type="ftr" sz="quarter" idx="3"/>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rPr>
              <a:t>© 2020, Amazon Web Services, Inc. or its Affiliates. All rights reserved.</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48</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631816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171450" indent="-171450"/>
            <a:r>
              <a:rPr lang="en-US" sz="2200" dirty="0"/>
              <a:t>Storage options for EC2 instances include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instance store, Amazon EBS</a:t>
            </a:r>
            <a:r>
              <a:rPr lang="en-US" sz="2200" dirty="0">
                <a:latin typeface="+mn-lt"/>
                <a:ea typeface="Amazon Ember" panose="020B0603020204020204" pitchFamily="34" charset="0"/>
                <a:cs typeface="Amazon Ember" panose="020B0603020204020204" pitchFamily="34" charset="0"/>
              </a:rPr>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EFS, </a:t>
            </a:r>
            <a:r>
              <a:rPr lang="en-US" sz="2200" dirty="0">
                <a:latin typeface="+mn-lt"/>
                <a:ea typeface="Amazon Ember" panose="020B0603020204020204" pitchFamily="34" charset="0"/>
                <a:cs typeface="Amazon Ember" panose="020B0603020204020204" pitchFamily="34" charset="0"/>
              </a:rPr>
              <a:t>and</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Amazon FSx for Windows File Server</a:t>
            </a:r>
            <a:endParaRPr lang="en-US" sz="2200" dirty="0"/>
          </a:p>
          <a:p>
            <a:r>
              <a:rPr lang="en-US" sz="2200" dirty="0"/>
              <a:t>For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root volume</a:t>
            </a:r>
            <a:r>
              <a:rPr lang="en-US" sz="2200" dirty="0"/>
              <a:t>, use </a:t>
            </a:r>
            <a:r>
              <a:rPr lang="en-US" sz="2200" dirty="0">
                <a:latin typeface="+mn-lt"/>
                <a:ea typeface="Amazon Ember" panose="020B0603020204020204" pitchFamily="34" charset="0"/>
                <a:cs typeface="Amazon Ember" panose="020B0603020204020204" pitchFamily="34" charset="0"/>
              </a:rPr>
              <a:t>instance store </a:t>
            </a:r>
            <a:r>
              <a:rPr lang="en-US" sz="2200" dirty="0">
                <a:latin typeface="+mn-lt"/>
              </a:rPr>
              <a:t>or </a:t>
            </a:r>
            <a:r>
              <a:rPr lang="en-US" sz="2200" dirty="0">
                <a:latin typeface="+mn-lt"/>
                <a:ea typeface="Amazon Ember" panose="020B0603020204020204" pitchFamily="34" charset="0"/>
                <a:cs typeface="Amazon Ember" panose="020B0603020204020204" pitchFamily="34" charset="0"/>
              </a:rPr>
              <a:t>SSD-backed Amazon EBS</a:t>
            </a:r>
            <a:endParaRPr lang="en-US" sz="2200" dirty="0">
              <a:latin typeface="+mn-lt"/>
            </a:endParaRPr>
          </a:p>
          <a:p>
            <a:r>
              <a:rPr lang="en-US" sz="2200" dirty="0"/>
              <a:t>For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volume that serves only one instance</a:t>
            </a:r>
            <a:r>
              <a:rPr lang="en-US" sz="2200" dirty="0">
                <a:latin typeface="+mn-lt"/>
              </a:rPr>
              <a:t>, use </a:t>
            </a:r>
            <a:r>
              <a:rPr lang="en-US" sz="2200" dirty="0">
                <a:latin typeface="+mn-lt"/>
                <a:ea typeface="Amazon Ember" panose="020B0603020204020204" pitchFamily="34" charset="0"/>
                <a:cs typeface="Amazon Ember" panose="020B0603020204020204" pitchFamily="34" charset="0"/>
              </a:rPr>
              <a:t>instance store </a:t>
            </a:r>
            <a:r>
              <a:rPr lang="en-US" sz="2200" dirty="0">
                <a:latin typeface="+mn-lt"/>
              </a:rPr>
              <a:t>or </a:t>
            </a:r>
            <a:r>
              <a:rPr lang="en-US" sz="2200" dirty="0">
                <a:latin typeface="+mn-lt"/>
                <a:ea typeface="Amazon Ember" panose="020B0603020204020204" pitchFamily="34" charset="0"/>
                <a:cs typeface="Amazon Ember" panose="020B0603020204020204" pitchFamily="34" charset="0"/>
              </a:rPr>
              <a:t>Amazon EBS storage</a:t>
            </a:r>
            <a:endParaRPr lang="en-US" sz="2200" dirty="0">
              <a:latin typeface="+mn-lt"/>
            </a:endParaRPr>
          </a:p>
          <a:p>
            <a:r>
              <a:rPr lang="en-US" sz="2200" dirty="0"/>
              <a:t>For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volume that serves</a:t>
            </a:r>
            <a:r>
              <a:rPr lang="en-US" sz="2200" dirty="0"/>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multiple Linux instances</a:t>
            </a:r>
            <a:r>
              <a:rPr lang="en-US" sz="2200" dirty="0">
                <a:latin typeface="+mn-lt"/>
              </a:rPr>
              <a:t>, use </a:t>
            </a:r>
            <a:r>
              <a:rPr lang="en-US" sz="2200" dirty="0">
                <a:latin typeface="+mn-lt"/>
                <a:ea typeface="Amazon Ember" panose="020B0603020204020204" pitchFamily="34" charset="0"/>
                <a:cs typeface="Amazon Ember" panose="020B0603020204020204" pitchFamily="34" charset="0"/>
              </a:rPr>
              <a:t>Amazon EFS</a:t>
            </a:r>
          </a:p>
          <a:p>
            <a:r>
              <a:rPr lang="en-US" sz="2200" dirty="0"/>
              <a:t>For a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volume that serves</a:t>
            </a:r>
            <a:r>
              <a:rPr lang="en-US" sz="2200" dirty="0"/>
              <a:t>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multiple Microsoft Windows instances</a:t>
            </a:r>
            <a:r>
              <a:rPr lang="en-US" sz="2200" dirty="0"/>
              <a:t>, use </a:t>
            </a:r>
            <a:r>
              <a:rPr lang="en-US" sz="2200" dirty="0">
                <a:latin typeface="+mn-lt"/>
                <a:ea typeface="Amazon Ember" panose="020B0603020204020204" pitchFamily="34" charset="0"/>
                <a:cs typeface="Amazon Ember" panose="020B0603020204020204" pitchFamily="34" charset="0"/>
              </a:rPr>
              <a:t>Amazon FSx for Windows File Server</a:t>
            </a:r>
            <a:endParaRPr lang="en-US" sz="22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49</a:t>
            </a:fld>
            <a:endParaRPr lang="en-US" dirty="0"/>
          </a:p>
        </p:txBody>
      </p:sp>
    </p:spTree>
    <p:custDataLst>
      <p:tags r:id="rId1"/>
    </p:custDataLst>
    <p:extLst>
      <p:ext uri="{BB962C8B-B14F-4D97-AF65-F5344CB8AC3E}">
        <p14:creationId xmlns:p14="http://schemas.microsoft.com/office/powerpoint/2010/main" val="2635918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Compute as part of a larger architecture</a:t>
            </a:r>
          </a:p>
        </p:txBody>
      </p:sp>
      <p:sp>
        <p:nvSpPr>
          <p:cNvPr id="4" name="Footer Placeholder 3">
            <a:extLst>
              <a:ext uri="{FF2B5EF4-FFF2-40B4-BE49-F238E27FC236}">
                <a16:creationId xmlns:a16="http://schemas.microsoft.com/office/drawing/2014/main" id="{5E80D147-A5C4-492A-B4A7-437F9D5CF8F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 name="Group 4" descr="enterprise architecture first shown in module 2. Most parts of the diagram remain faded out, but now user access to an EC2 instance is highlighted and the instance connects to EFS.">
            <a:extLst>
              <a:ext uri="{FF2B5EF4-FFF2-40B4-BE49-F238E27FC236}">
                <a16:creationId xmlns:a16="http://schemas.microsoft.com/office/drawing/2014/main" id="{EADD79DF-66F9-41CD-A48A-E8F142E64626}"/>
              </a:ext>
            </a:extLst>
          </p:cNvPr>
          <p:cNvGrpSpPr/>
          <p:nvPr/>
        </p:nvGrpSpPr>
        <p:grpSpPr>
          <a:xfrm>
            <a:off x="14813" y="1160581"/>
            <a:ext cx="12095979" cy="5303520"/>
            <a:chOff x="14813" y="1160581"/>
            <a:chExt cx="12095979" cy="5303520"/>
          </a:xfrm>
        </p:grpSpPr>
        <p:grpSp>
          <p:nvGrpSpPr>
            <p:cNvPr id="3" name="Group 2" descr="enterprise architecture first shown in module 2. Most parts of the diagram remain faded out, but now user access to an EC2 instance is highlighted and the instance connects to EFS.">
              <a:extLst>
                <a:ext uri="{FF2B5EF4-FFF2-40B4-BE49-F238E27FC236}">
                  <a16:creationId xmlns:a16="http://schemas.microsoft.com/office/drawing/2014/main" id="{0EA661E1-CFB3-EC42-89A1-2632EFAB4272}"/>
                </a:ext>
              </a:extLst>
            </p:cNvPr>
            <p:cNvGrpSpPr/>
            <p:nvPr/>
          </p:nvGrpSpPr>
          <p:grpSpPr>
            <a:xfrm>
              <a:off x="14813" y="1160581"/>
              <a:ext cx="12095979" cy="5303520"/>
              <a:chOff x="14813" y="1160581"/>
              <a:chExt cx="12095979" cy="5303520"/>
            </a:xfrm>
          </p:grpSpPr>
          <p:grpSp>
            <p:nvGrpSpPr>
              <p:cNvPr id="195" name="Group 194">
                <a:extLst>
                  <a:ext uri="{FF2B5EF4-FFF2-40B4-BE49-F238E27FC236}">
                    <a16:creationId xmlns:a16="http://schemas.microsoft.com/office/drawing/2014/main" id="{B1EAD799-0EBA-45E8-BC1F-6359FD3DEE64}"/>
                  </a:ext>
                </a:extLst>
              </p:cNvPr>
              <p:cNvGrpSpPr/>
              <p:nvPr/>
            </p:nvGrpSpPr>
            <p:grpSpPr>
              <a:xfrm>
                <a:off x="7862875" y="4379141"/>
                <a:ext cx="3940228" cy="1752948"/>
                <a:chOff x="7862875" y="4381500"/>
                <a:chExt cx="3940228" cy="1752948"/>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81500"/>
                  <a:ext cx="3886200" cy="1737360"/>
                </a:xfrm>
                <a:prstGeom prst="rect">
                  <a:avLst/>
                </a:prstGeom>
                <a:solidFill>
                  <a:schemeClr val="bg1">
                    <a:lumMod val="95000"/>
                    <a:alpha val="9804"/>
                  </a:scheme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4222"/>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4222"/>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4222"/>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194" name="Group 193">
                <a:extLst>
                  <a:ext uri="{FF2B5EF4-FFF2-40B4-BE49-F238E27FC236}">
                    <a16:creationId xmlns:a16="http://schemas.microsoft.com/office/drawing/2014/main" id="{88121CBE-F1F9-40C4-9500-F46B114C3623}"/>
                  </a:ext>
                </a:extLst>
              </p:cNvPr>
              <p:cNvGrpSpPr/>
              <p:nvPr/>
            </p:nvGrpSpPr>
            <p:grpSpPr>
              <a:xfrm>
                <a:off x="5569069" y="4379141"/>
                <a:ext cx="2286000" cy="1739719"/>
                <a:chOff x="5569069" y="4379141"/>
                <a:chExt cx="2286000" cy="1739719"/>
              </a:xfrm>
            </p:grpSpPr>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chemeClr val="bg1">
                    <a:lumMod val="95000"/>
                    <a:alpha val="9804"/>
                  </a:scheme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0E14EE5-3DB2-466F-9972-EE7A36E1D792}"/>
                  </a:ext>
                </a:extLst>
              </p:cNvPr>
              <p:cNvCxnSpPr>
                <a:cxnSpLocks/>
                <a:endCxn id="168" idx="1"/>
              </p:cNvCxnSpPr>
              <p:nvPr/>
            </p:nvCxnSpPr>
            <p:spPr>
              <a:xfrm flipV="1">
                <a:off x="7107043" y="511046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0532B13C-400A-4129-9256-8DA76CB8CE62}"/>
                  </a:ext>
                </a:extLst>
              </p:cNvPr>
              <p:cNvCxnSpPr>
                <a:stCxn id="33" idx="3"/>
                <a:endCxn id="39" idx="1"/>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C4A5CDA-E8D9-42A4-851D-8557CA2197B9}"/>
                  </a:ext>
                </a:extLst>
              </p:cNvPr>
              <p:cNvCxnSpPr>
                <a:stCxn id="33" idx="3"/>
                <a:endCxn id="37" idx="0"/>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18C19E7-19E7-40AF-88D8-6C8C43D84A34}"/>
                  </a:ext>
                </a:extLst>
              </p:cNvPr>
              <p:cNvCxnSpPr>
                <a:stCxn id="168" idx="3"/>
                <a:endCxn id="165" idx="1"/>
              </p:cNvCxnSpPr>
              <p:nvPr/>
            </p:nvCxnSpPr>
            <p:spPr>
              <a:xfrm>
                <a:off x="8731555" y="5110463"/>
                <a:ext cx="93333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40E0968-F8F0-492E-AA20-67DAF9B354C5}"/>
                  </a:ext>
                </a:extLst>
              </p:cNvPr>
              <p:cNvCxnSpPr>
                <a:cxnSpLocks/>
                <a:endCxn id="165" idx="0"/>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39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9F25E533-016E-449C-988A-50689F8B27B7}"/>
                  </a:ext>
                </a:extLst>
              </p:cNvPr>
              <p:cNvCxnSpPr>
                <a:cxnSpLocks/>
                <a:stCxn id="43" idx="3"/>
              </p:cNvCxnSpPr>
              <p:nvPr/>
            </p:nvCxnSpPr>
            <p:spPr>
              <a:xfrm>
                <a:off x="4133932" y="3865616"/>
                <a:ext cx="2515911" cy="1247206"/>
              </a:xfrm>
              <a:prstGeom prst="bentConnector3">
                <a:avLst>
                  <a:gd name="adj1" fmla="val 76419"/>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3648378-41F0-B947-941E-B3F3BE405F34}"/>
                  </a:ext>
                </a:extLst>
              </p:cNvPr>
              <p:cNvSpPr/>
              <p:nvPr/>
            </p:nvSpPr>
            <p:spPr>
              <a:xfrm>
                <a:off x="1745800" y="1789159"/>
                <a:ext cx="1137913"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65A667BB-F93A-D94C-8807-E49CA700153C}"/>
                  </a:ext>
                </a:extLst>
              </p:cNvPr>
              <p:cNvSpPr/>
              <p:nvPr/>
            </p:nvSpPr>
            <p:spPr>
              <a:xfrm>
                <a:off x="680030" y="1655384"/>
                <a:ext cx="985145" cy="31440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12" name="Rectangle 111">
                <a:extLst>
                  <a:ext uri="{FF2B5EF4-FFF2-40B4-BE49-F238E27FC236}">
                    <a16:creationId xmlns:a16="http://schemas.microsoft.com/office/drawing/2014/main" id="{95A40256-DC19-374B-80D9-6847DE2431CC}"/>
                  </a:ext>
                </a:extLst>
              </p:cNvPr>
              <p:cNvSpPr/>
              <p:nvPr/>
            </p:nvSpPr>
            <p:spPr>
              <a:xfrm>
                <a:off x="10431448" y="1262708"/>
                <a:ext cx="1577336" cy="237290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A09AF14-57AF-B544-BF90-551B2B89A0DE}"/>
                  </a:ext>
                </a:extLst>
              </p:cNvPr>
              <p:cNvSpPr/>
              <p:nvPr/>
            </p:nvSpPr>
            <p:spPr>
              <a:xfrm>
                <a:off x="2733193" y="4308774"/>
                <a:ext cx="5183704" cy="52497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593660F0-8A03-154F-BFB5-E291135866E6}"/>
                  </a:ext>
                </a:extLst>
              </p:cNvPr>
              <p:cNvSpPr/>
              <p:nvPr/>
            </p:nvSpPr>
            <p:spPr>
              <a:xfrm>
                <a:off x="2858892" y="4824338"/>
                <a:ext cx="3269903" cy="153201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flipV="1">
                <a:off x="352408" y="4906512"/>
                <a:ext cx="6277113" cy="217597"/>
              </a:xfrm>
              <a:prstGeom prst="bentConnector3">
                <a:avLst>
                  <a:gd name="adj1" fmla="val 56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D091CCD3-9524-A848-BA2D-9BE44A52EC97}"/>
                  </a:ext>
                </a:extLst>
              </p:cNvPr>
              <p:cNvSpPr/>
              <p:nvPr/>
            </p:nvSpPr>
            <p:spPr>
              <a:xfrm>
                <a:off x="1898200" y="4944742"/>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EE9DD562-38DC-D64E-82FB-221BEDC5B6AC}"/>
                  </a:ext>
                </a:extLst>
              </p:cNvPr>
              <p:cNvSpPr/>
              <p:nvPr/>
            </p:nvSpPr>
            <p:spPr>
              <a:xfrm>
                <a:off x="5486526" y="4999907"/>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A24DE42D-FC00-6148-B30C-42DF61F17545}"/>
                  </a:ext>
                </a:extLst>
              </p:cNvPr>
              <p:cNvSpPr/>
              <p:nvPr/>
            </p:nvSpPr>
            <p:spPr>
              <a:xfrm>
                <a:off x="7121742" y="5012222"/>
                <a:ext cx="1137913" cy="2040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A153CB42-AE9B-FC43-A5CF-E52570799145}"/>
                  </a:ext>
                </a:extLst>
              </p:cNvPr>
              <p:cNvSpPr/>
              <p:nvPr/>
            </p:nvSpPr>
            <p:spPr>
              <a:xfrm>
                <a:off x="6087938" y="5723116"/>
                <a:ext cx="4390499" cy="6181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0DE8A5E7-3BF6-4F49-9BA1-0FEEA8DE9D92}"/>
                  </a:ext>
                </a:extLst>
              </p:cNvPr>
              <p:cNvGrpSpPr/>
              <p:nvPr/>
            </p:nvGrpSpPr>
            <p:grpSpPr>
              <a:xfrm>
                <a:off x="5854165" y="3593411"/>
                <a:ext cx="1842598" cy="584775"/>
                <a:chOff x="7073834" y="3500340"/>
                <a:chExt cx="1842598" cy="584775"/>
              </a:xfrm>
            </p:grpSpPr>
            <p:sp>
              <p:nvSpPr>
                <p:cNvPr id="45" name="TextBox 44">
                  <a:extLst>
                    <a:ext uri="{FF2B5EF4-FFF2-40B4-BE49-F238E27FC236}">
                      <a16:creationId xmlns:a16="http://schemas.microsoft.com/office/drawing/2014/main" id="{D6BFD1CA-7A75-0744-B7EF-964AE0EF6EA4}"/>
                    </a:ext>
                  </a:extLst>
                </p:cNvPr>
                <p:cNvSpPr txBox="1"/>
                <p:nvPr/>
              </p:nvSpPr>
              <p:spPr>
                <a:xfrm>
                  <a:off x="7544832"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pic>
              <p:nvPicPr>
                <p:cNvPr id="44" name="Graphic 43">
                  <a:extLst>
                    <a:ext uri="{FF2B5EF4-FFF2-40B4-BE49-F238E27FC236}">
                      <a16:creationId xmlns:a16="http://schemas.microsoft.com/office/drawing/2014/main" id="{12E1FA9B-0AC7-E24F-A297-6D18C85F8B3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73834" y="3564127"/>
                  <a:ext cx="457200" cy="457200"/>
                </a:xfrm>
                <a:prstGeom prst="rect">
                  <a:avLst/>
                </a:prstGeom>
              </p:spPr>
            </p:pic>
          </p:grpSp>
          <p:sp>
            <p:nvSpPr>
              <p:cNvPr id="108" name="Rectangle 107">
                <a:extLst>
                  <a:ext uri="{FF2B5EF4-FFF2-40B4-BE49-F238E27FC236}">
                    <a16:creationId xmlns:a16="http://schemas.microsoft.com/office/drawing/2014/main" id="{F883FD75-E86E-324E-91C3-DB9DAF2E6E50}"/>
                  </a:ext>
                </a:extLst>
              </p:cNvPr>
              <p:cNvSpPr/>
              <p:nvPr/>
            </p:nvSpPr>
            <p:spPr>
              <a:xfrm>
                <a:off x="2877156" y="1259705"/>
                <a:ext cx="7554967" cy="31042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Graphic 118">
                <a:extLst>
                  <a:ext uri="{FF2B5EF4-FFF2-40B4-BE49-F238E27FC236}">
                    <a16:creationId xmlns:a16="http://schemas.microsoft.com/office/drawing/2014/main" id="{B80C8356-893C-8547-8D97-2EBC30872BFB}"/>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622438" y="4840103"/>
                <a:ext cx="457200" cy="457200"/>
              </a:xfrm>
              <a:prstGeom prst="rect">
                <a:avLst/>
              </a:prstGeom>
            </p:spPr>
          </p:pic>
        </p:grpSp>
        <p:sp>
          <p:nvSpPr>
            <p:cNvPr id="120" name="Rectangle 119">
              <a:extLst>
                <a:ext uri="{FF2B5EF4-FFF2-40B4-BE49-F238E27FC236}">
                  <a16:creationId xmlns:a16="http://schemas.microsoft.com/office/drawing/2014/main" id="{DC5642D0-7213-4E3E-8B6E-CFEE4B680523}"/>
                </a:ext>
              </a:extLst>
            </p:cNvPr>
            <p:cNvSpPr/>
            <p:nvPr/>
          </p:nvSpPr>
          <p:spPr>
            <a:xfrm>
              <a:off x="7912301" y="4364824"/>
              <a:ext cx="2666161" cy="17516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062902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549856"/>
            <a:ext cx="4395788" cy="2136324"/>
          </a:xfrm>
        </p:spPr>
        <p:txBody>
          <a:bodyPr>
            <a:noAutofit/>
          </a:bodyPr>
          <a:lstStyle/>
          <a:p>
            <a:r>
              <a:rPr lang="en-US" sz="3200" dirty="0">
                <a:latin typeface="+mj-lt"/>
              </a:rPr>
              <a:t>Module 4 </a:t>
            </a:r>
            <a:r>
              <a:rPr lang="en-US" sz="3200" dirty="0"/>
              <a:t>–</a:t>
            </a:r>
            <a:r>
              <a:rPr lang="en-US" sz="3200" dirty="0">
                <a:latin typeface="+mj-lt"/>
              </a:rPr>
              <a:t> Guided Lab:</a:t>
            </a:r>
            <a:br>
              <a:rPr lang="en-US" sz="3200" dirty="0">
                <a:latin typeface="+mj-lt"/>
              </a:rPr>
            </a:br>
            <a:r>
              <a:rPr lang="en-US" sz="3200" dirty="0">
                <a:latin typeface="+mj-lt"/>
              </a:rPr>
              <a:t>Introducing Amazon Elastic File System (Amazon EFS)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50</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301883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457200" indent="-457200">
              <a:buFont typeface="+mj-lt"/>
              <a:buAutoNum type="arabicPeriod"/>
            </a:pPr>
            <a:r>
              <a:rPr lang="en-US" sz="2400" dirty="0">
                <a:latin typeface="+mn-lt"/>
              </a:rPr>
              <a:t>Creating a security group to access your EFS file system</a:t>
            </a:r>
          </a:p>
          <a:p>
            <a:pPr marL="457200" indent="-457200">
              <a:buFont typeface="+mj-lt"/>
              <a:buAutoNum type="arabicPeriod"/>
            </a:pPr>
            <a:r>
              <a:rPr lang="en-US" sz="2400" dirty="0">
                <a:latin typeface="+mn-lt"/>
              </a:rPr>
              <a:t>Creating an Amazon EFS file system</a:t>
            </a:r>
          </a:p>
          <a:p>
            <a:pPr marL="457200" indent="-457200">
              <a:buFont typeface="+mj-lt"/>
              <a:buAutoNum type="arabicPeriod"/>
            </a:pPr>
            <a:r>
              <a:rPr lang="en-US" sz="2400" dirty="0">
                <a:latin typeface="+mn-lt"/>
              </a:rPr>
              <a:t>Connecting to your EC2 instance via SSH</a:t>
            </a:r>
          </a:p>
          <a:p>
            <a:pPr marL="457200" indent="-457200">
              <a:buFont typeface="+mj-lt"/>
              <a:buAutoNum type="arabicPeriod"/>
            </a:pPr>
            <a:r>
              <a:rPr lang="en-US" sz="2400" dirty="0">
                <a:latin typeface="+mn-lt"/>
              </a:rPr>
              <a:t>Creating a new directory and mounting the EFS file system</a:t>
            </a:r>
          </a:p>
          <a:p>
            <a:pPr marL="457200" indent="-457200">
              <a:buFont typeface="+mj-lt"/>
              <a:buAutoNum type="arabicPeriod"/>
            </a:pPr>
            <a:r>
              <a:rPr lang="en-US" sz="2400" dirty="0">
                <a:latin typeface="+mn-lt"/>
              </a:rPr>
              <a:t>Examining the performance behavior of your new EFS file system</a:t>
            </a:r>
            <a:endParaRPr lang="en-US" dirty="0">
              <a:latin typeface="+mn-lt"/>
            </a:endParaRP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2883578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sz="3600" dirty="0">
                <a:solidFill>
                  <a:srgbClr val="FFFFFF"/>
                </a:solidFill>
                <a:ea typeface="Amazon Ember" panose="02000000000000000000" pitchFamily="2" charset="0"/>
              </a:rPr>
              <a:t>Begin Module 4 – Guided Lab: Introducing Amazon Elastic File System (Amazon EFS)</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20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a:p>
        </p:txBody>
      </p:sp>
    </p:spTree>
    <p:custDataLst>
      <p:tags r:id="rId1"/>
    </p:custDataLst>
    <p:extLst>
      <p:ext uri="{BB962C8B-B14F-4D97-AF65-F5344CB8AC3E}">
        <p14:creationId xmlns:p14="http://schemas.microsoft.com/office/powerpoint/2010/main" val="3091284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25710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2" name="Title 1"/>
          <p:cNvSpPr>
            <a:spLocks noGrp="1"/>
          </p:cNvSpPr>
          <p:nvPr>
            <p:ph type="title"/>
          </p:nvPr>
        </p:nvSpPr>
        <p:spPr/>
        <p:txBody>
          <a:bodyPr>
            <a:noAutofit/>
          </a:bodyPr>
          <a:lstStyle/>
          <a:p>
            <a:r>
              <a:rPr lang="en-US" sz="4000" dirty="0">
                <a:latin typeface="+mj-lt"/>
              </a:rPr>
              <a:t>Section 7: Amazon EC2 pricing options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77650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Amazon EC2 pricing options (1 of 2)</a:t>
            </a:r>
          </a:p>
        </p:txBody>
      </p:sp>
      <p:sp>
        <p:nvSpPr>
          <p:cNvPr id="7" name="Content Placeholder 4"/>
          <p:cNvSpPr txBox="1">
            <a:spLocks/>
          </p:cNvSpPr>
          <p:nvPr/>
        </p:nvSpPr>
        <p:spPr>
          <a:xfrm>
            <a:off x="613787" y="1432111"/>
            <a:ext cx="3419108" cy="4472268"/>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a:spcAft>
                <a:spcPts val="1600"/>
              </a:spcAft>
              <a:defRPr/>
            </a:pPr>
            <a:r>
              <a:rPr lang="en-US" dirty="0">
                <a:solidFill>
                  <a:schemeClr val="tx1"/>
                </a:solidFill>
                <a:latin typeface="Amazon Ember" charset="0"/>
                <a:ea typeface="Amazon Ember" charset="0"/>
                <a:cs typeface="Amazon Ember" charset="0"/>
              </a:rPr>
              <a:t>On-Demand Instances</a:t>
            </a:r>
            <a:endParaRPr lang="en-US" sz="3000" dirty="0">
              <a:solidFill>
                <a:schemeClr val="tx1"/>
              </a:solidFill>
              <a:latin typeface="Amazon Ember" charset="0"/>
              <a:ea typeface="Amazon Ember" charset="0"/>
              <a:cs typeface="Amazon Ember" charset="0"/>
            </a:endParaRPr>
          </a:p>
          <a:p>
            <a:pPr algn="ctr" defTabSz="380985">
              <a:defRPr/>
            </a:pPr>
            <a:r>
              <a:rPr lang="en-US" sz="1600" dirty="0">
                <a:solidFill>
                  <a:schemeClr val="tx1"/>
                </a:solidFill>
                <a:latin typeface="+mn-lt"/>
                <a:ea typeface="Amazon Ember" charset="0"/>
                <a:cs typeface="Amazon Ember" charset="0"/>
              </a:rPr>
              <a:t>Pay for compute capacity </a:t>
            </a:r>
            <a:br>
              <a:rPr lang="en-US" sz="1600" dirty="0">
                <a:solidFill>
                  <a:schemeClr val="tx1"/>
                </a:solidFill>
                <a:latin typeface="+mn-lt"/>
                <a:ea typeface="Amazon Ember" charset="0"/>
                <a:cs typeface="Amazon Ember" charset="0"/>
              </a:rPr>
            </a:br>
            <a:r>
              <a:rPr lang="en-US" sz="1600" dirty="0">
                <a:solidFill>
                  <a:schemeClr val="tx1"/>
                </a:solidFill>
                <a:latin typeface="+mn-lt"/>
                <a:ea typeface="Amazon Ember" charset="0"/>
                <a:cs typeface="Amazon Ember" charset="0"/>
              </a:rPr>
              <a:t>by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the second or by the hour</a:t>
            </a:r>
            <a:r>
              <a:rPr lang="en-US" sz="1600" dirty="0">
                <a:solidFill>
                  <a:schemeClr val="accent5"/>
                </a:solidFill>
                <a:latin typeface="+mn-lt"/>
                <a:ea typeface="Amazon Ember" charset="0"/>
                <a:cs typeface="Amazon Ember" charset="0"/>
              </a:rPr>
              <a:t> </a:t>
            </a:r>
            <a:r>
              <a:rPr lang="en-US" sz="1600" dirty="0">
                <a:solidFill>
                  <a:schemeClr val="tx1"/>
                </a:solidFill>
                <a:latin typeface="+mn-lt"/>
                <a:ea typeface="Amazon Ember" charset="0"/>
                <a:cs typeface="Amazon Ember" charset="0"/>
              </a:rPr>
              <a:t>with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 long-term commitments</a:t>
            </a:r>
            <a:r>
              <a:rPr lang="en-US" sz="1600" dirty="0">
                <a:solidFill>
                  <a:schemeClr val="tx1"/>
                </a:solidFill>
                <a:latin typeface="+mn-lt"/>
                <a:ea typeface="Amazon Ember" panose="020B0603020204020204" pitchFamily="34" charset="0"/>
                <a:cs typeface="Amazon Ember" panose="020B0603020204020204" pitchFamily="34" charset="0"/>
              </a:rPr>
              <a:t>.</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br>
              <a:rPr lang="en-US" sz="1500" dirty="0">
                <a:solidFill>
                  <a:schemeClr val="tx1"/>
                </a:solidFill>
                <a:latin typeface="Amazon Ember" charset="0"/>
                <a:ea typeface="Amazon Ember" charset="0"/>
                <a:cs typeface="Amazon Ember" charset="0"/>
              </a:rPr>
            </a:br>
            <a:r>
              <a:rPr lang="en-US" sz="2000" dirty="0">
                <a:solidFill>
                  <a:schemeClr val="tx1"/>
                </a:solidFill>
                <a:latin typeface="+mn-lt"/>
                <a:ea typeface="Amazon Ember" charset="0"/>
                <a:cs typeface="Amazon Ember" charset="0"/>
              </a:rPr>
              <a:t>Spiky workloads, </a:t>
            </a:r>
            <a:br>
              <a:rPr lang="en-US" sz="2000" dirty="0">
                <a:solidFill>
                  <a:schemeClr val="tx1"/>
                </a:solidFill>
                <a:latin typeface="+mn-lt"/>
                <a:ea typeface="Amazon Ember" charset="0"/>
                <a:cs typeface="Amazon Ember" charset="0"/>
              </a:rPr>
            </a:br>
            <a:r>
              <a:rPr lang="en-US" sz="2000" dirty="0">
                <a:solidFill>
                  <a:schemeClr val="tx1"/>
                </a:solidFill>
                <a:latin typeface="+mn-lt"/>
                <a:ea typeface="Amazon Ember" charset="0"/>
                <a:cs typeface="Amazon Ember" charset="0"/>
              </a:rPr>
              <a:t>workload experimentation</a:t>
            </a:r>
          </a:p>
          <a:p>
            <a:pPr algn="ctr" defTabSz="380985">
              <a:defRPr/>
            </a:pPr>
            <a:endParaRPr lang="en-US" sz="1500" dirty="0">
              <a:solidFill>
                <a:schemeClr val="tx1"/>
              </a:solidFill>
              <a:latin typeface="Amazon Ember" charset="0"/>
              <a:ea typeface="Amazon Ember" charset="0"/>
              <a:cs typeface="Amazon Ember" charset="0"/>
            </a:endParaRPr>
          </a:p>
        </p:txBody>
      </p:sp>
      <p:grpSp>
        <p:nvGrpSpPr>
          <p:cNvPr id="4" name="Group 3">
            <a:extLst>
              <a:ext uri="{FF2B5EF4-FFF2-40B4-BE49-F238E27FC236}">
                <a16:creationId xmlns:a16="http://schemas.microsoft.com/office/drawing/2014/main" id="{479D12E7-B192-E042-991D-DE2AF007A749}"/>
              </a:ext>
              <a:ext uri="{C183D7F6-B498-43B3-948B-1728B52AA6E4}">
                <adec:decorative xmlns:adec="http://schemas.microsoft.com/office/drawing/2017/decorative" val="1"/>
              </a:ext>
            </a:extLst>
          </p:cNvPr>
          <p:cNvGrpSpPr/>
          <p:nvPr/>
        </p:nvGrpSpPr>
        <p:grpSpPr>
          <a:xfrm>
            <a:off x="1527566" y="3273870"/>
            <a:ext cx="1749663" cy="1290508"/>
            <a:chOff x="1527566" y="3273870"/>
            <a:chExt cx="1749663" cy="1290508"/>
          </a:xfrm>
        </p:grpSpPr>
        <p:sp>
          <p:nvSpPr>
            <p:cNvPr id="83" name="Freeform 14">
              <a:extLst>
                <a:ext uri="{FF2B5EF4-FFF2-40B4-BE49-F238E27FC236}">
                  <a16:creationId xmlns:a16="http://schemas.microsoft.com/office/drawing/2014/main" id="{8EA5A8D9-4027-49B2-904A-833D3A8028B7}"/>
                </a:ext>
              </a:extLst>
            </p:cNvPr>
            <p:cNvSpPr>
              <a:spLocks/>
            </p:cNvSpPr>
            <p:nvPr/>
          </p:nvSpPr>
          <p:spPr bwMode="auto">
            <a:xfrm>
              <a:off x="1590818" y="3449910"/>
              <a:ext cx="1623158" cy="77768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ln w="19050">
              <a:solidFill>
                <a:srgbClr val="527FFF"/>
              </a:solidFill>
              <a:headEnd type="arrow" w="lg" len="me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121888" tIns="60944" rIns="121888" bIns="60944" numCol="1" anchor="t" anchorCtr="0" compatLnSpc="1">
              <a:prstTxWarp prst="textNoShape">
                <a:avLst/>
              </a:prstTxWarp>
            </a:bodyPr>
            <a:lstStyle/>
            <a:p>
              <a:pPr defTabSz="609576">
                <a:defRPr/>
              </a:pPr>
              <a:endParaRPr lang="en-US" sz="3198" dirty="0">
                <a:latin typeface="Arial"/>
              </a:endParaRPr>
            </a:p>
          </p:txBody>
        </p:sp>
        <p:sp>
          <p:nvSpPr>
            <p:cNvPr id="10" name="Graphic 4">
              <a:extLst>
                <a:ext uri="{FF2B5EF4-FFF2-40B4-BE49-F238E27FC236}">
                  <a16:creationId xmlns:a16="http://schemas.microsoft.com/office/drawing/2014/main" id="{C51199ED-F2D3-40C7-9881-61D4473CD66B}"/>
                </a:ext>
              </a:extLst>
            </p:cNvPr>
            <p:cNvSpPr/>
            <p:nvPr/>
          </p:nvSpPr>
          <p:spPr>
            <a:xfrm>
              <a:off x="1527566" y="3273870"/>
              <a:ext cx="1749663"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grpSp>
      <p:cxnSp>
        <p:nvCxnSpPr>
          <p:cNvPr id="16" name="Straight Connector 15">
            <a:extLst>
              <a:ext uri="{FF2B5EF4-FFF2-40B4-BE49-F238E27FC236}">
                <a16:creationId xmlns:a16="http://schemas.microsoft.com/office/drawing/2014/main" id="{F5764423-E5B5-42D6-B390-4FF7223B12F2}"/>
              </a:ext>
              <a:ext uri="{C183D7F6-B498-43B3-948B-1728B52AA6E4}">
                <adec:decorative xmlns:adec="http://schemas.microsoft.com/office/drawing/2017/decorative" val="1"/>
              </a:ext>
            </a:extLst>
          </p:cNvPr>
          <p:cNvCxnSpPr/>
          <p:nvPr/>
        </p:nvCxnSpPr>
        <p:spPr>
          <a:xfrm>
            <a:off x="4281943" y="1359540"/>
            <a:ext cx="0" cy="4544840"/>
          </a:xfrm>
          <a:prstGeom prst="line">
            <a:avLst/>
          </a:prstGeom>
          <a:ln w="28575">
            <a:solidFill>
              <a:schemeClr val="bg1">
                <a:lumMod val="50000"/>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Content Placeholder 5"/>
          <p:cNvSpPr txBox="1">
            <a:spLocks/>
          </p:cNvSpPr>
          <p:nvPr/>
        </p:nvSpPr>
        <p:spPr>
          <a:xfrm>
            <a:off x="4580615" y="1432111"/>
            <a:ext cx="3266677" cy="4472268"/>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a:spcAft>
                <a:spcPts val="1600"/>
              </a:spcAft>
              <a:defRPr/>
            </a:pPr>
            <a:r>
              <a:rPr lang="en-US" dirty="0">
                <a:solidFill>
                  <a:schemeClr val="tx1"/>
                </a:solidFill>
                <a:latin typeface="Amazon Ember" charset="0"/>
                <a:ea typeface="Amazon Ember" charset="0"/>
                <a:cs typeface="Amazon Ember" charset="0"/>
              </a:rPr>
              <a:t>Reserved Instances</a:t>
            </a:r>
          </a:p>
          <a:p>
            <a:pPr algn="ctr" defTabSz="380985">
              <a:defRPr/>
            </a:pPr>
            <a:r>
              <a:rPr lang="en-US" sz="1600" dirty="0">
                <a:solidFill>
                  <a:schemeClr val="tx1"/>
                </a:solidFill>
                <a:latin typeface="+mn-lt"/>
                <a:ea typeface="Amazon Ember" charset="0"/>
                <a:cs typeface="Amazon Ember" charset="0"/>
              </a:rPr>
              <a:t>Make a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1-year or 3-year commitment </a:t>
            </a:r>
            <a:r>
              <a:rPr lang="en-US" sz="1600" dirty="0">
                <a:solidFill>
                  <a:schemeClr val="tx1"/>
                </a:solidFill>
                <a:latin typeface="+mn-lt"/>
                <a:ea typeface="Amazon Ember" charset="0"/>
                <a:cs typeface="Amazon Ember" charset="0"/>
              </a:rPr>
              <a:t>and receive a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significant discount</a:t>
            </a:r>
            <a:r>
              <a:rPr lang="en-US" sz="1600" b="1" dirty="0">
                <a:solidFill>
                  <a:schemeClr val="tx1"/>
                </a:solidFill>
                <a:latin typeface="+mn-lt"/>
                <a:ea typeface="Amazon Ember" charset="0"/>
                <a:cs typeface="Amazon Ember" charset="0"/>
              </a:rPr>
              <a:t> </a:t>
            </a:r>
            <a:r>
              <a:rPr lang="en-US" sz="1600" dirty="0">
                <a:solidFill>
                  <a:schemeClr val="tx1"/>
                </a:solidFill>
                <a:latin typeface="+mn-lt"/>
                <a:ea typeface="Amazon Ember" charset="0"/>
                <a:cs typeface="Amazon Ember" charset="0"/>
              </a:rPr>
              <a:t>off on-demand prices</a:t>
            </a:r>
            <a:r>
              <a:rPr lang="en-US" sz="1400" dirty="0">
                <a:solidFill>
                  <a:schemeClr val="tx1"/>
                </a:solidFill>
                <a:ea typeface="Amazon Ember" panose="020B0603020204020204" pitchFamily="34" charset="0"/>
                <a:cs typeface="Amazon Ember" panose="020B0603020204020204" pitchFamily="34" charset="0"/>
              </a:rPr>
              <a:t>.</a:t>
            </a: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a:defRPr/>
            </a:pPr>
            <a:r>
              <a:rPr lang="en-US" sz="2000" dirty="0">
                <a:solidFill>
                  <a:schemeClr val="tx1"/>
                </a:solidFill>
                <a:latin typeface="+mn-lt"/>
                <a:ea typeface="Amazon Ember" charset="0"/>
                <a:cs typeface="Amazon Ember" charset="0"/>
              </a:rPr>
              <a:t>Committed and </a:t>
            </a:r>
            <a:br>
              <a:rPr lang="en-US" sz="2000" dirty="0">
                <a:solidFill>
                  <a:schemeClr val="tx1"/>
                </a:solidFill>
                <a:latin typeface="+mn-lt"/>
                <a:ea typeface="Amazon Ember" charset="0"/>
                <a:cs typeface="Amazon Ember" charset="0"/>
              </a:rPr>
            </a:br>
            <a:r>
              <a:rPr lang="en-US" sz="2000" dirty="0">
                <a:solidFill>
                  <a:schemeClr val="tx1"/>
                </a:solidFill>
                <a:latin typeface="+mn-lt"/>
                <a:ea typeface="Amazon Ember" charset="0"/>
                <a:cs typeface="Amazon Ember" charset="0"/>
              </a:rPr>
              <a:t>steady-state workloads</a:t>
            </a:r>
          </a:p>
          <a:p>
            <a:pPr algn="ctr" defTabSz="380985">
              <a:defRPr/>
            </a:pPr>
            <a:endParaRPr lang="en-US" sz="1667" dirty="0">
              <a:solidFill>
                <a:schemeClr val="tx1"/>
              </a:solidFill>
              <a:latin typeface="Amazon Ember" charset="0"/>
              <a:ea typeface="Amazon Ember" charset="0"/>
              <a:cs typeface="Amazon Ember" charset="0"/>
            </a:endParaRPr>
          </a:p>
        </p:txBody>
      </p:sp>
      <p:grpSp>
        <p:nvGrpSpPr>
          <p:cNvPr id="12" name="Group 11">
            <a:extLst>
              <a:ext uri="{FF2B5EF4-FFF2-40B4-BE49-F238E27FC236}">
                <a16:creationId xmlns:a16="http://schemas.microsoft.com/office/drawing/2014/main" id="{5067D01F-4230-4CC6-81FF-3DFE4293B1E3}"/>
              </a:ext>
              <a:ext uri="{C183D7F6-B498-43B3-948B-1728B52AA6E4}">
                <adec:decorative xmlns:adec="http://schemas.microsoft.com/office/drawing/2017/decorative" val="1"/>
              </a:ext>
            </a:extLst>
          </p:cNvPr>
          <p:cNvGrpSpPr/>
          <p:nvPr/>
        </p:nvGrpSpPr>
        <p:grpSpPr>
          <a:xfrm>
            <a:off x="5327873" y="3273870"/>
            <a:ext cx="1749663" cy="1290508"/>
            <a:chOff x="4447416" y="3575284"/>
            <a:chExt cx="2099595" cy="1548610"/>
          </a:xfrm>
        </p:grpSpPr>
        <p:grpSp>
          <p:nvGrpSpPr>
            <p:cNvPr id="78" name="Group 16">
              <a:extLst>
                <a:ext uri="{FF2B5EF4-FFF2-40B4-BE49-F238E27FC236}">
                  <a16:creationId xmlns:a16="http://schemas.microsoft.com/office/drawing/2014/main" id="{DCC3FE05-5877-48ED-ABD2-AEBBFE077D5F}"/>
                </a:ext>
              </a:extLst>
            </p:cNvPr>
            <p:cNvGrpSpPr>
              <a:grpSpLocks noChangeAspect="1"/>
            </p:cNvGrpSpPr>
            <p:nvPr/>
          </p:nvGrpSpPr>
          <p:grpSpPr bwMode="auto">
            <a:xfrm>
              <a:off x="4581504" y="4076035"/>
              <a:ext cx="1828821" cy="906686"/>
              <a:chOff x="3823" y="869"/>
              <a:chExt cx="368" cy="210"/>
            </a:xfrm>
          </p:grpSpPr>
          <p:sp>
            <p:nvSpPr>
              <p:cNvPr id="79" name="Rectangle 18">
                <a:extLst>
                  <a:ext uri="{FF2B5EF4-FFF2-40B4-BE49-F238E27FC236}">
                    <a16:creationId xmlns:a16="http://schemas.microsoft.com/office/drawing/2014/main" id="{929EBD2D-5392-4AC6-A3D8-B1A2C7AFBD1C}"/>
                  </a:ext>
                </a:extLst>
              </p:cNvPr>
              <p:cNvSpPr>
                <a:spLocks noChangeArrowheads="1"/>
              </p:cNvSpPr>
              <p:nvPr/>
            </p:nvSpPr>
            <p:spPr bwMode="auto">
              <a:xfrm>
                <a:off x="3823" y="999"/>
                <a:ext cx="92" cy="8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07">
                  <a:defRPr/>
                </a:pPr>
                <a:endParaRPr lang="en-US" sz="2824" dirty="0">
                  <a:latin typeface="Amazon Ember"/>
                </a:endParaRPr>
              </a:p>
            </p:txBody>
          </p:sp>
          <p:sp>
            <p:nvSpPr>
              <p:cNvPr id="80" name="Rectangle 19">
                <a:extLst>
                  <a:ext uri="{FF2B5EF4-FFF2-40B4-BE49-F238E27FC236}">
                    <a16:creationId xmlns:a16="http://schemas.microsoft.com/office/drawing/2014/main" id="{B4014A0B-7F3F-4A01-9544-E07E4FE47442}"/>
                  </a:ext>
                </a:extLst>
              </p:cNvPr>
              <p:cNvSpPr>
                <a:spLocks noChangeArrowheads="1"/>
              </p:cNvSpPr>
              <p:nvPr/>
            </p:nvSpPr>
            <p:spPr bwMode="auto">
              <a:xfrm>
                <a:off x="3958" y="956"/>
                <a:ext cx="95" cy="123"/>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07">
                  <a:defRPr/>
                </a:pPr>
                <a:endParaRPr lang="en-US" sz="2824" dirty="0">
                  <a:latin typeface="Amazon Ember"/>
                </a:endParaRPr>
              </a:p>
            </p:txBody>
          </p:sp>
          <p:sp>
            <p:nvSpPr>
              <p:cNvPr id="81" name="Rectangle 20">
                <a:extLst>
                  <a:ext uri="{FF2B5EF4-FFF2-40B4-BE49-F238E27FC236}">
                    <a16:creationId xmlns:a16="http://schemas.microsoft.com/office/drawing/2014/main" id="{3D653700-B33E-4004-8BD5-26371945E240}"/>
                  </a:ext>
                </a:extLst>
              </p:cNvPr>
              <p:cNvSpPr>
                <a:spLocks noChangeArrowheads="1"/>
              </p:cNvSpPr>
              <p:nvPr/>
            </p:nvSpPr>
            <p:spPr bwMode="auto">
              <a:xfrm>
                <a:off x="4096" y="929"/>
                <a:ext cx="95" cy="150"/>
              </a:xfrm>
              <a:prstGeom prst="rect">
                <a:avLst/>
              </a:pr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07">
                  <a:defRPr/>
                </a:pPr>
                <a:endParaRPr lang="en-US" sz="2824" dirty="0">
                  <a:latin typeface="Amazon Ember"/>
                </a:endParaRPr>
              </a:p>
            </p:txBody>
          </p:sp>
          <p:sp>
            <p:nvSpPr>
              <p:cNvPr id="82" name="Freeform 21">
                <a:extLst>
                  <a:ext uri="{FF2B5EF4-FFF2-40B4-BE49-F238E27FC236}">
                    <a16:creationId xmlns:a16="http://schemas.microsoft.com/office/drawing/2014/main" id="{2185E16D-FF41-49CD-AB78-49A287E32FC6}"/>
                  </a:ext>
                </a:extLst>
              </p:cNvPr>
              <p:cNvSpPr>
                <a:spLocks/>
              </p:cNvSpPr>
              <p:nvPr/>
            </p:nvSpPr>
            <p:spPr bwMode="auto">
              <a:xfrm>
                <a:off x="3823" y="869"/>
                <a:ext cx="346" cy="79"/>
              </a:xfrm>
              <a:custGeom>
                <a:avLst/>
                <a:gdLst>
                  <a:gd name="T0" fmla="*/ 0 w 346"/>
                  <a:gd name="T1" fmla="*/ 79 h 79"/>
                  <a:gd name="T2" fmla="*/ 92 w 346"/>
                  <a:gd name="T3" fmla="*/ 79 h 79"/>
                  <a:gd name="T4" fmla="*/ 111 w 346"/>
                  <a:gd name="T5" fmla="*/ 43 h 79"/>
                  <a:gd name="T6" fmla="*/ 220 w 346"/>
                  <a:gd name="T7" fmla="*/ 43 h 79"/>
                  <a:gd name="T8" fmla="*/ 256 w 346"/>
                  <a:gd name="T9" fmla="*/ 0 h 79"/>
                  <a:gd name="T10" fmla="*/ 346 w 346"/>
                  <a:gd name="T11" fmla="*/ 0 h 79"/>
                </a:gdLst>
                <a:ahLst/>
                <a:cxnLst>
                  <a:cxn ang="0">
                    <a:pos x="T0" y="T1"/>
                  </a:cxn>
                  <a:cxn ang="0">
                    <a:pos x="T2" y="T3"/>
                  </a:cxn>
                  <a:cxn ang="0">
                    <a:pos x="T4" y="T5"/>
                  </a:cxn>
                  <a:cxn ang="0">
                    <a:pos x="T6" y="T7"/>
                  </a:cxn>
                  <a:cxn ang="0">
                    <a:pos x="T8" y="T9"/>
                  </a:cxn>
                  <a:cxn ang="0">
                    <a:pos x="T10" y="T11"/>
                  </a:cxn>
                </a:cxnLst>
                <a:rect l="0" t="0" r="r" b="b"/>
                <a:pathLst>
                  <a:path w="346" h="79">
                    <a:moveTo>
                      <a:pt x="0" y="79"/>
                    </a:moveTo>
                    <a:lnTo>
                      <a:pt x="92" y="79"/>
                    </a:lnTo>
                    <a:lnTo>
                      <a:pt x="111" y="43"/>
                    </a:lnTo>
                    <a:lnTo>
                      <a:pt x="220" y="43"/>
                    </a:lnTo>
                    <a:lnTo>
                      <a:pt x="256" y="0"/>
                    </a:lnTo>
                    <a:lnTo>
                      <a:pt x="346" y="0"/>
                    </a:lnTo>
                  </a:path>
                </a:pathLst>
              </a:custGeom>
              <a:ln w="19050">
                <a:solidFill>
                  <a:srgbClr val="527FFF"/>
                </a:solidFill>
                <a:headEnd type="none" w="med" len="sm"/>
                <a:tailEnd type="arrow" w="lg" len="me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121920" tIns="60960" rIns="121920" bIns="60960" numCol="1" anchor="t" anchorCtr="0" compatLnSpc="1">
                <a:prstTxWarp prst="textNoShape">
                  <a:avLst/>
                </a:prstTxWarp>
              </a:bodyPr>
              <a:lstStyle/>
              <a:p>
                <a:pPr defTabSz="914307">
                  <a:defRPr/>
                </a:pPr>
                <a:endParaRPr lang="en-US" sz="2824" dirty="0">
                  <a:latin typeface="Amazon Ember"/>
                </a:endParaRPr>
              </a:p>
            </p:txBody>
          </p:sp>
        </p:grpSp>
        <p:sp>
          <p:nvSpPr>
            <p:cNvPr id="50" name="Graphic 4">
              <a:extLst>
                <a:ext uri="{FF2B5EF4-FFF2-40B4-BE49-F238E27FC236}">
                  <a16:creationId xmlns:a16="http://schemas.microsoft.com/office/drawing/2014/main" id="{BC3A52E2-E42E-4A52-A8EB-0D7EBC8A2C45}"/>
                </a:ext>
              </a:extLst>
            </p:cNvPr>
            <p:cNvSpPr/>
            <p:nvPr/>
          </p:nvSpPr>
          <p:spPr>
            <a:xfrm>
              <a:off x="4447416" y="3575284"/>
              <a:ext cx="2099595" cy="1548610"/>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grpSp>
      <p:cxnSp>
        <p:nvCxnSpPr>
          <p:cNvPr id="35" name="Straight Connector 34">
            <a:extLst>
              <a:ext uri="{FF2B5EF4-FFF2-40B4-BE49-F238E27FC236}">
                <a16:creationId xmlns:a16="http://schemas.microsoft.com/office/drawing/2014/main" id="{DD6E6BC8-7950-498E-A3A7-D56EF621B627}"/>
              </a:ext>
              <a:ext uri="{C183D7F6-B498-43B3-948B-1728B52AA6E4}">
                <adec:decorative xmlns:adec="http://schemas.microsoft.com/office/drawing/2017/decorative" val="1"/>
              </a:ext>
            </a:extLst>
          </p:cNvPr>
          <p:cNvCxnSpPr/>
          <p:nvPr/>
        </p:nvCxnSpPr>
        <p:spPr>
          <a:xfrm>
            <a:off x="8145427" y="1477634"/>
            <a:ext cx="0" cy="4544840"/>
          </a:xfrm>
          <a:prstGeom prst="line">
            <a:avLst/>
          </a:prstGeom>
          <a:ln w="28575">
            <a:solidFill>
              <a:schemeClr val="bg1">
                <a:lumMod val="50000"/>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Content Placeholder 6"/>
          <p:cNvSpPr txBox="1">
            <a:spLocks/>
          </p:cNvSpPr>
          <p:nvPr/>
        </p:nvSpPr>
        <p:spPr>
          <a:xfrm>
            <a:off x="8506216" y="1432110"/>
            <a:ext cx="3266683" cy="4472269"/>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a:spcAft>
                <a:spcPts val="1600"/>
              </a:spcAft>
              <a:defRPr/>
            </a:pPr>
            <a:r>
              <a:rPr lang="en-US" dirty="0">
                <a:solidFill>
                  <a:schemeClr val="tx1"/>
                </a:solidFill>
                <a:latin typeface="Amazon Ember" charset="0"/>
                <a:ea typeface="Amazon Ember" charset="0"/>
                <a:cs typeface="Amazon Ember" charset="0"/>
              </a:rPr>
              <a:t>Savings Plans</a:t>
            </a:r>
          </a:p>
          <a:p>
            <a:pPr algn="ctr" defTabSz="380985">
              <a:defRPr/>
            </a:pPr>
            <a:r>
              <a:rPr lang="en-US" sz="1600" dirty="0">
                <a:solidFill>
                  <a:schemeClr val="tx1"/>
                </a:solidFill>
                <a:latin typeface="+mn-lt"/>
                <a:ea typeface="Amazon Ember" charset="0"/>
                <a:cs typeface="Amazon Ember" charset="0"/>
              </a:rPr>
              <a:t>Same discounts as Reserved Instances with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more</a:t>
            </a:r>
            <a:r>
              <a:rPr lang="en-US" sz="1600" dirty="0">
                <a:solidFill>
                  <a:schemeClr val="tx1"/>
                </a:solidFill>
                <a:latin typeface="+mn-lt"/>
                <a:ea typeface="Amazon Ember" charset="0"/>
                <a:cs typeface="Amazon Ember" charset="0"/>
              </a:rPr>
              <a:t>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flexibility in exchange for a $/hour commitment</a:t>
            </a:r>
            <a:r>
              <a:rPr lang="en-US" sz="1600" dirty="0">
                <a:solidFill>
                  <a:schemeClr val="tx1"/>
                </a:solidFill>
                <a:ea typeface="Amazon Ember" panose="020B0603020204020204" pitchFamily="34" charset="0"/>
                <a:cs typeface="Amazon Ember" panose="020B0603020204020204" pitchFamily="34" charset="0"/>
              </a:rPr>
              <a:t>.</a:t>
            </a:r>
            <a:endPar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pPr algn="ctr" defTabSz="380985">
              <a:defRPr/>
            </a:pPr>
            <a:br>
              <a:rPr lang="en-US" sz="1500" dirty="0">
                <a:solidFill>
                  <a:schemeClr val="tx1"/>
                </a:solidFill>
                <a:latin typeface="Amazon Ember" charset="0"/>
                <a:ea typeface="Amazon Ember" charset="0"/>
                <a:cs typeface="Amazon Ember" charset="0"/>
              </a:rPr>
            </a:b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r>
              <a:rPr lang="en-US" sz="2000" dirty="0">
                <a:solidFill>
                  <a:schemeClr val="tx1"/>
                </a:solidFill>
                <a:latin typeface="+mj-lt"/>
                <a:ea typeface="Amazon Ember" charset="0"/>
                <a:cs typeface="Amazon Ember" charset="0"/>
              </a:rPr>
              <a:t>All Amazon EC2, </a:t>
            </a:r>
            <a:br>
              <a:rPr lang="en-US" sz="2000" dirty="0">
                <a:solidFill>
                  <a:schemeClr val="tx1"/>
                </a:solidFill>
                <a:latin typeface="+mj-lt"/>
                <a:ea typeface="Amazon Ember" charset="0"/>
                <a:cs typeface="Amazon Ember" charset="0"/>
              </a:rPr>
            </a:br>
            <a:r>
              <a:rPr lang="en-US" sz="2000" dirty="0">
                <a:solidFill>
                  <a:schemeClr val="tx1"/>
                </a:solidFill>
                <a:latin typeface="+mj-lt"/>
                <a:ea typeface="Amazon Ember" charset="0"/>
                <a:cs typeface="Amazon Ember" charset="0"/>
              </a:rPr>
              <a:t>AWS Fargate, and </a:t>
            </a:r>
            <a:br>
              <a:rPr lang="en-US" sz="2000" dirty="0">
                <a:solidFill>
                  <a:schemeClr val="tx1"/>
                </a:solidFill>
                <a:latin typeface="+mj-lt"/>
                <a:ea typeface="Amazon Ember" charset="0"/>
                <a:cs typeface="Amazon Ember" charset="0"/>
              </a:rPr>
            </a:br>
            <a:r>
              <a:rPr lang="en-US" sz="2000" dirty="0">
                <a:solidFill>
                  <a:schemeClr val="tx1"/>
                </a:solidFill>
                <a:latin typeface="+mj-lt"/>
                <a:ea typeface="Amazon Ember" charset="0"/>
                <a:cs typeface="Amazon Ember" charset="0"/>
              </a:rPr>
              <a:t>AWS Lambda workloads</a:t>
            </a:r>
          </a:p>
          <a:p>
            <a:pPr algn="ctr" defTabSz="380985">
              <a:defRPr/>
            </a:pPr>
            <a:endParaRPr lang="en-US" sz="1500" dirty="0">
              <a:solidFill>
                <a:schemeClr val="tx1"/>
              </a:solidFill>
              <a:latin typeface="Amazon Ember" charset="0"/>
              <a:ea typeface="Amazon Ember" charset="0"/>
              <a:cs typeface="Amazon Ember" charset="0"/>
            </a:endParaRPr>
          </a:p>
        </p:txBody>
      </p:sp>
      <p:grpSp>
        <p:nvGrpSpPr>
          <p:cNvPr id="13" name="Group 12">
            <a:extLst>
              <a:ext uri="{FF2B5EF4-FFF2-40B4-BE49-F238E27FC236}">
                <a16:creationId xmlns:a16="http://schemas.microsoft.com/office/drawing/2014/main" id="{A50A75F7-6FD9-4D9D-AD17-E862CF9202C8}"/>
              </a:ext>
              <a:ext uri="{C183D7F6-B498-43B3-948B-1728B52AA6E4}">
                <adec:decorative xmlns:adec="http://schemas.microsoft.com/office/drawing/2017/decorative" val="1"/>
              </a:ext>
            </a:extLst>
          </p:cNvPr>
          <p:cNvGrpSpPr/>
          <p:nvPr/>
        </p:nvGrpSpPr>
        <p:grpSpPr>
          <a:xfrm>
            <a:off x="9066017" y="3273206"/>
            <a:ext cx="1749663" cy="1291172"/>
            <a:chOff x="8105465" y="3574488"/>
            <a:chExt cx="2099595" cy="1549406"/>
          </a:xfrm>
        </p:grpSpPr>
        <p:grpSp>
          <p:nvGrpSpPr>
            <p:cNvPr id="34" name="Graphic 210">
              <a:extLst>
                <a:ext uri="{FF2B5EF4-FFF2-40B4-BE49-F238E27FC236}">
                  <a16:creationId xmlns:a16="http://schemas.microsoft.com/office/drawing/2014/main" id="{EE9F33F6-FA8F-4696-807C-2D3B01EBCFBF}"/>
                </a:ext>
              </a:extLst>
            </p:cNvPr>
            <p:cNvGrpSpPr/>
            <p:nvPr/>
          </p:nvGrpSpPr>
          <p:grpSpPr>
            <a:xfrm>
              <a:off x="8301009" y="3574488"/>
              <a:ext cx="1489857" cy="1465669"/>
              <a:chOff x="10630690" y="6277328"/>
              <a:chExt cx="448530" cy="441248"/>
            </a:xfrm>
          </p:grpSpPr>
          <p:sp>
            <p:nvSpPr>
              <p:cNvPr id="37" name="Freeform: Shape 36">
                <a:extLst>
                  <a:ext uri="{FF2B5EF4-FFF2-40B4-BE49-F238E27FC236}">
                    <a16:creationId xmlns:a16="http://schemas.microsoft.com/office/drawing/2014/main" id="{048523F3-7494-4008-94A4-3E6E262774BF}"/>
                  </a:ext>
                </a:extLst>
              </p:cNvPr>
              <p:cNvSpPr/>
              <p:nvPr/>
            </p:nvSpPr>
            <p:spPr>
              <a:xfrm>
                <a:off x="10630690" y="6458848"/>
                <a:ext cx="70806" cy="218854"/>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sp>
            <p:nvSpPr>
              <p:cNvPr id="39" name="Freeform: Shape 38">
                <a:extLst>
                  <a:ext uri="{FF2B5EF4-FFF2-40B4-BE49-F238E27FC236}">
                    <a16:creationId xmlns:a16="http://schemas.microsoft.com/office/drawing/2014/main" id="{EC6EDDE3-ED94-4D33-B8D3-7E57C466FBE5}"/>
                  </a:ext>
                </a:extLst>
              </p:cNvPr>
              <p:cNvSpPr/>
              <p:nvPr/>
            </p:nvSpPr>
            <p:spPr>
              <a:xfrm>
                <a:off x="10692163" y="6367444"/>
                <a:ext cx="70806" cy="312189"/>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sp>
            <p:nvSpPr>
              <p:cNvPr id="40" name="Freeform: Shape 39">
                <a:extLst>
                  <a:ext uri="{FF2B5EF4-FFF2-40B4-BE49-F238E27FC236}">
                    <a16:creationId xmlns:a16="http://schemas.microsoft.com/office/drawing/2014/main" id="{E521DD96-A15A-4D28-ACCE-12F8288926B7}"/>
                  </a:ext>
                </a:extLst>
              </p:cNvPr>
              <p:cNvSpPr/>
              <p:nvPr/>
            </p:nvSpPr>
            <p:spPr>
              <a:xfrm>
                <a:off x="10889132" y="6441468"/>
                <a:ext cx="9655" cy="9655"/>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sp>
            <p:nvSpPr>
              <p:cNvPr id="42" name="Freeform: Shape 41">
                <a:extLst>
                  <a:ext uri="{FF2B5EF4-FFF2-40B4-BE49-F238E27FC236}">
                    <a16:creationId xmlns:a16="http://schemas.microsoft.com/office/drawing/2014/main" id="{1071C1DF-66BA-4C02-8908-A204C95F18F3}"/>
                  </a:ext>
                </a:extLst>
              </p:cNvPr>
              <p:cNvSpPr/>
              <p:nvPr/>
            </p:nvSpPr>
            <p:spPr>
              <a:xfrm>
                <a:off x="10817682" y="6506159"/>
                <a:ext cx="225291" cy="21241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sp>
            <p:nvSpPr>
              <p:cNvPr id="43" name="Freeform: Shape 42">
                <a:extLst>
                  <a:ext uri="{FF2B5EF4-FFF2-40B4-BE49-F238E27FC236}">
                    <a16:creationId xmlns:a16="http://schemas.microsoft.com/office/drawing/2014/main" id="{C54CD5D2-017A-48A3-BF95-915832E179C1}"/>
                  </a:ext>
                </a:extLst>
              </p:cNvPr>
              <p:cNvSpPr/>
              <p:nvPr/>
            </p:nvSpPr>
            <p:spPr>
              <a:xfrm>
                <a:off x="10753635" y="6521929"/>
                <a:ext cx="70806" cy="80461"/>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sp>
            <p:nvSpPr>
              <p:cNvPr id="44" name="Freeform: Shape 43">
                <a:extLst>
                  <a:ext uri="{FF2B5EF4-FFF2-40B4-BE49-F238E27FC236}">
                    <a16:creationId xmlns:a16="http://schemas.microsoft.com/office/drawing/2014/main" id="{EC590B7F-C7A0-4A34-8C4C-84F1F306ECD7}"/>
                  </a:ext>
                </a:extLst>
              </p:cNvPr>
              <p:cNvSpPr/>
              <p:nvPr/>
            </p:nvSpPr>
            <p:spPr>
              <a:xfrm>
                <a:off x="10815308" y="6277328"/>
                <a:ext cx="263912" cy="267131"/>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19050" cap="flat">
                <a:solidFill>
                  <a:srgbClr val="527FFF"/>
                </a:solidFill>
                <a:prstDash val="solid"/>
                <a:round/>
              </a:ln>
            </p:spPr>
            <p:txBody>
              <a:bodyPr rtlCol="0" anchor="ctr"/>
              <a:lstStyle/>
              <a:p>
                <a:pPr defTabSz="914307"/>
                <a:endParaRPr lang="en-US" sz="1765" dirty="0">
                  <a:latin typeface="Amazon Ember"/>
                </a:endParaRPr>
              </a:p>
            </p:txBody>
          </p:sp>
          <p:sp>
            <p:nvSpPr>
              <p:cNvPr id="45" name="Freeform: Shape 44">
                <a:extLst>
                  <a:ext uri="{FF2B5EF4-FFF2-40B4-BE49-F238E27FC236}">
                    <a16:creationId xmlns:a16="http://schemas.microsoft.com/office/drawing/2014/main" id="{BC6A450B-0BB8-46FA-BD70-F090B16874B6}"/>
                  </a:ext>
                </a:extLst>
              </p:cNvPr>
              <p:cNvSpPr/>
              <p:nvPr/>
            </p:nvSpPr>
            <p:spPr>
              <a:xfrm>
                <a:off x="10944489" y="6278615"/>
                <a:ext cx="9655" cy="144830"/>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19050" cap="flat">
                <a:solidFill>
                  <a:srgbClr val="527FFF"/>
                </a:solidFill>
                <a:prstDash val="solid"/>
                <a:round/>
              </a:ln>
            </p:spPr>
            <p:txBody>
              <a:bodyPr rtlCol="0" anchor="ctr"/>
              <a:lstStyle/>
              <a:p>
                <a:pPr defTabSz="914307"/>
                <a:endParaRPr lang="en-US" sz="1765" dirty="0">
                  <a:latin typeface="Amazon Ember"/>
                </a:endParaRPr>
              </a:p>
            </p:txBody>
          </p:sp>
          <p:sp>
            <p:nvSpPr>
              <p:cNvPr id="46" name="Freeform: Shape 45">
                <a:extLst>
                  <a:ext uri="{FF2B5EF4-FFF2-40B4-BE49-F238E27FC236}">
                    <a16:creationId xmlns:a16="http://schemas.microsoft.com/office/drawing/2014/main" id="{6715DC32-6886-46EA-B973-5F37C4541A25}"/>
                  </a:ext>
                </a:extLst>
              </p:cNvPr>
              <p:cNvSpPr/>
              <p:nvPr/>
            </p:nvSpPr>
            <p:spPr>
              <a:xfrm>
                <a:off x="10944489" y="6414755"/>
                <a:ext cx="99772" cy="93335"/>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19050" cap="flat">
                <a:solidFill>
                  <a:srgbClr val="527FFF"/>
                </a:solidFill>
                <a:prstDash val="solid"/>
                <a:round/>
              </a:ln>
            </p:spPr>
            <p:txBody>
              <a:bodyPr rtlCol="0" anchor="ctr"/>
              <a:lstStyle/>
              <a:p>
                <a:pPr defTabSz="914307"/>
                <a:endParaRPr lang="en-US" sz="1765" dirty="0">
                  <a:latin typeface="Amazon Ember"/>
                </a:endParaRPr>
              </a:p>
            </p:txBody>
          </p:sp>
          <p:sp>
            <p:nvSpPr>
              <p:cNvPr id="47" name="Freeform: Shape 46">
                <a:extLst>
                  <a:ext uri="{FF2B5EF4-FFF2-40B4-BE49-F238E27FC236}">
                    <a16:creationId xmlns:a16="http://schemas.microsoft.com/office/drawing/2014/main" id="{B75CC18F-A5D1-4EEE-B9B0-0B43D9FC6667}"/>
                  </a:ext>
                </a:extLst>
              </p:cNvPr>
              <p:cNvSpPr/>
              <p:nvPr/>
            </p:nvSpPr>
            <p:spPr>
              <a:xfrm>
                <a:off x="10815751" y="6319489"/>
                <a:ext cx="231728" cy="102990"/>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19050" cap="flat">
                <a:solidFill>
                  <a:srgbClr val="527FFF"/>
                </a:solidFill>
                <a:prstDash val="solid"/>
                <a:round/>
              </a:ln>
            </p:spPr>
            <p:txBody>
              <a:bodyPr rtlCol="0" anchor="ctr"/>
              <a:lstStyle/>
              <a:p>
                <a:pPr defTabSz="914307"/>
                <a:endParaRPr lang="en-US" sz="1765" dirty="0">
                  <a:latin typeface="Amazon Ember"/>
                </a:endParaRPr>
              </a:p>
            </p:txBody>
          </p:sp>
          <p:sp>
            <p:nvSpPr>
              <p:cNvPr id="48" name="Freeform: Shape 47">
                <a:extLst>
                  <a:ext uri="{FF2B5EF4-FFF2-40B4-BE49-F238E27FC236}">
                    <a16:creationId xmlns:a16="http://schemas.microsoft.com/office/drawing/2014/main" id="{0BEB41ED-F31E-4D8C-8896-20838434DDA9}"/>
                  </a:ext>
                </a:extLst>
              </p:cNvPr>
              <p:cNvSpPr/>
              <p:nvPr/>
            </p:nvSpPr>
            <p:spPr>
              <a:xfrm>
                <a:off x="10731750" y="6669978"/>
                <a:ext cx="67587" cy="9655"/>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19050" cap="flat">
                <a:solidFill>
                  <a:schemeClr val="tx1"/>
                </a:solidFill>
                <a:prstDash val="solid"/>
                <a:round/>
              </a:ln>
            </p:spPr>
            <p:txBody>
              <a:bodyPr rtlCol="0" anchor="ctr"/>
              <a:lstStyle/>
              <a:p>
                <a:pPr defTabSz="914307"/>
                <a:endParaRPr lang="en-US" sz="1765" dirty="0">
                  <a:latin typeface="Amazon Ember"/>
                </a:endParaRPr>
              </a:p>
            </p:txBody>
          </p:sp>
        </p:grpSp>
        <p:sp>
          <p:nvSpPr>
            <p:cNvPr id="51" name="Graphic 4">
              <a:extLst>
                <a:ext uri="{FF2B5EF4-FFF2-40B4-BE49-F238E27FC236}">
                  <a16:creationId xmlns:a16="http://schemas.microsoft.com/office/drawing/2014/main" id="{03C35394-76CD-49D9-B139-29FDBF80DBA1}"/>
                </a:ext>
              </a:extLst>
            </p:cNvPr>
            <p:cNvSpPr/>
            <p:nvPr/>
          </p:nvSpPr>
          <p:spPr>
            <a:xfrm>
              <a:off x="8105465" y="3575284"/>
              <a:ext cx="2099595" cy="1548610"/>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grpSp>
      <p:sp>
        <p:nvSpPr>
          <p:cNvPr id="2" name="Footer Placeholder 1">
            <a:extLst>
              <a:ext uri="{FF2B5EF4-FFF2-40B4-BE49-F238E27FC236}">
                <a16:creationId xmlns:a16="http://schemas.microsoft.com/office/drawing/2014/main" id="{B104871C-DC0B-5E44-A946-E6DB7D942A6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A0F0A1EC-E785-864C-813C-CC71062A88E4}"/>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32334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Amazon EC2 pricing options (2 of 2)</a:t>
            </a:r>
          </a:p>
        </p:txBody>
      </p:sp>
      <p:sp>
        <p:nvSpPr>
          <p:cNvPr id="9" name="Content Placeholder 6"/>
          <p:cNvSpPr txBox="1">
            <a:spLocks/>
          </p:cNvSpPr>
          <p:nvPr/>
        </p:nvSpPr>
        <p:spPr>
          <a:xfrm>
            <a:off x="991673" y="1432111"/>
            <a:ext cx="4763875" cy="4472268"/>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a:spcAft>
                <a:spcPts val="1600"/>
              </a:spcAft>
              <a:defRPr/>
            </a:pPr>
            <a:r>
              <a:rPr lang="en-US" dirty="0">
                <a:solidFill>
                  <a:schemeClr val="tx1"/>
                </a:solidFill>
                <a:latin typeface="Amazon Ember" charset="0"/>
                <a:ea typeface="Amazon Ember" charset="0"/>
                <a:cs typeface="Amazon Ember" charset="0"/>
              </a:rPr>
              <a:t>Spot Instances</a:t>
            </a:r>
          </a:p>
          <a:p>
            <a:pPr algn="ctr" defTabSz="380985">
              <a:defRPr/>
            </a:pPr>
            <a:r>
              <a:rPr lang="en-US" sz="1600" dirty="0">
                <a:solidFill>
                  <a:schemeClr val="tx1"/>
                </a:solidFill>
                <a:latin typeface="+mn-lt"/>
                <a:ea typeface="Amazon Ember" charset="0"/>
                <a:cs typeface="Amazon Ember" charset="0"/>
              </a:rPr>
              <a:t>Spare Amazon EC2 capacity at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substantial</a:t>
            </a:r>
            <a:r>
              <a:rPr lang="en-US" sz="1600" dirty="0">
                <a:solidFill>
                  <a:schemeClr val="tx1"/>
                </a:solidFill>
                <a:latin typeface="+mn-lt"/>
                <a:ea typeface="Amazon Ember" charset="0"/>
                <a:cs typeface="Amazon Ember" charset="0"/>
              </a:rPr>
              <a:t>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savings </a:t>
            </a:r>
            <a:r>
              <a:rPr lang="en-US" sz="1600" dirty="0">
                <a:solidFill>
                  <a:schemeClr val="tx1"/>
                </a:solidFill>
                <a:latin typeface="+mn-lt"/>
                <a:ea typeface="Amazon Ember" charset="0"/>
                <a:cs typeface="Amazon Ember" charset="0"/>
              </a:rPr>
              <a:t>off On-Demand Instance prices.</a:t>
            </a: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600" dirty="0">
              <a:solidFill>
                <a:schemeClr val="tx1"/>
              </a:solidFill>
              <a:latin typeface="Amazon Ember" charset="0"/>
              <a:ea typeface="Amazon Ember" charset="0"/>
              <a:cs typeface="Amazon Ember" charset="0"/>
            </a:endParaRPr>
          </a:p>
          <a:p>
            <a:pPr algn="ctr" defTabSz="380985">
              <a:defRPr/>
            </a:pPr>
            <a:endParaRPr lang="en-US" sz="1600" dirty="0">
              <a:solidFill>
                <a:schemeClr val="tx1"/>
              </a:solidFill>
              <a:latin typeface="Amazon Ember" charset="0"/>
              <a:ea typeface="Amazon Ember" charset="0"/>
              <a:cs typeface="Amazon Ember" charset="0"/>
            </a:endParaRPr>
          </a:p>
          <a:p>
            <a:pPr algn="ctr" defTabSz="380985">
              <a:defRPr/>
            </a:pPr>
            <a:r>
              <a:rPr lang="en-US" sz="2000" dirty="0">
                <a:solidFill>
                  <a:schemeClr val="tx1"/>
                </a:solidFill>
                <a:latin typeface="+mn-lt"/>
                <a:ea typeface="Amazon Ember" charset="0"/>
                <a:cs typeface="Amazon Ember" charset="0"/>
              </a:rPr>
              <a:t>Fault-tolerant, flexible, stateless workloads</a:t>
            </a:r>
          </a:p>
          <a:p>
            <a:pPr algn="ctr" defTabSz="380985">
              <a:defRPr/>
            </a:pPr>
            <a:endParaRPr lang="en-US" sz="1500" dirty="0">
              <a:solidFill>
                <a:schemeClr val="tx1"/>
              </a:solidFill>
              <a:latin typeface="Amazon Ember" charset="0"/>
              <a:ea typeface="Amazon Ember" charset="0"/>
              <a:cs typeface="Amazon Ember" charset="0"/>
            </a:endParaRPr>
          </a:p>
        </p:txBody>
      </p:sp>
      <p:grpSp>
        <p:nvGrpSpPr>
          <p:cNvPr id="7" name="Group 6">
            <a:extLst>
              <a:ext uri="{FF2B5EF4-FFF2-40B4-BE49-F238E27FC236}">
                <a16:creationId xmlns:a16="http://schemas.microsoft.com/office/drawing/2014/main" id="{3B64A438-AE8F-4646-8887-0A66245C61FC}"/>
              </a:ext>
              <a:ext uri="{C183D7F6-B498-43B3-948B-1728B52AA6E4}">
                <adec:decorative xmlns:adec="http://schemas.microsoft.com/office/drawing/2017/decorative" val="1"/>
              </a:ext>
            </a:extLst>
          </p:cNvPr>
          <p:cNvGrpSpPr/>
          <p:nvPr/>
        </p:nvGrpSpPr>
        <p:grpSpPr>
          <a:xfrm>
            <a:off x="2564269" y="3014647"/>
            <a:ext cx="1749663" cy="1290508"/>
            <a:chOff x="3001640" y="3273870"/>
            <a:chExt cx="1749663" cy="1290508"/>
          </a:xfrm>
        </p:grpSpPr>
        <p:sp>
          <p:nvSpPr>
            <p:cNvPr id="63" name="Freeform: Shape 62">
              <a:extLst>
                <a:ext uri="{FF2B5EF4-FFF2-40B4-BE49-F238E27FC236}">
                  <a16:creationId xmlns:a16="http://schemas.microsoft.com/office/drawing/2014/main" id="{C6370932-220B-452A-85EE-0846E12C880D}"/>
                </a:ext>
              </a:extLst>
            </p:cNvPr>
            <p:cNvSpPr/>
            <p:nvPr/>
          </p:nvSpPr>
          <p:spPr>
            <a:xfrm>
              <a:off x="3001640" y="3483528"/>
              <a:ext cx="1550868" cy="786783"/>
            </a:xfrm>
            <a:custGeom>
              <a:avLst/>
              <a:gdLst>
                <a:gd name="connsiteX0" fmla="*/ 0 w 736600"/>
                <a:gd name="connsiteY0" fmla="*/ 215900 h 247650"/>
                <a:gd name="connsiteX1" fmla="*/ 196850 w 736600"/>
                <a:gd name="connsiteY1" fmla="*/ 158750 h 247650"/>
                <a:gd name="connsiteX2" fmla="*/ 285750 w 736600"/>
                <a:gd name="connsiteY2" fmla="*/ 247650 h 247650"/>
                <a:gd name="connsiteX3" fmla="*/ 387350 w 736600"/>
                <a:gd name="connsiteY3" fmla="*/ 69850 h 247650"/>
                <a:gd name="connsiteX4" fmla="*/ 463550 w 736600"/>
                <a:gd name="connsiteY4" fmla="*/ 146050 h 247650"/>
                <a:gd name="connsiteX5" fmla="*/ 736600 w 736600"/>
                <a:gd name="connsiteY5"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600" h="247650">
                  <a:moveTo>
                    <a:pt x="0" y="215900"/>
                  </a:moveTo>
                  <a:lnTo>
                    <a:pt x="196850" y="158750"/>
                  </a:lnTo>
                  <a:lnTo>
                    <a:pt x="285750" y="247650"/>
                  </a:lnTo>
                  <a:lnTo>
                    <a:pt x="387350" y="69850"/>
                  </a:lnTo>
                  <a:lnTo>
                    <a:pt x="463550" y="146050"/>
                  </a:lnTo>
                  <a:lnTo>
                    <a:pt x="736600" y="0"/>
                  </a:lnTo>
                </a:path>
              </a:pathLst>
            </a:custGeom>
            <a:ln w="19050">
              <a:solidFill>
                <a:srgbClr val="527FFF"/>
              </a:solidFill>
              <a:headEnd/>
              <a:tailEnd type="arrow" w="lg" len="me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07">
                <a:defRPr/>
              </a:pPr>
              <a:endParaRPr lang="en-US" sz="3200" dirty="0">
                <a:latin typeface="Amazon Ember"/>
              </a:endParaRPr>
            </a:p>
          </p:txBody>
        </p:sp>
        <p:sp>
          <p:nvSpPr>
            <p:cNvPr id="64" name="Oval 63">
              <a:extLst>
                <a:ext uri="{FF2B5EF4-FFF2-40B4-BE49-F238E27FC236}">
                  <a16:creationId xmlns:a16="http://schemas.microsoft.com/office/drawing/2014/main" id="{4BB18739-4F21-4F22-9685-3D36D10E9084}"/>
                </a:ext>
              </a:extLst>
            </p:cNvPr>
            <p:cNvSpPr/>
            <p:nvPr/>
          </p:nvSpPr>
          <p:spPr>
            <a:xfrm>
              <a:off x="3647616" y="3665942"/>
              <a:ext cx="421956" cy="421956"/>
            </a:xfrm>
            <a:prstGeom prst="ellipse">
              <a:avLst/>
            </a:prstGeom>
            <a:solidFill>
              <a:schemeClr val="bg1"/>
            </a:solidFill>
            <a:ln w="12700" cap="flat">
              <a:solidFill>
                <a:srgbClr val="527FFF"/>
              </a:solidFill>
              <a:prstDash val="solid"/>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07">
                <a:defRPr/>
              </a:pP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Graphic 4">
              <a:extLst>
                <a:ext uri="{FF2B5EF4-FFF2-40B4-BE49-F238E27FC236}">
                  <a16:creationId xmlns:a16="http://schemas.microsoft.com/office/drawing/2014/main" id="{FA2211D3-51D6-4835-A51D-22EC42A87873}"/>
                </a:ext>
              </a:extLst>
            </p:cNvPr>
            <p:cNvSpPr/>
            <p:nvPr/>
          </p:nvSpPr>
          <p:spPr>
            <a:xfrm>
              <a:off x="3001641" y="3273870"/>
              <a:ext cx="1749662"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grpSp>
      <p:cxnSp>
        <p:nvCxnSpPr>
          <p:cNvPr id="38" name="Straight Connector 37">
            <a:extLst>
              <a:ext uri="{FF2B5EF4-FFF2-40B4-BE49-F238E27FC236}">
                <a16:creationId xmlns:a16="http://schemas.microsoft.com/office/drawing/2014/main" id="{DD6E6BC8-7950-498E-A3A7-D56EF621B627}"/>
              </a:ext>
              <a:ext uri="{C183D7F6-B498-43B3-948B-1728B52AA6E4}">
                <adec:decorative xmlns:adec="http://schemas.microsoft.com/office/drawing/2017/decorative" val="1"/>
              </a:ext>
            </a:extLst>
          </p:cNvPr>
          <p:cNvCxnSpPr>
            <a:cxnSpLocks/>
          </p:cNvCxnSpPr>
          <p:nvPr/>
        </p:nvCxnSpPr>
        <p:spPr>
          <a:xfrm>
            <a:off x="6436449" y="1477634"/>
            <a:ext cx="0" cy="4910287"/>
          </a:xfrm>
          <a:prstGeom prst="line">
            <a:avLst/>
          </a:prstGeom>
          <a:ln w="28575">
            <a:solidFill>
              <a:schemeClr val="tx2">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Content Placeholder 6">
            <a:extLst>
              <a:ext uri="{FF2B5EF4-FFF2-40B4-BE49-F238E27FC236}">
                <a16:creationId xmlns:a16="http://schemas.microsoft.com/office/drawing/2014/main" id="{C201419F-5544-CD49-96B8-64BDC79B36EF}"/>
              </a:ext>
            </a:extLst>
          </p:cNvPr>
          <p:cNvSpPr txBox="1">
            <a:spLocks/>
          </p:cNvSpPr>
          <p:nvPr/>
        </p:nvSpPr>
        <p:spPr>
          <a:xfrm>
            <a:off x="6739465" y="1429808"/>
            <a:ext cx="5116719" cy="4842204"/>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80985">
              <a:spcAft>
                <a:spcPts val="1600"/>
              </a:spcAft>
              <a:defRPr/>
            </a:pPr>
            <a:r>
              <a:rPr lang="en-US" dirty="0">
                <a:solidFill>
                  <a:schemeClr val="tx1"/>
                </a:solidFill>
                <a:latin typeface="Amazon Ember" charset="0"/>
                <a:ea typeface="Amazon Ember" charset="0"/>
                <a:cs typeface="Amazon Ember" charset="0"/>
              </a:rPr>
              <a:t>Dedicated Hosts</a:t>
            </a:r>
          </a:p>
          <a:p>
            <a:pPr algn="ctr" defTabSz="380985">
              <a:defRPr/>
            </a:pP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Physical server </a:t>
            </a:r>
            <a:r>
              <a:rPr lang="en-US" sz="1600" dirty="0">
                <a:solidFill>
                  <a:schemeClr val="tx1"/>
                </a:solidFill>
                <a:latin typeface="+mn-lt"/>
                <a:ea typeface="Amazon Ember" charset="0"/>
                <a:cs typeface="Amazon Ember" charset="0"/>
              </a:rPr>
              <a:t>with Amazon EC2 instance capacity </a:t>
            </a:r>
            <a:br>
              <a:rPr lang="en-US" sz="1600" dirty="0">
                <a:solidFill>
                  <a:schemeClr val="tx1"/>
                </a:solidFill>
                <a:latin typeface="+mn-lt"/>
                <a:ea typeface="Amazon Ember" charset="0"/>
                <a:cs typeface="Amazon Ember" charset="0"/>
              </a:rPr>
            </a:b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fully</a:t>
            </a:r>
            <a:r>
              <a:rPr lang="en-US" sz="1600" dirty="0">
                <a:solidFill>
                  <a:schemeClr val="tx1"/>
                </a:solidFill>
                <a:latin typeface="+mn-lt"/>
                <a:ea typeface="Amazon Ember" charset="0"/>
                <a:cs typeface="Amazon Ember" charset="0"/>
              </a:rPr>
              <a:t>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dedicated for your use</a:t>
            </a:r>
            <a:r>
              <a:rPr lang="en-US" sz="1600" dirty="0">
                <a:solidFill>
                  <a:schemeClr val="tx1"/>
                </a:solidFill>
                <a:latin typeface="+mn-lt"/>
                <a:ea typeface="Amazon Ember" charset="0"/>
                <a:cs typeface="Amazon Ember" charset="0"/>
              </a:rPr>
              <a:t>.</a:t>
            </a: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500" dirty="0">
              <a:solidFill>
                <a:schemeClr val="tx1"/>
              </a:solidFill>
              <a:latin typeface="Amazon Ember" charset="0"/>
              <a:ea typeface="Amazon Ember" charset="0"/>
              <a:cs typeface="Amazon Ember" charset="0"/>
            </a:endParaRPr>
          </a:p>
          <a:p>
            <a:pPr algn="ctr" defTabSz="380985">
              <a:defRPr/>
            </a:pPr>
            <a:endParaRPr lang="en-US" sz="1600" dirty="0">
              <a:solidFill>
                <a:schemeClr val="tx1"/>
              </a:solidFill>
              <a:latin typeface="Amazon Ember" charset="0"/>
              <a:ea typeface="Amazon Ember" charset="0"/>
              <a:cs typeface="Amazon Ember" charset="0"/>
            </a:endParaRPr>
          </a:p>
          <a:p>
            <a:pPr algn="ctr" defTabSz="380985">
              <a:defRPr/>
            </a:pPr>
            <a:endParaRPr lang="en-US" sz="1600" dirty="0">
              <a:solidFill>
                <a:schemeClr val="tx1"/>
              </a:solidFill>
              <a:latin typeface="Amazon Ember" charset="0"/>
              <a:ea typeface="Amazon Ember" charset="0"/>
              <a:cs typeface="Amazon Ember" charset="0"/>
            </a:endParaRPr>
          </a:p>
          <a:p>
            <a:pPr algn="ctr" defTabSz="380985">
              <a:defRPr/>
            </a:pPr>
            <a:r>
              <a:rPr lang="en-US" sz="2000" dirty="0">
                <a:solidFill>
                  <a:schemeClr val="tx1"/>
                </a:solidFill>
                <a:latin typeface="+mn-lt"/>
                <a:ea typeface="Amazon Ember" charset="0"/>
                <a:cs typeface="Amazon Ember" charset="0"/>
              </a:rPr>
              <a:t>Workloads that require the use of your own software licenses or single tenancy to meet compliance requirements</a:t>
            </a:r>
          </a:p>
          <a:p>
            <a:pPr algn="ctr" defTabSz="380985">
              <a:defRPr/>
            </a:pPr>
            <a:endParaRPr lang="en-US" sz="1500" dirty="0">
              <a:solidFill>
                <a:schemeClr val="tx1"/>
              </a:solidFill>
              <a:latin typeface="Amazon Ember" charset="0"/>
              <a:ea typeface="Amazon Ember" charset="0"/>
              <a:cs typeface="Amazon Ember" charset="0"/>
            </a:endParaRPr>
          </a:p>
        </p:txBody>
      </p:sp>
      <p:grpSp>
        <p:nvGrpSpPr>
          <p:cNvPr id="3" name="Group 2">
            <a:extLst>
              <a:ext uri="{FF2B5EF4-FFF2-40B4-BE49-F238E27FC236}">
                <a16:creationId xmlns:a16="http://schemas.microsoft.com/office/drawing/2014/main" id="{75EFB532-0E74-AF43-81B1-B5CD6844FC69}"/>
              </a:ext>
              <a:ext uri="{C183D7F6-B498-43B3-948B-1728B52AA6E4}">
                <adec:decorative xmlns:adec="http://schemas.microsoft.com/office/drawing/2017/decorative" val="1"/>
              </a:ext>
            </a:extLst>
          </p:cNvPr>
          <p:cNvGrpSpPr/>
          <p:nvPr/>
        </p:nvGrpSpPr>
        <p:grpSpPr>
          <a:xfrm>
            <a:off x="8487665" y="3014647"/>
            <a:ext cx="1749663" cy="1290508"/>
            <a:chOff x="752649" y="3273870"/>
            <a:chExt cx="1749663" cy="1290508"/>
          </a:xfrm>
        </p:grpSpPr>
        <p:sp>
          <p:nvSpPr>
            <p:cNvPr id="10" name="Graphic 4">
              <a:extLst>
                <a:ext uri="{FF2B5EF4-FFF2-40B4-BE49-F238E27FC236}">
                  <a16:creationId xmlns:a16="http://schemas.microsoft.com/office/drawing/2014/main" id="{C51199ED-F2D3-40C7-9881-61D4473CD66B}"/>
                </a:ext>
              </a:extLst>
            </p:cNvPr>
            <p:cNvSpPr/>
            <p:nvPr/>
          </p:nvSpPr>
          <p:spPr>
            <a:xfrm>
              <a:off x="752649" y="3273870"/>
              <a:ext cx="1749663" cy="1290508"/>
            </a:xfrm>
            <a:custGeom>
              <a:avLst/>
              <a:gdLst>
                <a:gd name="connsiteX0" fmla="*/ 2099596 w 2099595"/>
                <a:gd name="connsiteY0" fmla="*/ 2090452 h 2090451"/>
                <a:gd name="connsiteX1" fmla="*/ 0 w 2099595"/>
                <a:gd name="connsiteY1" fmla="*/ 2090452 h 2090451"/>
                <a:gd name="connsiteX2" fmla="*/ 0 w 2099595"/>
                <a:gd name="connsiteY2" fmla="*/ 0 h 2090451"/>
                <a:gd name="connsiteX3" fmla="*/ 0 w 2099595"/>
                <a:gd name="connsiteY3" fmla="*/ 0 h 2090451"/>
              </a:gdLst>
              <a:ahLst/>
              <a:cxnLst>
                <a:cxn ang="0">
                  <a:pos x="connsiteX0" y="connsiteY0"/>
                </a:cxn>
                <a:cxn ang="0">
                  <a:pos x="connsiteX1" y="connsiteY1"/>
                </a:cxn>
                <a:cxn ang="0">
                  <a:pos x="connsiteX2" y="connsiteY2"/>
                </a:cxn>
                <a:cxn ang="0">
                  <a:pos x="connsiteX3" y="connsiteY3"/>
                </a:cxn>
              </a:cxnLst>
              <a:rect l="l" t="t" r="r" b="b"/>
              <a:pathLst>
                <a:path w="2099595" h="2090451">
                  <a:moveTo>
                    <a:pt x="2099596" y="2090452"/>
                  </a:moveTo>
                  <a:lnTo>
                    <a:pt x="0" y="2090452"/>
                  </a:lnTo>
                  <a:lnTo>
                    <a:pt x="0" y="0"/>
                  </a:lnTo>
                  <a:lnTo>
                    <a:pt x="0" y="0"/>
                  </a:lnTo>
                </a:path>
              </a:pathLst>
            </a:custGeom>
            <a:noFill/>
            <a:ln w="19050" cap="flat">
              <a:solidFill>
                <a:schemeClr val="tx1"/>
              </a:solidFill>
              <a:prstDash val="solid"/>
              <a:round/>
            </a:ln>
          </p:spPr>
          <p:txBody>
            <a:bodyPr rtlCol="0" anchor="ctr"/>
            <a:lstStyle/>
            <a:p>
              <a:pPr defTabSz="914307"/>
              <a:endParaRPr lang="en-US" sz="1765" dirty="0">
                <a:latin typeface="Amazon Ember"/>
              </a:endParaRPr>
            </a:p>
          </p:txBody>
        </p:sp>
        <p:pic>
          <p:nvPicPr>
            <p:cNvPr id="41" name="Picture 40">
              <a:extLst>
                <a:ext uri="{FF2B5EF4-FFF2-40B4-BE49-F238E27FC236}">
                  <a16:creationId xmlns:a16="http://schemas.microsoft.com/office/drawing/2014/main" id="{8A284454-66CD-EB4B-80B9-81CE853BE0A0}"/>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99206" y="3498248"/>
              <a:ext cx="853704" cy="841752"/>
            </a:xfrm>
            <a:prstGeom prst="rect">
              <a:avLst/>
            </a:prstGeom>
          </p:spPr>
        </p:pic>
      </p:grpSp>
      <p:sp>
        <p:nvSpPr>
          <p:cNvPr id="2" name="Footer Placeholder 1">
            <a:extLst>
              <a:ext uri="{FF2B5EF4-FFF2-40B4-BE49-F238E27FC236}">
                <a16:creationId xmlns:a16="http://schemas.microsoft.com/office/drawing/2014/main" id="{5575D2DE-7FDA-2541-9816-BADF0C4F0C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2955BE0D-0476-0A44-9C36-F7DBBBD6E806}"/>
              </a:ext>
            </a:extLst>
          </p:cNvPr>
          <p:cNvSpPr>
            <a:spLocks noGrp="1"/>
          </p:cNvSpPr>
          <p:nvPr>
            <p:ph type="sldNum" sz="quarter" idx="12"/>
          </p:nvPr>
        </p:nvSpPr>
        <p:spPr/>
        <p:txBody>
          <a:bodyPr/>
          <a:lstStyle/>
          <a:p>
            <a:fld id="{B6A95138-A96E-2F42-A959-2EFD44FE4AB7}" type="slidenum">
              <a:rPr lang="en-US" smtClean="0"/>
              <a:t>56</a:t>
            </a:fld>
            <a:endParaRPr lang="en-US" dirty="0"/>
          </a:p>
        </p:txBody>
      </p:sp>
    </p:spTree>
    <p:custDataLst>
      <p:tags r:id="rId1"/>
    </p:custDataLst>
    <p:extLst>
      <p:ext uri="{BB962C8B-B14F-4D97-AF65-F5344CB8AC3E}">
        <p14:creationId xmlns:p14="http://schemas.microsoft.com/office/powerpoint/2010/main" val="135775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923581"/>
            <a:ext cx="4390644" cy="2250624"/>
          </a:xfrm>
        </p:spPr>
        <p:txBody>
          <a:bodyPr anchor="t" anchorCtr="0">
            <a:noAutofit/>
          </a:bodyPr>
          <a:lstStyle/>
          <a:p>
            <a:r>
              <a:rPr lang="en-US" sz="3600" dirty="0">
                <a:latin typeface="+mj-lt"/>
              </a:rPr>
              <a:t>Demonstration:</a:t>
            </a:r>
            <a:r>
              <a:rPr lang="en-US" sz="3600" dirty="0"/>
              <a:t> Reviewing the Spot Instance History Page</a:t>
            </a:r>
            <a:endParaRPr lang="en-US" sz="36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57</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015773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B74-EBFE-4A4F-80C0-6FA89ACC99A8}"/>
              </a:ext>
            </a:extLst>
          </p:cNvPr>
          <p:cNvSpPr>
            <a:spLocks noGrp="1"/>
          </p:cNvSpPr>
          <p:nvPr>
            <p:ph type="title"/>
          </p:nvPr>
        </p:nvSpPr>
        <p:spPr/>
        <p:txBody>
          <a:bodyPr/>
          <a:lstStyle/>
          <a:p>
            <a:r>
              <a:rPr lang="en-US" dirty="0"/>
              <a:t>Amazon EC2 dedicated options</a:t>
            </a:r>
          </a:p>
        </p:txBody>
      </p:sp>
      <p:sp>
        <p:nvSpPr>
          <p:cNvPr id="3" name="Content Placeholder 2">
            <a:extLst>
              <a:ext uri="{FF2B5EF4-FFF2-40B4-BE49-F238E27FC236}">
                <a16:creationId xmlns:a16="http://schemas.microsoft.com/office/drawing/2014/main" id="{3D9D0A4B-47F3-504C-BB39-7BEF4AD77D9F}"/>
              </a:ext>
            </a:extLst>
          </p:cNvPr>
          <p:cNvSpPr>
            <a:spLocks noGrp="1"/>
          </p:cNvSpPr>
          <p:nvPr>
            <p:ph idx="1"/>
          </p:nvPr>
        </p:nvSpPr>
        <p:spPr>
          <a:xfrm>
            <a:off x="526842" y="1379792"/>
            <a:ext cx="11138316" cy="885241"/>
          </a:xfrm>
        </p:spPr>
        <p:txBody>
          <a:bodyPr/>
          <a:lstStyle/>
          <a:p>
            <a:pPr marL="0" indent="0" algn="ctr">
              <a:buNone/>
            </a:pPr>
            <a:r>
              <a:rPr lang="en-US" sz="2400" dirty="0"/>
              <a:t>Amazon EC2 dedicated options provide EC2 instance capacity on</a:t>
            </a:r>
            <a:br>
              <a:rPr lang="en-US" sz="2400" dirty="0"/>
            </a:br>
            <a:r>
              <a:rPr lang="en-US" sz="2400" dirty="0"/>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physical servers that are dedicated for your use </a:t>
            </a:r>
            <a:r>
              <a:rPr lang="en-US" sz="2400" dirty="0">
                <a:latin typeface="+mn-lt"/>
                <a:ea typeface="Amazon Ember" panose="020B0603020204020204" pitchFamily="34" charset="0"/>
                <a:cs typeface="Amazon Ember" panose="020B0603020204020204" pitchFamily="34" charset="0"/>
              </a:rPr>
              <a:t>(single-tenant hardware)</a:t>
            </a:r>
            <a:r>
              <a:rPr lang="en-US" sz="2400" dirty="0">
                <a:latin typeface="+mn-lt"/>
              </a:rPr>
              <a:t>. </a:t>
            </a:r>
          </a:p>
        </p:txBody>
      </p:sp>
      <p:graphicFrame>
        <p:nvGraphicFramePr>
          <p:cNvPr id="6" name="Diagram 5" descr="De">
            <a:extLst>
              <a:ext uri="{FF2B5EF4-FFF2-40B4-BE49-F238E27FC236}">
                <a16:creationId xmlns:a16="http://schemas.microsoft.com/office/drawing/2014/main" id="{D0A5F4AB-C976-5549-A937-890CA745F587}"/>
              </a:ext>
            </a:extLst>
          </p:cNvPr>
          <p:cNvGraphicFramePr/>
          <p:nvPr>
            <p:extLst>
              <p:ext uri="{D42A27DB-BD31-4B8C-83A1-F6EECF244321}">
                <p14:modId xmlns:p14="http://schemas.microsoft.com/office/powerpoint/2010/main" val="382190188"/>
              </p:ext>
            </p:extLst>
          </p:nvPr>
        </p:nvGraphicFramePr>
        <p:xfrm>
          <a:off x="419100" y="2519866"/>
          <a:ext cx="11353800" cy="34911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3">
            <a:extLst>
              <a:ext uri="{FF2B5EF4-FFF2-40B4-BE49-F238E27FC236}">
                <a16:creationId xmlns:a16="http://schemas.microsoft.com/office/drawing/2014/main" id="{3694B40D-7346-AD4E-9B08-35D486943E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D82D733-9D3B-AA43-826D-935D4A098D5E}"/>
              </a:ext>
            </a:extLst>
          </p:cNvPr>
          <p:cNvSpPr>
            <a:spLocks noGrp="1"/>
          </p:cNvSpPr>
          <p:nvPr>
            <p:ph type="sldNum" sz="quarter" idx="12"/>
          </p:nvPr>
        </p:nvSpPr>
        <p:spPr/>
        <p:txBody>
          <a:bodyPr/>
          <a:lstStyle/>
          <a:p>
            <a:fld id="{B6A95138-A96E-2F42-A959-2EFD44FE4AB7}" type="slidenum">
              <a:rPr lang="en-US" smtClean="0"/>
              <a:t>58</a:t>
            </a:fld>
            <a:endParaRPr lang="en-US" dirty="0"/>
          </a:p>
        </p:txBody>
      </p:sp>
    </p:spTree>
    <p:custDataLst>
      <p:tags r:id="rId1"/>
    </p:custDataLst>
    <p:extLst>
      <p:ext uri="{BB962C8B-B14F-4D97-AF65-F5344CB8AC3E}">
        <p14:creationId xmlns:p14="http://schemas.microsoft.com/office/powerpoint/2010/main" val="4152355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19DC-8AA2-9044-BDF7-EB9813A02F29}"/>
              </a:ext>
            </a:extLst>
          </p:cNvPr>
          <p:cNvSpPr>
            <a:spLocks noGrp="1"/>
          </p:cNvSpPr>
          <p:nvPr>
            <p:ph type="title"/>
          </p:nvPr>
        </p:nvSpPr>
        <p:spPr/>
        <p:txBody>
          <a:bodyPr/>
          <a:lstStyle/>
          <a:p>
            <a:r>
              <a:rPr lang="en-US" sz="3600" dirty="0"/>
              <a:t>Amazon EC2 cost optimization guideline</a:t>
            </a:r>
          </a:p>
        </p:txBody>
      </p:sp>
      <p:sp>
        <p:nvSpPr>
          <p:cNvPr id="14" name="Content Placeholder 21">
            <a:extLst>
              <a:ext uri="{FF2B5EF4-FFF2-40B4-BE49-F238E27FC236}">
                <a16:creationId xmlns:a16="http://schemas.microsoft.com/office/drawing/2014/main" id="{212B9999-973F-C447-B9C0-26A33A6E73F2}"/>
              </a:ext>
            </a:extLst>
          </p:cNvPr>
          <p:cNvSpPr txBox="1">
            <a:spLocks/>
          </p:cNvSpPr>
          <p:nvPr/>
        </p:nvSpPr>
        <p:spPr>
          <a:xfrm>
            <a:off x="0" y="1606891"/>
            <a:ext cx="11902053" cy="474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To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optimize</a:t>
            </a:r>
            <a:r>
              <a:rPr lang="en-US" sz="2200" dirty="0"/>
              <a:t> the cost of Amazon EC2 instances, </a:t>
            </a: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combine</a:t>
            </a:r>
            <a:r>
              <a:rPr lang="en-US" sz="2200" dirty="0"/>
              <a:t> the available purchase options.</a:t>
            </a:r>
            <a:endParaRPr lang="en-US" sz="2200" dirty="0">
              <a:latin typeface="+mn-lt"/>
            </a:endParaRPr>
          </a:p>
        </p:txBody>
      </p:sp>
      <p:grpSp>
        <p:nvGrpSpPr>
          <p:cNvPr id="6" name="Group 5" descr="chart shows number of instance running over time varies. Reserved instance used to match the constant low usage, on demand used to handle moderate spikes, and spot used to handle highest demand times.">
            <a:extLst>
              <a:ext uri="{FF2B5EF4-FFF2-40B4-BE49-F238E27FC236}">
                <a16:creationId xmlns:a16="http://schemas.microsoft.com/office/drawing/2014/main" id="{57B6AEB8-2E09-8C4B-996F-121520B9CCDB}"/>
              </a:ext>
            </a:extLst>
          </p:cNvPr>
          <p:cNvGrpSpPr/>
          <p:nvPr/>
        </p:nvGrpSpPr>
        <p:grpSpPr>
          <a:xfrm>
            <a:off x="0" y="2409057"/>
            <a:ext cx="8274079" cy="2602559"/>
            <a:chOff x="0" y="2409057"/>
            <a:chExt cx="8274079" cy="2602559"/>
          </a:xfrm>
        </p:grpSpPr>
        <p:sp>
          <p:nvSpPr>
            <p:cNvPr id="15" name="Left Bracket 14">
              <a:extLst>
                <a:ext uri="{FF2B5EF4-FFF2-40B4-BE49-F238E27FC236}">
                  <a16:creationId xmlns:a16="http://schemas.microsoft.com/office/drawing/2014/main" id="{C286F554-84E6-44E7-BBD6-5BEC16C17519}"/>
                </a:ext>
              </a:extLst>
            </p:cNvPr>
            <p:cNvSpPr/>
            <p:nvPr/>
          </p:nvSpPr>
          <p:spPr>
            <a:xfrm flipH="1">
              <a:off x="8099112" y="3197151"/>
              <a:ext cx="173621" cy="1049609"/>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a:defRPr/>
              </a:pPr>
              <a:endParaRPr lang="en-US" sz="1765" dirty="0">
                <a:latin typeface="Amazon Ember"/>
              </a:endParaRPr>
            </a:p>
          </p:txBody>
        </p:sp>
        <p:sp>
          <p:nvSpPr>
            <p:cNvPr id="17" name="Left Bracket 16">
              <a:extLst>
                <a:ext uri="{FF2B5EF4-FFF2-40B4-BE49-F238E27FC236}">
                  <a16:creationId xmlns:a16="http://schemas.microsoft.com/office/drawing/2014/main" id="{344E307A-C244-40CF-A534-B89D3D898F28}"/>
                </a:ext>
              </a:extLst>
            </p:cNvPr>
            <p:cNvSpPr/>
            <p:nvPr/>
          </p:nvSpPr>
          <p:spPr>
            <a:xfrm flipH="1">
              <a:off x="8104839" y="4304830"/>
              <a:ext cx="169240" cy="511215"/>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a:defRPr/>
              </a:pPr>
              <a:endParaRPr lang="en-US" sz="1765" dirty="0">
                <a:latin typeface="Amazon Ember"/>
              </a:endParaRPr>
            </a:p>
          </p:txBody>
        </p:sp>
        <p:sp>
          <p:nvSpPr>
            <p:cNvPr id="29" name="Left Bracket 28">
              <a:extLst>
                <a:ext uri="{FF2B5EF4-FFF2-40B4-BE49-F238E27FC236}">
                  <a16:creationId xmlns:a16="http://schemas.microsoft.com/office/drawing/2014/main" id="{EE86F9F6-287E-9447-A12A-0733FB0CDF7F}"/>
                </a:ext>
              </a:extLst>
            </p:cNvPr>
            <p:cNvSpPr/>
            <p:nvPr/>
          </p:nvSpPr>
          <p:spPr>
            <a:xfrm flipH="1">
              <a:off x="8108105" y="2409057"/>
              <a:ext cx="164628" cy="765560"/>
            </a:xfrm>
            <a:prstGeom prst="leftBracket">
              <a:avLst>
                <a:gd name="adj" fmla="val 0"/>
              </a:avLst>
            </a:prstGeom>
            <a:ln w="1905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07">
                <a:defRPr/>
              </a:pPr>
              <a:endParaRPr lang="en-US" sz="1765" dirty="0">
                <a:latin typeface="Amazon Ember"/>
              </a:endParaRPr>
            </a:p>
          </p:txBody>
        </p:sp>
        <p:cxnSp>
          <p:nvCxnSpPr>
            <p:cNvPr id="7" name="Straight Arrow Connector 6">
              <a:extLst>
                <a:ext uri="{FF2B5EF4-FFF2-40B4-BE49-F238E27FC236}">
                  <a16:creationId xmlns:a16="http://schemas.microsoft.com/office/drawing/2014/main" id="{A546EE03-70A8-F145-B2E9-90DCC5CD74C3}"/>
                </a:ext>
              </a:extLst>
            </p:cNvPr>
            <p:cNvCxnSpPr>
              <a:cxnSpLocks/>
            </p:cNvCxnSpPr>
            <p:nvPr/>
          </p:nvCxnSpPr>
          <p:spPr>
            <a:xfrm>
              <a:off x="1111044" y="5011616"/>
              <a:ext cx="7074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83A409-2310-D84B-A1EA-F20E4C2CF34D}"/>
                </a:ext>
              </a:extLst>
            </p:cNvPr>
            <p:cNvCxnSpPr>
              <a:cxnSpLocks/>
            </p:cNvCxnSpPr>
            <p:nvPr/>
          </p:nvCxnSpPr>
          <p:spPr>
            <a:xfrm flipV="1">
              <a:off x="1111044" y="2409057"/>
              <a:ext cx="0" cy="260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7BFA91-E58F-1842-A658-40D73B063720}"/>
                </a:ext>
              </a:extLst>
            </p:cNvPr>
            <p:cNvSpPr txBox="1"/>
            <p:nvPr/>
          </p:nvSpPr>
          <p:spPr>
            <a:xfrm>
              <a:off x="0" y="3459961"/>
              <a:ext cx="1068259" cy="830997"/>
            </a:xfrm>
            <a:prstGeom prst="rect">
              <a:avLst/>
            </a:prstGeom>
            <a:noFill/>
          </p:spPr>
          <p:txBody>
            <a:bodyPr wrap="squar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Number of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instances</a:t>
              </a:r>
            </a:p>
          </p:txBody>
        </p:sp>
      </p:grpSp>
      <p:graphicFrame>
        <p:nvGraphicFramePr>
          <p:cNvPr id="13" name="Chart 12">
            <a:extLst>
              <a:ext uri="{FF2B5EF4-FFF2-40B4-BE49-F238E27FC236}">
                <a16:creationId xmlns:a16="http://schemas.microsoft.com/office/drawing/2014/main" id="{5B503F5C-58BE-0746-9E47-A1DAD7981DA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53198389"/>
              </p:ext>
            </p:extLst>
          </p:nvPr>
        </p:nvGraphicFramePr>
        <p:xfrm>
          <a:off x="1270053" y="1934667"/>
          <a:ext cx="6961241" cy="310018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CC55780F-8C09-5B4B-BC03-2A623731BE3A}"/>
              </a:ext>
            </a:extLst>
          </p:cNvPr>
          <p:cNvSpPr txBox="1"/>
          <p:nvPr/>
        </p:nvSpPr>
        <p:spPr>
          <a:xfrm>
            <a:off x="4249039" y="5081832"/>
            <a:ext cx="58862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time</a:t>
            </a:r>
          </a:p>
        </p:txBody>
      </p:sp>
      <p:sp>
        <p:nvSpPr>
          <p:cNvPr id="23" name="Rectangle 22">
            <a:extLst>
              <a:ext uri="{FF2B5EF4-FFF2-40B4-BE49-F238E27FC236}">
                <a16:creationId xmlns:a16="http://schemas.microsoft.com/office/drawing/2014/main" id="{FB0B15E7-A78A-425D-AEC6-CAAB6E96FBB2}"/>
              </a:ext>
            </a:extLst>
          </p:cNvPr>
          <p:cNvSpPr/>
          <p:nvPr/>
        </p:nvSpPr>
        <p:spPr>
          <a:xfrm>
            <a:off x="8343831" y="2499449"/>
            <a:ext cx="3826839" cy="584775"/>
          </a:xfrm>
          <a:prstGeom prst="rect">
            <a:avLst/>
          </a:prstGeom>
        </p:spPr>
        <p:txBody>
          <a:bodyPr wrap="square">
            <a:spAutoFit/>
          </a:bodyPr>
          <a:lstStyle/>
          <a:p>
            <a:pPr defTabSz="914307">
              <a:spcAft>
                <a:spcPts val="1600"/>
              </a:spcAft>
              <a:defRPr/>
            </a:pPr>
            <a:r>
              <a:rPr lang="en-US" sz="1600" dirty="0"/>
              <a:t>Scale using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Spot Instances</a:t>
            </a:r>
            <a:r>
              <a:rPr lang="en-US" sz="1600" dirty="0"/>
              <a:t> for fault-tolerant, flexible, stateless workloads</a:t>
            </a:r>
          </a:p>
        </p:txBody>
      </p:sp>
      <p:sp>
        <p:nvSpPr>
          <p:cNvPr id="3" name="Rectangle 2">
            <a:extLst>
              <a:ext uri="{FF2B5EF4-FFF2-40B4-BE49-F238E27FC236}">
                <a16:creationId xmlns:a16="http://schemas.microsoft.com/office/drawing/2014/main" id="{624141A1-4C00-4440-A094-EFC999AC0EE7}"/>
              </a:ext>
            </a:extLst>
          </p:cNvPr>
          <p:cNvSpPr/>
          <p:nvPr/>
        </p:nvSpPr>
        <p:spPr>
          <a:xfrm>
            <a:off x="8362265" y="3412854"/>
            <a:ext cx="3662722" cy="584775"/>
          </a:xfrm>
          <a:prstGeom prst="rect">
            <a:avLst/>
          </a:prstGeom>
        </p:spPr>
        <p:txBody>
          <a:bodyPr wrap="square">
            <a:spAutoFit/>
          </a:bodyPr>
          <a:lstStyle/>
          <a:p>
            <a:pPr defTabSz="914307">
              <a:defRPr/>
            </a:pPr>
            <a:r>
              <a:rPr lang="en-US" sz="1600" dirty="0">
                <a:ea typeface="Amazon Ember" panose="020B0603020204020204" pitchFamily="34" charset="0"/>
                <a:cs typeface="Amazon Ember" panose="020B0603020204020204" pitchFamily="34" charset="0"/>
              </a:rPr>
              <a:t>Use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On-Demand Instances</a:t>
            </a:r>
            <a:r>
              <a:rPr lang="en-US" sz="1600" dirty="0"/>
              <a:t> for new or stateful </a:t>
            </a:r>
            <a:r>
              <a:rPr lang="en-US" sz="1600" dirty="0">
                <a:ea typeface="Amazon Ember" charset="0"/>
                <a:cs typeface="Amazon Ember" charset="0"/>
              </a:rPr>
              <a:t>spiky workloads</a:t>
            </a:r>
            <a:endParaRPr lang="en-US" sz="1600" dirty="0"/>
          </a:p>
        </p:txBody>
      </p:sp>
      <p:sp>
        <p:nvSpPr>
          <p:cNvPr id="19" name="Rectangle 18">
            <a:extLst>
              <a:ext uri="{FF2B5EF4-FFF2-40B4-BE49-F238E27FC236}">
                <a16:creationId xmlns:a16="http://schemas.microsoft.com/office/drawing/2014/main" id="{0AD1A6A1-D95D-4154-BE30-EC4C13693155}"/>
              </a:ext>
            </a:extLst>
          </p:cNvPr>
          <p:cNvSpPr/>
          <p:nvPr/>
        </p:nvSpPr>
        <p:spPr>
          <a:xfrm>
            <a:off x="8367184" y="4232494"/>
            <a:ext cx="3803486" cy="584775"/>
          </a:xfrm>
          <a:prstGeom prst="rect">
            <a:avLst/>
          </a:prstGeom>
        </p:spPr>
        <p:txBody>
          <a:bodyPr wrap="square">
            <a:spAutoFit/>
          </a:bodyPr>
          <a:lstStyle/>
          <a:p>
            <a:pPr defTabSz="914307">
              <a:spcAft>
                <a:spcPts val="1600"/>
              </a:spcAft>
              <a:defRPr/>
            </a:pPr>
            <a:r>
              <a:rPr lang="en-US" sz="1600" dirty="0"/>
              <a:t>Use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Reserved Instances or Savings Plans </a:t>
            </a:r>
            <a:r>
              <a:rPr lang="en-US" sz="1600" dirty="0"/>
              <a:t>for known, steady-state workloads</a:t>
            </a:r>
          </a:p>
        </p:txBody>
      </p:sp>
      <p:sp>
        <p:nvSpPr>
          <p:cNvPr id="4" name="Footer Placeholder 3">
            <a:extLst>
              <a:ext uri="{FF2B5EF4-FFF2-40B4-BE49-F238E27FC236}">
                <a16:creationId xmlns:a16="http://schemas.microsoft.com/office/drawing/2014/main" id="{D160BFB0-4A3D-BE4A-80CF-C7B61962B60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4904F70-26B9-A944-9F5A-D422E69E953D}"/>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352618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11" dur="500"/>
                                        <p:tgtEl>
                                          <p:spTgt spid="13">
                                            <p:graphicEl>
                                              <a:chart seriesIdx="-3" categoryIdx="-3" bldStep="gridLegen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fade">
                                      <p:cBhvr>
                                        <p:cTn id="14" dur="500"/>
                                        <p:tgtEl>
                                          <p:spTgt spid="13">
                                            <p:graphicEl>
                                              <a:chart seriesIdx="0" categoryIdx="-4" bldStep="series"/>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0"/>
                                  </p:stCondLst>
                                  <p:childTnLst>
                                    <p:animMotion origin="layout" path="M 3.78472E-6 -3.64198E-6 L 0.03678 -3.64198E-6 " pathEditMode="relative" rAng="0" ptsTypes="AA">
                                      <p:cBhvr>
                                        <p:cTn id="19" dur="500" spd="-100000" fill="hold"/>
                                        <p:tgtEl>
                                          <p:spTgt spid="19"/>
                                        </p:tgtEl>
                                        <p:attrNameLst>
                                          <p:attrName>ppt_x</p:attrName>
                                          <p:attrName>ppt_y</p:attrName>
                                        </p:attrNameLst>
                                      </p:cBhvr>
                                      <p:rCtr x="1834"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fade">
                                      <p:cBhvr>
                                        <p:cTn id="24" dur="500"/>
                                        <p:tgtEl>
                                          <p:spTgt spid="13">
                                            <p:graphicEl>
                                              <a:chart seriesIdx="1" categoryIdx="-4" bldStep="series"/>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grpId="1" nodeType="withEffect">
                                  <p:stCondLst>
                                    <p:cond delay="0"/>
                                  </p:stCondLst>
                                  <p:childTnLst>
                                    <p:animMotion origin="layout" path="M 3.81944E-6 2.71605E-6 L 0.03678 2.71605E-6 " pathEditMode="relative" rAng="0" ptsTypes="AA">
                                      <p:cBhvr>
                                        <p:cTn id="29" dur="500" spd="-100000" fill="hold"/>
                                        <p:tgtEl>
                                          <p:spTgt spid="3"/>
                                        </p:tgtEl>
                                        <p:attrNameLst>
                                          <p:attrName>ppt_x</p:attrName>
                                          <p:attrName>ppt_y</p:attrName>
                                        </p:attrNameLst>
                                      </p:cBhvr>
                                      <p:rCtr x="1834"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fade">
                                      <p:cBhvr>
                                        <p:cTn id="34" dur="500"/>
                                        <p:tgtEl>
                                          <p:spTgt spid="13">
                                            <p:graphicEl>
                                              <a:chart seriesIdx="2" categoryIdx="-4" bldStep="series"/>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
                                        <p:tgtEl>
                                          <p:spTgt spid="23"/>
                                        </p:tgtEl>
                                      </p:cBhvr>
                                    </p:animEffect>
                                  </p:childTnLst>
                                </p:cTn>
                              </p:par>
                              <p:par>
                                <p:cTn id="38" presetID="42" presetClass="path" presetSubtype="0" decel="100000" fill="hold" grpId="1" nodeType="withEffect">
                                  <p:stCondLst>
                                    <p:cond delay="0"/>
                                  </p:stCondLst>
                                  <p:childTnLst>
                                    <p:animMotion origin="layout" path="M -1.11111E-6 3.2716E-6 L 0.03678 3.2716E-6 " pathEditMode="relative" rAng="0" ptsTypes="AA">
                                      <p:cBhvr>
                                        <p:cTn id="39" dur="10" spd="-100000" fill="hold"/>
                                        <p:tgtEl>
                                          <p:spTgt spid="23"/>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3" grpId="0" uiExpand="1">
        <p:bldSub>
          <a:bldChart bld="series"/>
        </p:bldSub>
      </p:bldGraphic>
      <p:bldP spid="23" grpId="0"/>
      <p:bldP spid="23" grpId="1"/>
      <p:bldP spid="3" grpId="0"/>
      <p:bldP spid="3" grpId="1"/>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anchor="ctr" anchorCtr="0">
            <a:normAutofit/>
          </a:bodyPr>
          <a:lstStyle/>
          <a:p>
            <a:pPr marL="0" indent="0">
              <a:buNone/>
            </a:pPr>
            <a:r>
              <a:rPr lang="en-US" sz="2400" dirty="0"/>
              <a:t>The café wants the website to display more than static content and to provide dynamic capabilities. They want to introduce online ordering for customers, and enable café staff to view submitted orders.</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BE0CBC4F-DE37-FF4E-B0DF-1D1DC04771B5}"/>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2074980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7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EC2 pricing models </a:t>
            </a:r>
            <a:r>
              <a:rPr lang="en-US" sz="2400" dirty="0"/>
              <a:t>include On-Demand Instances, Reserved Instances, Savings Plans, Spot Instances, and Dedicated Hosts</a:t>
            </a:r>
          </a:p>
          <a:p>
            <a:pPr lvl="1"/>
            <a:endParaRPr lang="en-US" sz="1800" dirty="0"/>
          </a:p>
          <a:p>
            <a:pPr lvl="0"/>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Per-second billing </a:t>
            </a:r>
            <a:r>
              <a:rPr lang="en-US" sz="2400" dirty="0"/>
              <a:t>is available only for On-Demand Instances, Reserved Instances, and Spot Instances that run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Amazon Linux or Ubuntu</a:t>
            </a:r>
            <a:endParaRPr lang="en-US" sz="2400" dirty="0"/>
          </a:p>
          <a:p>
            <a:pPr lvl="1"/>
            <a:endParaRPr lang="en-US" sz="1800" dirty="0"/>
          </a:p>
          <a:p>
            <a:r>
              <a:rPr lang="en-US" sz="2400" dirty="0"/>
              <a:t>Use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combination</a:t>
            </a:r>
            <a:r>
              <a:rPr lang="en-US" sz="2400" dirty="0"/>
              <a:t> of Reserved Instances, Savings Plans, On-Demand Instances, and Spot Instances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optimize</a:t>
            </a:r>
            <a:r>
              <a:rPr lang="en-US" sz="2400" dirty="0"/>
              <a:t> Amazon EC2 compute costs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60</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Tree>
    <p:custDataLst>
      <p:tags r:id="rId1"/>
    </p:custDataLst>
    <p:extLst>
      <p:ext uri="{BB962C8B-B14F-4D97-AF65-F5344CB8AC3E}">
        <p14:creationId xmlns:p14="http://schemas.microsoft.com/office/powerpoint/2010/main" val="4186254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2" name="Title 1"/>
          <p:cNvSpPr>
            <a:spLocks noGrp="1"/>
          </p:cNvSpPr>
          <p:nvPr>
            <p:ph type="title"/>
          </p:nvPr>
        </p:nvSpPr>
        <p:spPr/>
        <p:txBody>
          <a:bodyPr>
            <a:noAutofit/>
          </a:bodyPr>
          <a:lstStyle/>
          <a:p>
            <a:r>
              <a:rPr lang="en-US" sz="4000" dirty="0">
                <a:latin typeface="+mj-lt"/>
              </a:rPr>
              <a:t>Section 8: Amazon EC2 considerations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10488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6FF974-76E5-3146-9D60-2E8E3244A52D}"/>
              </a:ext>
            </a:extLst>
          </p:cNvPr>
          <p:cNvSpPr>
            <a:spLocks noGrp="1"/>
          </p:cNvSpPr>
          <p:nvPr>
            <p:ph type="title"/>
          </p:nvPr>
        </p:nvSpPr>
        <p:spPr/>
        <p:txBody>
          <a:bodyPr/>
          <a:lstStyle/>
          <a:p>
            <a:r>
              <a:rPr lang="en-US" dirty="0"/>
              <a:t>Placement groups</a:t>
            </a:r>
          </a:p>
        </p:txBody>
      </p:sp>
      <p:sp>
        <p:nvSpPr>
          <p:cNvPr id="6" name="Content Placeholder 5">
            <a:extLst>
              <a:ext uri="{FF2B5EF4-FFF2-40B4-BE49-F238E27FC236}">
                <a16:creationId xmlns:a16="http://schemas.microsoft.com/office/drawing/2014/main" id="{C037A41C-2DC3-D549-B32D-660A55B63066}"/>
              </a:ext>
            </a:extLst>
          </p:cNvPr>
          <p:cNvSpPr>
            <a:spLocks noGrp="1"/>
          </p:cNvSpPr>
          <p:nvPr>
            <p:ph idx="1"/>
          </p:nvPr>
        </p:nvSpPr>
        <p:spPr>
          <a:xfrm>
            <a:off x="419100" y="2208401"/>
            <a:ext cx="7712176" cy="3827053"/>
          </a:xfrm>
        </p:spPr>
        <p:txBody>
          <a:bodyPr/>
          <a:lstStyle/>
          <a:p>
            <a:r>
              <a:rPr lang="en-US" sz="2000" dirty="0"/>
              <a:t>They influence where a group of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interdependent instances</a:t>
            </a:r>
            <a:r>
              <a:rPr lang="en-US" sz="2000" dirty="0">
                <a:latin typeface="+mn-lt"/>
                <a:ea typeface="Amazon Ember" panose="020B0603020204020204" pitchFamily="34" charset="0"/>
                <a:cs typeface="Amazon Ember" panose="020B0603020204020204" pitchFamily="34" charset="0"/>
              </a:rPr>
              <a:t> run</a:t>
            </a:r>
            <a:r>
              <a:rPr lang="en-US" sz="2000" dirty="0"/>
              <a:t> – </a:t>
            </a:r>
          </a:p>
          <a:p>
            <a:pPr lvl="1"/>
            <a:r>
              <a:rPr lang="en-US" sz="1800" dirty="0"/>
              <a:t>Increase network performance between them</a:t>
            </a:r>
          </a:p>
          <a:p>
            <a:pPr lvl="1"/>
            <a:r>
              <a:rPr lang="en-US" sz="1800" dirty="0"/>
              <a:t>Reduce correlated or simultaneous failure</a:t>
            </a:r>
          </a:p>
          <a:p>
            <a:r>
              <a:rPr lang="en-US" sz="2000" dirty="0"/>
              <a:t>Placement strategies – </a:t>
            </a:r>
          </a:p>
          <a:p>
            <a:pPr lvl="1"/>
            <a:r>
              <a:rPr lang="en-US" sz="1800" dirty="0"/>
              <a:t>Cluster</a:t>
            </a:r>
          </a:p>
          <a:p>
            <a:pPr lvl="1"/>
            <a:r>
              <a:rPr lang="en-US" sz="1800" dirty="0"/>
              <a:t>Partition</a:t>
            </a:r>
          </a:p>
          <a:p>
            <a:pPr lvl="1"/>
            <a:r>
              <a:rPr lang="en-US" sz="1800" dirty="0"/>
              <a:t>Spread</a:t>
            </a:r>
          </a:p>
          <a:p>
            <a:r>
              <a:rPr lang="en-US" sz="2000" dirty="0"/>
              <a:t>Limitations – </a:t>
            </a:r>
          </a:p>
          <a:p>
            <a:pPr lvl="1"/>
            <a:r>
              <a:rPr lang="en-US" sz="1800" dirty="0"/>
              <a:t>An instance can be launched in only one placement group at a time</a:t>
            </a:r>
          </a:p>
          <a:p>
            <a:pPr lvl="1"/>
            <a:r>
              <a:rPr lang="en-US" sz="1800" dirty="0"/>
              <a:t>Instances with a tenancy of </a:t>
            </a:r>
            <a:r>
              <a:rPr lang="en-US" sz="1800" i="1" dirty="0"/>
              <a:t>host</a:t>
            </a:r>
            <a:r>
              <a:rPr lang="en-US" sz="1800" dirty="0"/>
              <a:t> cannot be launched in a placement group</a:t>
            </a:r>
            <a:endParaRPr lang="en-US" sz="2000" dirty="0"/>
          </a:p>
        </p:txBody>
      </p:sp>
      <p:sp>
        <p:nvSpPr>
          <p:cNvPr id="4" name="Footer Placeholder 3">
            <a:extLst>
              <a:ext uri="{FF2B5EF4-FFF2-40B4-BE49-F238E27FC236}">
                <a16:creationId xmlns:a16="http://schemas.microsoft.com/office/drawing/2014/main" id="{AF24C012-5D18-1E4E-8FB6-E6CF18EC22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8034B0A4-68F3-244F-BBE9-170F5EFB5847}"/>
              </a:ext>
            </a:extLst>
          </p:cNvPr>
          <p:cNvSpPr>
            <a:spLocks noGrp="1"/>
          </p:cNvSpPr>
          <p:nvPr>
            <p:ph type="sldNum" sz="quarter" idx="12"/>
          </p:nvPr>
        </p:nvSpPr>
        <p:spPr/>
        <p:txBody>
          <a:bodyPr/>
          <a:lstStyle/>
          <a:p>
            <a:fld id="{B6A95138-A96E-2F42-A959-2EFD44FE4AB7}" type="slidenum">
              <a:rPr lang="en-US" smtClean="0"/>
              <a:t>62</a:t>
            </a:fld>
            <a:endParaRPr lang="en-US" dirty="0"/>
          </a:p>
        </p:txBody>
      </p:sp>
      <p:sp>
        <p:nvSpPr>
          <p:cNvPr id="3" name="TextBox 2">
            <a:extLst>
              <a:ext uri="{FF2B5EF4-FFF2-40B4-BE49-F238E27FC236}">
                <a16:creationId xmlns:a16="http://schemas.microsoft.com/office/drawing/2014/main" id="{0E5B96D1-EDB9-7D42-B4FC-DE4B186D7A3E}"/>
              </a:ext>
            </a:extLst>
          </p:cNvPr>
          <p:cNvSpPr txBox="1"/>
          <p:nvPr/>
        </p:nvSpPr>
        <p:spPr>
          <a:xfrm>
            <a:off x="246234" y="1531472"/>
            <a:ext cx="11703596" cy="461665"/>
          </a:xfrm>
          <a:prstGeom prst="rect">
            <a:avLst/>
          </a:prstGeom>
          <a:noFill/>
        </p:spPr>
        <p:txBody>
          <a:bodyPr wrap="square" rtlCol="0">
            <a:spAutoFit/>
          </a:bodyPr>
          <a:lstStyle/>
          <a:p>
            <a:r>
              <a:rPr lang="en-US" sz="2400" dirty="0"/>
              <a:t>Placement groups enable you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control where instances run </a:t>
            </a:r>
            <a:r>
              <a:rPr lang="en-US" sz="2400" dirty="0">
                <a:ea typeface="Amazon Ember" panose="020B0603020204020204" pitchFamily="34" charset="0"/>
                <a:cs typeface="Amazon Ember" panose="020B0603020204020204" pitchFamily="34" charset="0"/>
              </a:rPr>
              <a:t>in an Availability Zone</a:t>
            </a:r>
            <a:r>
              <a:rPr lang="en-US" sz="2400" dirty="0"/>
              <a:t>.</a:t>
            </a:r>
          </a:p>
        </p:txBody>
      </p:sp>
      <p:pic>
        <p:nvPicPr>
          <p:cNvPr id="8" name="Picture 7">
            <a:extLst>
              <a:ext uri="{FF2B5EF4-FFF2-40B4-BE49-F238E27FC236}">
                <a16:creationId xmlns:a16="http://schemas.microsoft.com/office/drawing/2014/main" id="{6F95C036-5779-A446-8E5A-3EEDE0A112C9}"/>
              </a:ext>
              <a:ext uri="{C183D7F6-B498-43B3-948B-1728B52AA6E4}">
                <adec:decorative xmlns:adec="http://schemas.microsoft.com/office/drawing/2017/decorative" val="1"/>
              </a:ext>
            </a:extLst>
          </p:cNvPr>
          <p:cNvPicPr>
            <a:picLocks noChangeAspect="1"/>
          </p:cNvPicPr>
          <p:nvPr/>
        </p:nvPicPr>
        <p:blipFill>
          <a:blip r:embed="rId4" cstate="hqprint">
            <a:alphaModFix amt="87000"/>
            <a:extLst>
              <a:ext uri="{28A0092B-C50C-407E-A947-70E740481C1C}">
                <a14:useLocalDpi xmlns:a14="http://schemas.microsoft.com/office/drawing/2010/main"/>
              </a:ext>
            </a:extLst>
          </a:blip>
          <a:stretch>
            <a:fillRect/>
          </a:stretch>
        </p:blipFill>
        <p:spPr>
          <a:xfrm>
            <a:off x="8436077" y="2208401"/>
            <a:ext cx="3336823" cy="3932685"/>
          </a:xfrm>
          <a:prstGeom prst="rect">
            <a:avLst/>
          </a:prstGeom>
          <a:effectLst>
            <a:softEdge rad="50800"/>
          </a:effectLst>
        </p:spPr>
      </p:pic>
    </p:spTree>
    <p:custDataLst>
      <p:tags r:id="rId1"/>
    </p:custDataLst>
    <p:extLst>
      <p:ext uri="{BB962C8B-B14F-4D97-AF65-F5344CB8AC3E}">
        <p14:creationId xmlns:p14="http://schemas.microsoft.com/office/powerpoint/2010/main" val="649918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Cluster placement group</a:t>
            </a:r>
          </a:p>
        </p:txBody>
      </p:sp>
      <p:sp>
        <p:nvSpPr>
          <p:cNvPr id="3" name="TextBox 2">
            <a:extLst>
              <a:ext uri="{FF2B5EF4-FFF2-40B4-BE49-F238E27FC236}">
                <a16:creationId xmlns:a16="http://schemas.microsoft.com/office/drawing/2014/main" id="{3DFB17BA-CF95-B64C-949B-C94C411C390F}"/>
              </a:ext>
            </a:extLst>
          </p:cNvPr>
          <p:cNvSpPr txBox="1"/>
          <p:nvPr/>
        </p:nvSpPr>
        <p:spPr>
          <a:xfrm>
            <a:off x="778445" y="1573577"/>
            <a:ext cx="10635110" cy="830997"/>
          </a:xfrm>
          <a:prstGeom prst="rect">
            <a:avLst/>
          </a:prstGeom>
          <a:noFill/>
        </p:spPr>
        <p:txBody>
          <a:bodyPr wrap="square" rtlCol="0">
            <a:spAutoFit/>
          </a:bodyPr>
          <a:lstStyle/>
          <a:p>
            <a:pPr algn="ctr"/>
            <a:r>
              <a:rPr lang="en-US" sz="2400" dirty="0">
                <a:ea typeface="Amazon Ember" panose="020B0603020204020204" pitchFamily="34" charset="0"/>
                <a:cs typeface="Amazon Ember" panose="020B0603020204020204" pitchFamily="34" charset="0"/>
              </a:rPr>
              <a:t>Cluster placement groups provide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low-latency</a:t>
            </a:r>
            <a:r>
              <a:rPr lang="en-US" sz="2400" dirty="0">
                <a:ea typeface="Amazon Ember" panose="020B0603020204020204" pitchFamily="34" charset="0"/>
                <a:cs typeface="Amazon Ember" panose="020B0603020204020204" pitchFamily="34" charset="0"/>
              </a:rPr>
              <a:t>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high packet-per-second</a:t>
            </a:r>
            <a:r>
              <a:rPr lang="en-US" sz="2400" dirty="0">
                <a:ea typeface="Amazon Ember" panose="020B0603020204020204" pitchFamily="34" charset="0"/>
                <a:cs typeface="Amazon Ember" panose="020B0603020204020204" pitchFamily="34" charset="0"/>
              </a:rPr>
              <a:t> network performance between instances in the same Availability Zone.</a:t>
            </a:r>
          </a:p>
        </p:txBody>
      </p:sp>
      <p:grpSp>
        <p:nvGrpSpPr>
          <p:cNvPr id="8" name="Group 7" descr="A cluster placement group of instances in a single Availability Zone.">
            <a:extLst>
              <a:ext uri="{FF2B5EF4-FFF2-40B4-BE49-F238E27FC236}">
                <a16:creationId xmlns:a16="http://schemas.microsoft.com/office/drawing/2014/main" id="{AC28F47B-C7FA-404D-84E0-D5043FF69DD8}"/>
              </a:ext>
            </a:extLst>
          </p:cNvPr>
          <p:cNvGrpSpPr/>
          <p:nvPr/>
        </p:nvGrpSpPr>
        <p:grpSpPr>
          <a:xfrm>
            <a:off x="1194132" y="2838913"/>
            <a:ext cx="2185391" cy="2601694"/>
            <a:chOff x="6577608" y="1574066"/>
            <a:chExt cx="2185391" cy="2601694"/>
          </a:xfrm>
        </p:grpSpPr>
        <p:sp>
          <p:nvSpPr>
            <p:cNvPr id="9" name="Rectangle 8">
              <a:extLst>
                <a:ext uri="{FF2B5EF4-FFF2-40B4-BE49-F238E27FC236}">
                  <a16:creationId xmlns:a16="http://schemas.microsoft.com/office/drawing/2014/main" id="{27467A47-39C7-6543-9692-12F9ACCC9B60}"/>
                </a:ext>
              </a:extLst>
            </p:cNvPr>
            <p:cNvSpPr/>
            <p:nvPr/>
          </p:nvSpPr>
          <p:spPr>
            <a:xfrm>
              <a:off x="6577608" y="1574066"/>
              <a:ext cx="2185391" cy="260169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1</a:t>
              </a:r>
            </a:p>
          </p:txBody>
        </p:sp>
        <p:grpSp>
          <p:nvGrpSpPr>
            <p:cNvPr id="10" name="Group 9">
              <a:extLst>
                <a:ext uri="{FF2B5EF4-FFF2-40B4-BE49-F238E27FC236}">
                  <a16:creationId xmlns:a16="http://schemas.microsoft.com/office/drawing/2014/main" id="{897F4145-A6AF-EC4A-9F26-C8944C7317F7}"/>
                </a:ext>
              </a:extLst>
            </p:cNvPr>
            <p:cNvGrpSpPr/>
            <p:nvPr/>
          </p:nvGrpSpPr>
          <p:grpSpPr>
            <a:xfrm>
              <a:off x="6812559" y="1977922"/>
              <a:ext cx="1765300" cy="2022577"/>
              <a:chOff x="6812559" y="1977922"/>
              <a:chExt cx="1765300" cy="2022577"/>
            </a:xfrm>
          </p:grpSpPr>
          <p:sp>
            <p:nvSpPr>
              <p:cNvPr id="11" name="Rectangle 10">
                <a:extLst>
                  <a:ext uri="{FF2B5EF4-FFF2-40B4-BE49-F238E27FC236}">
                    <a16:creationId xmlns:a16="http://schemas.microsoft.com/office/drawing/2014/main" id="{7A26FA8C-D4CD-1E4C-A442-C639823D7BC7}"/>
                  </a:ext>
                </a:extLst>
              </p:cNvPr>
              <p:cNvSpPr/>
              <p:nvPr/>
            </p:nvSpPr>
            <p:spPr>
              <a:xfrm>
                <a:off x="6812559" y="1977922"/>
                <a:ext cx="1765300" cy="2022577"/>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Cluster placement </a:t>
                </a:r>
                <a:r>
                  <a:rPr lang="en-US" sz="1600" kern="0" dirty="0">
                    <a:solidFill>
                      <a:srgbClr val="232F3D"/>
                    </a:solidFill>
                  </a:rPr>
                  <a:t>g</a:t>
                </a:r>
                <a:r>
                  <a:rPr kumimoji="0" lang="en-US" sz="1600" b="0" i="0" u="none" strike="noStrike" kern="0" cap="none" spc="0" normalizeH="0" baseline="0" noProof="0" dirty="0">
                    <a:ln>
                      <a:noFill/>
                    </a:ln>
                    <a:solidFill>
                      <a:srgbClr val="232F3D"/>
                    </a:solidFill>
                    <a:effectLst/>
                    <a:uLnTx/>
                    <a:uFillTx/>
                    <a:ea typeface="+mn-ea"/>
                    <a:cs typeface="+mn-cs"/>
                  </a:rPr>
                  <a:t>roup</a:t>
                </a:r>
              </a:p>
            </p:txBody>
          </p:sp>
          <p:grpSp>
            <p:nvGrpSpPr>
              <p:cNvPr id="12" name="Group 11">
                <a:extLst>
                  <a:ext uri="{FF2B5EF4-FFF2-40B4-BE49-F238E27FC236}">
                    <a16:creationId xmlns:a16="http://schemas.microsoft.com/office/drawing/2014/main" id="{220C4896-43A2-944B-B61F-126E7CC5AF57}"/>
                  </a:ext>
                </a:extLst>
              </p:cNvPr>
              <p:cNvGrpSpPr/>
              <p:nvPr/>
            </p:nvGrpSpPr>
            <p:grpSpPr>
              <a:xfrm>
                <a:off x="7177236" y="2754679"/>
                <a:ext cx="1035946" cy="811481"/>
                <a:chOff x="5060055" y="3120923"/>
                <a:chExt cx="1035946" cy="811481"/>
              </a:xfrm>
            </p:grpSpPr>
            <p:pic>
              <p:nvPicPr>
                <p:cNvPr id="13" name="Graphic 12">
                  <a:extLst>
                    <a:ext uri="{FF2B5EF4-FFF2-40B4-BE49-F238E27FC236}">
                      <a16:creationId xmlns:a16="http://schemas.microsoft.com/office/drawing/2014/main" id="{7A21A63F-0B26-284D-997F-E05BCEF2272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3078" y="3120923"/>
                  <a:ext cx="469900" cy="469900"/>
                </a:xfrm>
                <a:prstGeom prst="rect">
                  <a:avLst/>
                </a:prstGeom>
              </p:spPr>
            </p:pic>
            <p:sp>
              <p:nvSpPr>
                <p:cNvPr id="14" name="TextBox 13">
                  <a:extLst>
                    <a:ext uri="{FF2B5EF4-FFF2-40B4-BE49-F238E27FC236}">
                      <a16:creationId xmlns:a16="http://schemas.microsoft.com/office/drawing/2014/main" id="{C128021B-43A4-FA4C-B7A7-F91BB8124938}"/>
                    </a:ext>
                  </a:extLst>
                </p:cNvPr>
                <p:cNvSpPr txBox="1"/>
                <p:nvPr/>
              </p:nvSpPr>
              <p:spPr>
                <a:xfrm>
                  <a:off x="5060055" y="3593850"/>
                  <a:ext cx="1035946" cy="338554"/>
                </a:xfrm>
                <a:prstGeom prst="rect">
                  <a:avLst/>
                </a:prstGeom>
                <a:noFill/>
              </p:spPr>
              <p:txBody>
                <a:bodyPr wrap="square" rtlCol="0">
                  <a:spAutoFit/>
                </a:bodyPr>
                <a:lstStyle/>
                <a:p>
                  <a:pPr algn="ctr"/>
                  <a:r>
                    <a:rPr lang="en-US" sz="1600" dirty="0">
                      <a:solidFill>
                        <a:srgbClr val="232F3D"/>
                      </a:solidFill>
                    </a:rPr>
                    <a:t>Instances</a:t>
                  </a:r>
                </a:p>
              </p:txBody>
            </p:sp>
          </p:grpSp>
        </p:gr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3744200" y="2649701"/>
            <a:ext cx="8028700" cy="3527261"/>
          </a:xfrm>
        </p:spPr>
        <p:txBody>
          <a:bodyPr/>
          <a:lstStyle/>
          <a:p>
            <a:r>
              <a:rPr lang="en-US" sz="2000" dirty="0"/>
              <a:t>Instances are placed in the same high-bisection bandwidth segment of the network</a:t>
            </a:r>
          </a:p>
          <a:p>
            <a:pPr lvl="2"/>
            <a:endParaRPr lang="en-US" sz="1200" dirty="0"/>
          </a:p>
          <a:p>
            <a:r>
              <a:rPr lang="en-US" sz="2000" dirty="0"/>
              <a:t>Provides per-flow throughput limit of up to 10 Gbps for TCP/IP traffic</a:t>
            </a:r>
          </a:p>
          <a:p>
            <a:pPr lvl="2"/>
            <a:endParaRPr lang="en-US" sz="1200" dirty="0"/>
          </a:p>
          <a:p>
            <a:r>
              <a:rPr lang="en-US" sz="2000" dirty="0"/>
              <a:t>Recommended for applications that benefit from low network latency, high network throughput, or both</a:t>
            </a:r>
          </a:p>
          <a:p>
            <a:pPr lvl="2"/>
            <a:endParaRPr lang="en-US" sz="1200" dirty="0"/>
          </a:p>
          <a:p>
            <a:r>
              <a:rPr lang="en-US" sz="2000" dirty="0"/>
              <a:t>Best practice – Launch all instances in a single request</a:t>
            </a:r>
          </a:p>
        </p:txBody>
      </p:sp>
      <p:sp>
        <p:nvSpPr>
          <p:cNvPr id="5" name="Footer Placeholder 4">
            <a:extLst>
              <a:ext uri="{FF2B5EF4-FFF2-40B4-BE49-F238E27FC236}">
                <a16:creationId xmlns:a16="http://schemas.microsoft.com/office/drawing/2014/main" id="{870AB2F4-5235-7544-B285-50E0F7F89F9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301B464B-C969-7542-8079-16A6613B1565}"/>
              </a:ext>
            </a:extLst>
          </p:cNvPr>
          <p:cNvSpPr>
            <a:spLocks noGrp="1"/>
          </p:cNvSpPr>
          <p:nvPr>
            <p:ph type="sldNum" sz="quarter" idx="12"/>
          </p:nvPr>
        </p:nvSpPr>
        <p:spPr/>
        <p:txBody>
          <a:bodyPr/>
          <a:lstStyle/>
          <a:p>
            <a:fld id="{B6A95138-A96E-2F42-A959-2EFD44FE4AB7}" type="slidenum">
              <a:rPr lang="en-US" smtClean="0"/>
              <a:pPr/>
              <a:t>63</a:t>
            </a:fld>
            <a:endParaRPr lang="en-US" dirty="0"/>
          </a:p>
        </p:txBody>
      </p:sp>
    </p:spTree>
    <p:custDataLst>
      <p:tags r:id="rId1"/>
    </p:custDataLst>
    <p:extLst>
      <p:ext uri="{BB962C8B-B14F-4D97-AF65-F5344CB8AC3E}">
        <p14:creationId xmlns:p14="http://schemas.microsoft.com/office/powerpoint/2010/main" val="3504380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Partition placement group</a:t>
            </a:r>
          </a:p>
        </p:txBody>
      </p:sp>
      <p:sp>
        <p:nvSpPr>
          <p:cNvPr id="3" name="TextBox 2">
            <a:extLst>
              <a:ext uri="{FF2B5EF4-FFF2-40B4-BE49-F238E27FC236}">
                <a16:creationId xmlns:a16="http://schemas.microsoft.com/office/drawing/2014/main" id="{3DFB17BA-CF95-B64C-949B-C94C411C390F}"/>
              </a:ext>
            </a:extLst>
          </p:cNvPr>
          <p:cNvSpPr txBox="1"/>
          <p:nvPr/>
        </p:nvSpPr>
        <p:spPr>
          <a:xfrm>
            <a:off x="968311" y="1670782"/>
            <a:ext cx="10255377" cy="830997"/>
          </a:xfrm>
          <a:prstGeom prst="rect">
            <a:avLst/>
          </a:prstGeom>
          <a:noFill/>
        </p:spPr>
        <p:txBody>
          <a:bodyPr wrap="square" rtlCol="0">
            <a:spAutoFit/>
          </a:bodyPr>
          <a:lstStyle/>
          <a:p>
            <a:pPr algn="ctr"/>
            <a:r>
              <a:rPr lang="en-US" sz="2400" dirty="0">
                <a:ea typeface="Amazon Ember" panose="020B0603020204020204" pitchFamily="34" charset="0"/>
                <a:cs typeface="Amazon Ember" panose="020B0603020204020204" pitchFamily="34" charset="0"/>
              </a:rPr>
              <a:t>A partition placement group s</a:t>
            </a:r>
            <a:r>
              <a:rPr lang="en-US" sz="2400" dirty="0"/>
              <a:t>preads instances across </a:t>
            </a:r>
            <a:r>
              <a:rPr lang="en-US" sz="2400" dirty="0">
                <a:ea typeface="Amazon Ember" panose="020B0603020204020204" pitchFamily="34" charset="0"/>
                <a:cs typeface="Amazon Ember" panose="020B0603020204020204" pitchFamily="34" charset="0"/>
              </a:rPr>
              <a:t>logical partitions </a:t>
            </a:r>
            <a:r>
              <a:rPr lang="en-US" sz="2400" dirty="0"/>
              <a:t>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reduce the likelihood of correlated hardware failure</a:t>
            </a:r>
            <a:r>
              <a:rPr lang="en-US" sz="2400" dirty="0">
                <a:ea typeface="Amazon Ember" panose="020B0603020204020204" pitchFamily="34" charset="0"/>
                <a:cs typeface="Amazon Ember" panose="020B0603020204020204" pitchFamily="34" charset="0"/>
              </a:rPr>
              <a:t>.</a:t>
            </a:r>
          </a:p>
        </p:txBody>
      </p:sp>
      <p:grpSp>
        <p:nvGrpSpPr>
          <p:cNvPr id="8" name="Group 7" descr="Instances are distributed across three partitions, all in a single AZ.">
            <a:extLst>
              <a:ext uri="{FF2B5EF4-FFF2-40B4-BE49-F238E27FC236}">
                <a16:creationId xmlns:a16="http://schemas.microsoft.com/office/drawing/2014/main" id="{A5F88B98-42E6-DA4F-A74A-69F843354B57}"/>
              </a:ext>
            </a:extLst>
          </p:cNvPr>
          <p:cNvGrpSpPr/>
          <p:nvPr/>
        </p:nvGrpSpPr>
        <p:grpSpPr>
          <a:xfrm>
            <a:off x="570272" y="3156703"/>
            <a:ext cx="4038600" cy="2068294"/>
            <a:chOff x="6675120" y="1574066"/>
            <a:chExt cx="4038600" cy="2068294"/>
          </a:xfrm>
        </p:grpSpPr>
        <p:sp>
          <p:nvSpPr>
            <p:cNvPr id="9" name="Rectangle 8">
              <a:extLst>
                <a:ext uri="{FF2B5EF4-FFF2-40B4-BE49-F238E27FC236}">
                  <a16:creationId xmlns:a16="http://schemas.microsoft.com/office/drawing/2014/main" id="{9534E91D-BC54-F041-8E8A-6EB8846400EC}"/>
                </a:ext>
              </a:extLst>
            </p:cNvPr>
            <p:cNvSpPr/>
            <p:nvPr/>
          </p:nvSpPr>
          <p:spPr>
            <a:xfrm>
              <a:off x="6675120" y="1574066"/>
              <a:ext cx="4038600" cy="2068294"/>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1</a:t>
              </a:r>
            </a:p>
          </p:txBody>
        </p:sp>
        <p:grpSp>
          <p:nvGrpSpPr>
            <p:cNvPr id="10" name="Group 9">
              <a:extLst>
                <a:ext uri="{FF2B5EF4-FFF2-40B4-BE49-F238E27FC236}">
                  <a16:creationId xmlns:a16="http://schemas.microsoft.com/office/drawing/2014/main" id="{9652CFC9-284A-AB42-9759-2DE71EB8481E}"/>
                </a:ext>
              </a:extLst>
            </p:cNvPr>
            <p:cNvGrpSpPr/>
            <p:nvPr/>
          </p:nvGrpSpPr>
          <p:grpSpPr>
            <a:xfrm>
              <a:off x="6812559" y="2023643"/>
              <a:ext cx="1117600" cy="1451078"/>
              <a:chOff x="6812559" y="1977923"/>
              <a:chExt cx="1117600" cy="1451078"/>
            </a:xfrm>
          </p:grpSpPr>
          <p:sp>
            <p:nvSpPr>
              <p:cNvPr id="22" name="Rectangle 21">
                <a:extLst>
                  <a:ext uri="{FF2B5EF4-FFF2-40B4-BE49-F238E27FC236}">
                    <a16:creationId xmlns:a16="http://schemas.microsoft.com/office/drawing/2014/main" id="{7D24FA16-D029-0E47-9B50-05CD04A344E6}"/>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Partition 1</a:t>
                </a:r>
              </a:p>
            </p:txBody>
          </p:sp>
          <p:grpSp>
            <p:nvGrpSpPr>
              <p:cNvPr id="23" name="Group 22">
                <a:extLst>
                  <a:ext uri="{FF2B5EF4-FFF2-40B4-BE49-F238E27FC236}">
                    <a16:creationId xmlns:a16="http://schemas.microsoft.com/office/drawing/2014/main" id="{70DF8EF0-7960-4444-8EEA-846EDE63A7C8}"/>
                  </a:ext>
                </a:extLst>
              </p:cNvPr>
              <p:cNvGrpSpPr/>
              <p:nvPr/>
            </p:nvGrpSpPr>
            <p:grpSpPr>
              <a:xfrm>
                <a:off x="6858279" y="2456775"/>
                <a:ext cx="1035946" cy="811481"/>
                <a:chOff x="4741098" y="2823019"/>
                <a:chExt cx="1035946" cy="811481"/>
              </a:xfrm>
            </p:grpSpPr>
            <p:pic>
              <p:nvPicPr>
                <p:cNvPr id="24" name="Graphic 23">
                  <a:extLst>
                    <a:ext uri="{FF2B5EF4-FFF2-40B4-BE49-F238E27FC236}">
                      <a16:creationId xmlns:a16="http://schemas.microsoft.com/office/drawing/2014/main" id="{1577835A-327B-A24E-852C-2013E994E90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4121" y="2823019"/>
                  <a:ext cx="469900" cy="469900"/>
                </a:xfrm>
                <a:prstGeom prst="rect">
                  <a:avLst/>
                </a:prstGeom>
              </p:spPr>
            </p:pic>
            <p:sp>
              <p:nvSpPr>
                <p:cNvPr id="25" name="TextBox 24">
                  <a:extLst>
                    <a:ext uri="{FF2B5EF4-FFF2-40B4-BE49-F238E27FC236}">
                      <a16:creationId xmlns:a16="http://schemas.microsoft.com/office/drawing/2014/main" id="{34AA1FAF-DCFE-6C42-931B-DB16025FD43E}"/>
                    </a:ext>
                  </a:extLst>
                </p:cNvPr>
                <p:cNvSpPr txBox="1"/>
                <p:nvPr/>
              </p:nvSpPr>
              <p:spPr>
                <a:xfrm>
                  <a:off x="4741098" y="3295946"/>
                  <a:ext cx="1035946" cy="338554"/>
                </a:xfrm>
                <a:prstGeom prst="rect">
                  <a:avLst/>
                </a:prstGeom>
                <a:noFill/>
              </p:spPr>
              <p:txBody>
                <a:bodyPr wrap="square" rtlCol="0">
                  <a:spAutoFit/>
                </a:bodyPr>
                <a:lstStyle/>
                <a:p>
                  <a:pPr algn="ctr"/>
                  <a:r>
                    <a:rPr lang="en-US" sz="1600" dirty="0">
                      <a:solidFill>
                        <a:srgbClr val="232F3D"/>
                      </a:solidFill>
                    </a:rPr>
                    <a:t>Instances</a:t>
                  </a:r>
                </a:p>
              </p:txBody>
            </p:sp>
          </p:grpSp>
        </p:grpSp>
        <p:grpSp>
          <p:nvGrpSpPr>
            <p:cNvPr id="11" name="Group 10">
              <a:extLst>
                <a:ext uri="{FF2B5EF4-FFF2-40B4-BE49-F238E27FC236}">
                  <a16:creationId xmlns:a16="http://schemas.microsoft.com/office/drawing/2014/main" id="{C47B5C64-CC8A-AF40-B99E-13AB453F7B80}"/>
                </a:ext>
              </a:extLst>
            </p:cNvPr>
            <p:cNvGrpSpPr/>
            <p:nvPr/>
          </p:nvGrpSpPr>
          <p:grpSpPr>
            <a:xfrm>
              <a:off x="8149775" y="2023643"/>
              <a:ext cx="1117600" cy="1451078"/>
              <a:chOff x="6812559" y="1977923"/>
              <a:chExt cx="1117600" cy="1451078"/>
            </a:xfrm>
          </p:grpSpPr>
          <p:sp>
            <p:nvSpPr>
              <p:cNvPr id="17" name="Rectangle 16">
                <a:extLst>
                  <a:ext uri="{FF2B5EF4-FFF2-40B4-BE49-F238E27FC236}">
                    <a16:creationId xmlns:a16="http://schemas.microsoft.com/office/drawing/2014/main" id="{ABF87747-4D21-104E-9088-886798694C2F}"/>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Partition 2</a:t>
                </a:r>
              </a:p>
            </p:txBody>
          </p:sp>
          <p:grpSp>
            <p:nvGrpSpPr>
              <p:cNvPr id="18" name="Group 17">
                <a:extLst>
                  <a:ext uri="{FF2B5EF4-FFF2-40B4-BE49-F238E27FC236}">
                    <a16:creationId xmlns:a16="http://schemas.microsoft.com/office/drawing/2014/main" id="{A596913D-D410-9941-A934-16A866110E00}"/>
                  </a:ext>
                </a:extLst>
              </p:cNvPr>
              <p:cNvGrpSpPr/>
              <p:nvPr/>
            </p:nvGrpSpPr>
            <p:grpSpPr>
              <a:xfrm>
                <a:off x="6858279" y="2456775"/>
                <a:ext cx="1035946" cy="811481"/>
                <a:chOff x="4741098" y="2823019"/>
                <a:chExt cx="1035946" cy="811481"/>
              </a:xfrm>
            </p:grpSpPr>
            <p:pic>
              <p:nvPicPr>
                <p:cNvPr id="19" name="Graphic 18">
                  <a:extLst>
                    <a:ext uri="{FF2B5EF4-FFF2-40B4-BE49-F238E27FC236}">
                      <a16:creationId xmlns:a16="http://schemas.microsoft.com/office/drawing/2014/main" id="{4088A286-B145-AE48-9FB7-0AF7363A4F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4121" y="2823019"/>
                  <a:ext cx="469900" cy="469900"/>
                </a:xfrm>
                <a:prstGeom prst="rect">
                  <a:avLst/>
                </a:prstGeom>
              </p:spPr>
            </p:pic>
            <p:sp>
              <p:nvSpPr>
                <p:cNvPr id="20" name="TextBox 19">
                  <a:extLst>
                    <a:ext uri="{FF2B5EF4-FFF2-40B4-BE49-F238E27FC236}">
                      <a16:creationId xmlns:a16="http://schemas.microsoft.com/office/drawing/2014/main" id="{7EF5A819-D191-8249-BFCF-52150A1A4029}"/>
                    </a:ext>
                  </a:extLst>
                </p:cNvPr>
                <p:cNvSpPr txBox="1"/>
                <p:nvPr/>
              </p:nvSpPr>
              <p:spPr>
                <a:xfrm>
                  <a:off x="4741098" y="3295946"/>
                  <a:ext cx="1035946" cy="338554"/>
                </a:xfrm>
                <a:prstGeom prst="rect">
                  <a:avLst/>
                </a:prstGeom>
                <a:noFill/>
              </p:spPr>
              <p:txBody>
                <a:bodyPr wrap="square" rtlCol="0">
                  <a:spAutoFit/>
                </a:bodyPr>
                <a:lstStyle/>
                <a:p>
                  <a:pPr algn="ctr"/>
                  <a:r>
                    <a:rPr lang="en-US" sz="1600" dirty="0">
                      <a:solidFill>
                        <a:srgbClr val="232F3D"/>
                      </a:solidFill>
                    </a:rPr>
                    <a:t>Instances</a:t>
                  </a:r>
                </a:p>
              </p:txBody>
            </p:sp>
          </p:grpSp>
        </p:grpSp>
        <p:grpSp>
          <p:nvGrpSpPr>
            <p:cNvPr id="12" name="Group 11">
              <a:extLst>
                <a:ext uri="{FF2B5EF4-FFF2-40B4-BE49-F238E27FC236}">
                  <a16:creationId xmlns:a16="http://schemas.microsoft.com/office/drawing/2014/main" id="{6F361370-D07F-2141-8A68-263BB57160E8}"/>
                </a:ext>
              </a:extLst>
            </p:cNvPr>
            <p:cNvGrpSpPr/>
            <p:nvPr/>
          </p:nvGrpSpPr>
          <p:grpSpPr>
            <a:xfrm>
              <a:off x="9484449" y="2023643"/>
              <a:ext cx="1117600" cy="1451078"/>
              <a:chOff x="6812559" y="1977923"/>
              <a:chExt cx="1117600" cy="1451078"/>
            </a:xfrm>
          </p:grpSpPr>
          <p:sp>
            <p:nvSpPr>
              <p:cNvPr id="13" name="Rectangle 12">
                <a:extLst>
                  <a:ext uri="{FF2B5EF4-FFF2-40B4-BE49-F238E27FC236}">
                    <a16:creationId xmlns:a16="http://schemas.microsoft.com/office/drawing/2014/main" id="{42FFAB72-1F35-E64D-A7DF-1579C0D688B0}"/>
                  </a:ext>
                </a:extLst>
              </p:cNvPr>
              <p:cNvSpPr/>
              <p:nvPr/>
            </p:nvSpPr>
            <p:spPr>
              <a:xfrm>
                <a:off x="6812559" y="1977923"/>
                <a:ext cx="1117600" cy="1451078"/>
              </a:xfrm>
              <a:prstGeom prst="rect">
                <a:avLst/>
              </a:prstGeom>
              <a:solidFill>
                <a:srgbClr val="5A6B86">
                  <a:alpha val="9804"/>
                </a:srgb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Partition 3</a:t>
                </a:r>
              </a:p>
            </p:txBody>
          </p:sp>
          <p:grpSp>
            <p:nvGrpSpPr>
              <p:cNvPr id="14" name="Group 13">
                <a:extLst>
                  <a:ext uri="{FF2B5EF4-FFF2-40B4-BE49-F238E27FC236}">
                    <a16:creationId xmlns:a16="http://schemas.microsoft.com/office/drawing/2014/main" id="{8FB0B45A-9611-6D41-873E-EE17932BECB5}"/>
                  </a:ext>
                </a:extLst>
              </p:cNvPr>
              <p:cNvGrpSpPr/>
              <p:nvPr/>
            </p:nvGrpSpPr>
            <p:grpSpPr>
              <a:xfrm>
                <a:off x="6858279" y="2456775"/>
                <a:ext cx="1035946" cy="811481"/>
                <a:chOff x="4741098" y="2823019"/>
                <a:chExt cx="1035946" cy="811481"/>
              </a:xfrm>
            </p:grpSpPr>
            <p:pic>
              <p:nvPicPr>
                <p:cNvPr id="15" name="Graphic 14">
                  <a:extLst>
                    <a:ext uri="{FF2B5EF4-FFF2-40B4-BE49-F238E27FC236}">
                      <a16:creationId xmlns:a16="http://schemas.microsoft.com/office/drawing/2014/main" id="{20F425CA-C08A-A842-917F-31A5E204043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4121" y="2823019"/>
                  <a:ext cx="469900" cy="469900"/>
                </a:xfrm>
                <a:prstGeom prst="rect">
                  <a:avLst/>
                </a:prstGeom>
              </p:spPr>
            </p:pic>
            <p:sp>
              <p:nvSpPr>
                <p:cNvPr id="16" name="TextBox 15">
                  <a:extLst>
                    <a:ext uri="{FF2B5EF4-FFF2-40B4-BE49-F238E27FC236}">
                      <a16:creationId xmlns:a16="http://schemas.microsoft.com/office/drawing/2014/main" id="{6616963E-C218-824E-82A1-4862B755BA38}"/>
                    </a:ext>
                  </a:extLst>
                </p:cNvPr>
                <p:cNvSpPr txBox="1"/>
                <p:nvPr/>
              </p:nvSpPr>
              <p:spPr>
                <a:xfrm>
                  <a:off x="4741098" y="3295946"/>
                  <a:ext cx="1035946" cy="338554"/>
                </a:xfrm>
                <a:prstGeom prst="rect">
                  <a:avLst/>
                </a:prstGeom>
                <a:noFill/>
              </p:spPr>
              <p:txBody>
                <a:bodyPr wrap="square" rtlCol="0">
                  <a:spAutoFit/>
                </a:bodyPr>
                <a:lstStyle/>
                <a:p>
                  <a:pPr algn="ctr"/>
                  <a:r>
                    <a:rPr lang="en-US" sz="1600" dirty="0">
                      <a:solidFill>
                        <a:srgbClr val="232F3D"/>
                      </a:solidFill>
                    </a:rPr>
                    <a:t>Instances</a:t>
                  </a:r>
                </a:p>
              </p:txBody>
            </p:sp>
          </p:grpSp>
        </p:gr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4936235" y="2847276"/>
            <a:ext cx="6685493" cy="3093450"/>
          </a:xfrm>
        </p:spPr>
        <p:txBody>
          <a:bodyPr/>
          <a:lstStyle/>
          <a:p>
            <a:r>
              <a:rPr lang="en-US" sz="2000" dirty="0"/>
              <a:t>Each partition has its own set of racks (network and power source)</a:t>
            </a:r>
          </a:p>
          <a:p>
            <a:pPr lvl="2"/>
            <a:endParaRPr lang="en-US" sz="1200" dirty="0"/>
          </a:p>
          <a:p>
            <a:r>
              <a:rPr lang="en-US" sz="2000" dirty="0"/>
              <a:t>Each rack has its own network and power source	</a:t>
            </a:r>
          </a:p>
          <a:p>
            <a:pPr lvl="2"/>
            <a:endParaRPr lang="en-US" sz="1200" dirty="0"/>
          </a:p>
          <a:p>
            <a:r>
              <a:rPr lang="en-US" sz="2000" dirty="0"/>
              <a:t>Partitions can be in multiple Availability Zones</a:t>
            </a:r>
          </a:p>
          <a:p>
            <a:pPr lvl="2"/>
            <a:endParaRPr lang="en-US" sz="1200" dirty="0"/>
          </a:p>
          <a:p>
            <a:r>
              <a:rPr lang="en-US" sz="2000" dirty="0"/>
              <a:t>They are recommended for large distributed and replicated workloads</a:t>
            </a:r>
          </a:p>
        </p:txBody>
      </p:sp>
      <p:sp>
        <p:nvSpPr>
          <p:cNvPr id="5" name="Footer Placeholder 4">
            <a:extLst>
              <a:ext uri="{FF2B5EF4-FFF2-40B4-BE49-F238E27FC236}">
                <a16:creationId xmlns:a16="http://schemas.microsoft.com/office/drawing/2014/main" id="{870AB2F4-5235-7544-B285-50E0F7F89F9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301B464B-C969-7542-8079-16A6613B1565}"/>
              </a:ext>
            </a:extLst>
          </p:cNvPr>
          <p:cNvSpPr>
            <a:spLocks noGrp="1"/>
          </p:cNvSpPr>
          <p:nvPr>
            <p:ph type="sldNum" sz="quarter" idx="12"/>
          </p:nvPr>
        </p:nvSpPr>
        <p:spPr/>
        <p:txBody>
          <a:bodyPr/>
          <a:lstStyle/>
          <a:p>
            <a:fld id="{B6A95138-A96E-2F42-A959-2EFD44FE4AB7}" type="slidenum">
              <a:rPr lang="en-US" smtClean="0"/>
              <a:pPr/>
              <a:t>64</a:t>
            </a:fld>
            <a:endParaRPr lang="en-US" dirty="0"/>
          </a:p>
        </p:txBody>
      </p:sp>
    </p:spTree>
    <p:custDataLst>
      <p:tags r:id="rId1"/>
    </p:custDataLst>
    <p:extLst>
      <p:ext uri="{BB962C8B-B14F-4D97-AF65-F5344CB8AC3E}">
        <p14:creationId xmlns:p14="http://schemas.microsoft.com/office/powerpoint/2010/main" val="2895061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Spread placement group</a:t>
            </a:r>
          </a:p>
        </p:txBody>
      </p:sp>
      <p:sp>
        <p:nvSpPr>
          <p:cNvPr id="3" name="TextBox 2">
            <a:extLst>
              <a:ext uri="{FF2B5EF4-FFF2-40B4-BE49-F238E27FC236}">
                <a16:creationId xmlns:a16="http://schemas.microsoft.com/office/drawing/2014/main" id="{3DFB17BA-CF95-B64C-949B-C94C411C390F}"/>
              </a:ext>
            </a:extLst>
          </p:cNvPr>
          <p:cNvSpPr txBox="1"/>
          <p:nvPr/>
        </p:nvSpPr>
        <p:spPr>
          <a:xfrm>
            <a:off x="1073561" y="1656536"/>
            <a:ext cx="9486285" cy="830997"/>
          </a:xfrm>
          <a:prstGeom prst="rect">
            <a:avLst/>
          </a:prstGeom>
          <a:noFill/>
        </p:spPr>
        <p:txBody>
          <a:bodyPr wrap="square" rtlCol="0">
            <a:spAutoFit/>
          </a:bodyPr>
          <a:lstStyle/>
          <a:p>
            <a:pPr algn="ctr"/>
            <a:r>
              <a:rPr lang="en-US" sz="2400" dirty="0">
                <a:ea typeface="Amazon Ember" panose="020B0603020204020204" pitchFamily="34" charset="0"/>
                <a:cs typeface="Amazon Ember" panose="020B0603020204020204" pitchFamily="34" charset="0"/>
              </a:rPr>
              <a:t>Spread placement groups place</a:t>
            </a:r>
            <a:r>
              <a:rPr lang="en-US" sz="2400" dirty="0"/>
              <a:t> instances across </a:t>
            </a:r>
            <a:r>
              <a:rPr lang="en-US" sz="2400" dirty="0">
                <a:ea typeface="Amazon Ember" panose="020B0603020204020204" pitchFamily="34" charset="0"/>
                <a:cs typeface="Amazon Ember" panose="020B0603020204020204" pitchFamily="34" charset="0"/>
              </a:rPr>
              <a:t>distinct physical racks </a:t>
            </a:r>
            <a:r>
              <a:rPr lang="en-US" sz="2400" dirty="0"/>
              <a:t>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reduce correlated hardware failure</a:t>
            </a:r>
            <a:r>
              <a:rPr lang="en-US" sz="2400" dirty="0">
                <a:ea typeface="Amazon Ember" panose="020B0603020204020204" pitchFamily="34" charset="0"/>
                <a:cs typeface="Amazon Ember" panose="020B0603020204020204" pitchFamily="34" charset="0"/>
              </a:rPr>
              <a:t>.</a:t>
            </a:r>
          </a:p>
        </p:txBody>
      </p:sp>
      <p:grpSp>
        <p:nvGrpSpPr>
          <p:cNvPr id="4" name="Group 3" descr="Two instances shown in Availability Zone 1, with instance 1 in rack 1 and instance 2 in rack 2. A third instance, instance 3, runs in rack 3 in Availability Zone 2.">
            <a:extLst>
              <a:ext uri="{FF2B5EF4-FFF2-40B4-BE49-F238E27FC236}">
                <a16:creationId xmlns:a16="http://schemas.microsoft.com/office/drawing/2014/main" id="{3A19D8BF-DDF4-7143-A2F2-DF13D6E036E7}"/>
              </a:ext>
            </a:extLst>
          </p:cNvPr>
          <p:cNvGrpSpPr/>
          <p:nvPr/>
        </p:nvGrpSpPr>
        <p:grpSpPr>
          <a:xfrm>
            <a:off x="493670" y="3093108"/>
            <a:ext cx="4103477" cy="2213410"/>
            <a:chOff x="493670" y="3093108"/>
            <a:chExt cx="4103477" cy="2213410"/>
          </a:xfrm>
        </p:grpSpPr>
        <p:sp>
          <p:nvSpPr>
            <p:cNvPr id="9" name="Rectangle 8">
              <a:extLst>
                <a:ext uri="{FF2B5EF4-FFF2-40B4-BE49-F238E27FC236}">
                  <a16:creationId xmlns:a16="http://schemas.microsoft.com/office/drawing/2014/main" id="{EA845ED6-5532-514B-BE1F-2AF9276E9018}"/>
                </a:ext>
              </a:extLst>
            </p:cNvPr>
            <p:cNvSpPr/>
            <p:nvPr/>
          </p:nvSpPr>
          <p:spPr>
            <a:xfrm>
              <a:off x="493670" y="3093108"/>
              <a:ext cx="2585720" cy="22134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Zone 1</a:t>
              </a:r>
            </a:p>
          </p:txBody>
        </p:sp>
        <p:grpSp>
          <p:nvGrpSpPr>
            <p:cNvPr id="10" name="Group 9">
              <a:extLst>
                <a:ext uri="{FF2B5EF4-FFF2-40B4-BE49-F238E27FC236}">
                  <a16:creationId xmlns:a16="http://schemas.microsoft.com/office/drawing/2014/main" id="{DC2180C1-2298-9F46-A26B-02E6C89812E0}"/>
                </a:ext>
              </a:extLst>
            </p:cNvPr>
            <p:cNvGrpSpPr/>
            <p:nvPr/>
          </p:nvGrpSpPr>
          <p:grpSpPr>
            <a:xfrm>
              <a:off x="631109" y="3737555"/>
              <a:ext cx="1132840" cy="1451078"/>
              <a:chOff x="6812559" y="2023643"/>
              <a:chExt cx="1132840" cy="1451078"/>
            </a:xfrm>
          </p:grpSpPr>
          <p:sp>
            <p:nvSpPr>
              <p:cNvPr id="19" name="Rectangle 18">
                <a:extLst>
                  <a:ext uri="{FF2B5EF4-FFF2-40B4-BE49-F238E27FC236}">
                    <a16:creationId xmlns:a16="http://schemas.microsoft.com/office/drawing/2014/main" id="{80F7940C-5211-6D40-88A2-86DF561EFF31}"/>
                  </a:ext>
                </a:extLst>
              </p:cNvPr>
              <p:cNvSpPr/>
              <p:nvPr/>
            </p:nvSpPr>
            <p:spPr>
              <a:xfrm>
                <a:off x="6812559"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Rack 1</a:t>
                </a:r>
              </a:p>
            </p:txBody>
          </p:sp>
          <p:sp>
            <p:nvSpPr>
              <p:cNvPr id="20" name="TextBox 19">
                <a:extLst>
                  <a:ext uri="{FF2B5EF4-FFF2-40B4-BE49-F238E27FC236}">
                    <a16:creationId xmlns:a16="http://schemas.microsoft.com/office/drawing/2014/main" id="{228C19C2-F3DD-4E43-8B22-53D251B5E29C}"/>
                  </a:ext>
                </a:extLst>
              </p:cNvPr>
              <p:cNvSpPr txBox="1"/>
              <p:nvPr/>
            </p:nvSpPr>
            <p:spPr>
              <a:xfrm>
                <a:off x="6827799" y="2975422"/>
                <a:ext cx="1117600" cy="338554"/>
              </a:xfrm>
              <a:prstGeom prst="rect">
                <a:avLst/>
              </a:prstGeom>
              <a:noFill/>
            </p:spPr>
            <p:txBody>
              <a:bodyPr wrap="square" rtlCol="0">
                <a:spAutoFit/>
              </a:bodyPr>
              <a:lstStyle/>
              <a:p>
                <a:pPr algn="ctr"/>
                <a:r>
                  <a:rPr lang="en-US" sz="1600" dirty="0">
                    <a:solidFill>
                      <a:srgbClr val="232F3D"/>
                    </a:solidFill>
                  </a:rPr>
                  <a:t>Instance 1</a:t>
                </a:r>
              </a:p>
            </p:txBody>
          </p:sp>
          <p:pic>
            <p:nvPicPr>
              <p:cNvPr id="22" name="Graphic 21">
                <a:extLst>
                  <a:ext uri="{FF2B5EF4-FFF2-40B4-BE49-F238E27FC236}">
                    <a16:creationId xmlns:a16="http://schemas.microsoft.com/office/drawing/2014/main" id="{C7BA6FEF-2DA8-9044-91BB-E75C94457F3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6409" y="2464703"/>
                <a:ext cx="469900" cy="469900"/>
              </a:xfrm>
              <a:prstGeom prst="rect">
                <a:avLst/>
              </a:prstGeom>
            </p:spPr>
          </p:pic>
        </p:grpSp>
        <p:grpSp>
          <p:nvGrpSpPr>
            <p:cNvPr id="11" name="Group 10">
              <a:extLst>
                <a:ext uri="{FF2B5EF4-FFF2-40B4-BE49-F238E27FC236}">
                  <a16:creationId xmlns:a16="http://schemas.microsoft.com/office/drawing/2014/main" id="{C1DDE100-750C-2142-B950-64670ED0DDAB}"/>
                </a:ext>
              </a:extLst>
            </p:cNvPr>
            <p:cNvGrpSpPr/>
            <p:nvPr/>
          </p:nvGrpSpPr>
          <p:grpSpPr>
            <a:xfrm>
              <a:off x="1946550" y="3737555"/>
              <a:ext cx="1132840" cy="1451078"/>
              <a:chOff x="6812559" y="2023643"/>
              <a:chExt cx="1132840" cy="1451078"/>
            </a:xfrm>
          </p:grpSpPr>
          <p:sp>
            <p:nvSpPr>
              <p:cNvPr id="16" name="Rectangle 15">
                <a:extLst>
                  <a:ext uri="{FF2B5EF4-FFF2-40B4-BE49-F238E27FC236}">
                    <a16:creationId xmlns:a16="http://schemas.microsoft.com/office/drawing/2014/main" id="{DDF8CC92-650F-2E45-B1A8-67A3EB8E375D}"/>
                  </a:ext>
                </a:extLst>
              </p:cNvPr>
              <p:cNvSpPr/>
              <p:nvPr/>
            </p:nvSpPr>
            <p:spPr>
              <a:xfrm>
                <a:off x="6812559"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Rack 2</a:t>
                </a:r>
              </a:p>
            </p:txBody>
          </p:sp>
          <p:sp>
            <p:nvSpPr>
              <p:cNvPr id="17" name="TextBox 16">
                <a:extLst>
                  <a:ext uri="{FF2B5EF4-FFF2-40B4-BE49-F238E27FC236}">
                    <a16:creationId xmlns:a16="http://schemas.microsoft.com/office/drawing/2014/main" id="{BFAF1238-3BFB-8E43-8F90-3AFD57BB0B62}"/>
                  </a:ext>
                </a:extLst>
              </p:cNvPr>
              <p:cNvSpPr txBox="1"/>
              <p:nvPr/>
            </p:nvSpPr>
            <p:spPr>
              <a:xfrm>
                <a:off x="6827799" y="2975422"/>
                <a:ext cx="1117600" cy="338554"/>
              </a:xfrm>
              <a:prstGeom prst="rect">
                <a:avLst/>
              </a:prstGeom>
              <a:noFill/>
            </p:spPr>
            <p:txBody>
              <a:bodyPr wrap="square" rtlCol="0">
                <a:spAutoFit/>
              </a:bodyPr>
              <a:lstStyle/>
              <a:p>
                <a:pPr algn="ctr"/>
                <a:r>
                  <a:rPr lang="en-US" sz="1600" dirty="0">
                    <a:solidFill>
                      <a:srgbClr val="232F3D"/>
                    </a:solidFill>
                  </a:rPr>
                  <a:t>Instance 2</a:t>
                </a:r>
              </a:p>
            </p:txBody>
          </p:sp>
          <p:pic>
            <p:nvPicPr>
              <p:cNvPr id="18" name="Graphic 17">
                <a:extLst>
                  <a:ext uri="{FF2B5EF4-FFF2-40B4-BE49-F238E27FC236}">
                    <a16:creationId xmlns:a16="http://schemas.microsoft.com/office/drawing/2014/main" id="{4E08CC9A-A0F4-F24C-9D13-1F12F40703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6409" y="2464703"/>
                <a:ext cx="469900" cy="469900"/>
              </a:xfrm>
              <a:prstGeom prst="rect">
                <a:avLst/>
              </a:prstGeom>
            </p:spPr>
          </p:pic>
        </p:grpSp>
        <p:grpSp>
          <p:nvGrpSpPr>
            <p:cNvPr id="12" name="Group 11">
              <a:extLst>
                <a:ext uri="{FF2B5EF4-FFF2-40B4-BE49-F238E27FC236}">
                  <a16:creationId xmlns:a16="http://schemas.microsoft.com/office/drawing/2014/main" id="{B23E3FDF-2BCE-4840-A2A5-EB44C6C5E27C}"/>
                </a:ext>
              </a:extLst>
            </p:cNvPr>
            <p:cNvGrpSpPr/>
            <p:nvPr/>
          </p:nvGrpSpPr>
          <p:grpSpPr>
            <a:xfrm>
              <a:off x="3310935" y="3737555"/>
              <a:ext cx="1162320" cy="1451078"/>
              <a:chOff x="6872769" y="2023643"/>
              <a:chExt cx="1162320" cy="1451078"/>
            </a:xfrm>
          </p:grpSpPr>
          <p:sp>
            <p:nvSpPr>
              <p:cNvPr id="13" name="Rectangle 12">
                <a:extLst>
                  <a:ext uri="{FF2B5EF4-FFF2-40B4-BE49-F238E27FC236}">
                    <a16:creationId xmlns:a16="http://schemas.microsoft.com/office/drawing/2014/main" id="{BF13B544-CC6C-DA44-9255-BEFA2D2FA262}"/>
                  </a:ext>
                </a:extLst>
              </p:cNvPr>
              <p:cNvSpPr/>
              <p:nvPr/>
            </p:nvSpPr>
            <p:spPr>
              <a:xfrm>
                <a:off x="6917489" y="2023643"/>
                <a:ext cx="1117600" cy="1451078"/>
              </a:xfrm>
              <a:prstGeom prst="rect">
                <a:avLst/>
              </a:prstGeom>
              <a:solidFill>
                <a:schemeClr val="tx2">
                  <a:alpha val="9804"/>
                </a:schemeClr>
              </a:solidFill>
              <a:ln w="12700" cap="flat" cmpd="sng" algn="ctr">
                <a:no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32F3D"/>
                    </a:solidFill>
                    <a:effectLst/>
                    <a:uLnTx/>
                    <a:uFillTx/>
                    <a:ea typeface="+mn-ea"/>
                    <a:cs typeface="+mn-cs"/>
                  </a:rPr>
                  <a:t>Rack 3</a:t>
                </a:r>
              </a:p>
            </p:txBody>
          </p:sp>
          <p:sp>
            <p:nvSpPr>
              <p:cNvPr id="14" name="TextBox 13">
                <a:extLst>
                  <a:ext uri="{FF2B5EF4-FFF2-40B4-BE49-F238E27FC236}">
                    <a16:creationId xmlns:a16="http://schemas.microsoft.com/office/drawing/2014/main" id="{DBB162AE-CE20-E74B-9737-DB80ED7C2F85}"/>
                  </a:ext>
                </a:extLst>
              </p:cNvPr>
              <p:cNvSpPr txBox="1"/>
              <p:nvPr/>
            </p:nvSpPr>
            <p:spPr>
              <a:xfrm>
                <a:off x="6872769" y="2975422"/>
                <a:ext cx="1117600" cy="338554"/>
              </a:xfrm>
              <a:prstGeom prst="rect">
                <a:avLst/>
              </a:prstGeom>
              <a:noFill/>
            </p:spPr>
            <p:txBody>
              <a:bodyPr wrap="square" rtlCol="0">
                <a:spAutoFit/>
              </a:bodyPr>
              <a:lstStyle/>
              <a:p>
                <a:pPr algn="ctr"/>
                <a:r>
                  <a:rPr lang="en-US" sz="1600" dirty="0">
                    <a:solidFill>
                      <a:srgbClr val="232F3D"/>
                    </a:solidFill>
                  </a:rPr>
                  <a:t>Instance 3</a:t>
                </a:r>
              </a:p>
            </p:txBody>
          </p:sp>
          <p:pic>
            <p:nvPicPr>
              <p:cNvPr id="15" name="Graphic 14">
                <a:extLst>
                  <a:ext uri="{FF2B5EF4-FFF2-40B4-BE49-F238E27FC236}">
                    <a16:creationId xmlns:a16="http://schemas.microsoft.com/office/drawing/2014/main" id="{5FBCC9CE-BD54-784C-B5BB-16A82BAD59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1359" y="2464703"/>
                <a:ext cx="469900" cy="469900"/>
              </a:xfrm>
              <a:prstGeom prst="rect">
                <a:avLst/>
              </a:prstGeom>
            </p:spPr>
          </p:pic>
        </p:grpSp>
        <p:sp>
          <p:nvSpPr>
            <p:cNvPr id="23" name="Rectangle 22">
              <a:extLst>
                <a:ext uri="{FF2B5EF4-FFF2-40B4-BE49-F238E27FC236}">
                  <a16:creationId xmlns:a16="http://schemas.microsoft.com/office/drawing/2014/main" id="{C7469D1A-F69F-5F45-8216-8C231E1ABFC6}"/>
                </a:ext>
              </a:extLst>
            </p:cNvPr>
            <p:cNvSpPr/>
            <p:nvPr/>
          </p:nvSpPr>
          <p:spPr>
            <a:xfrm>
              <a:off x="3199396" y="3093108"/>
              <a:ext cx="1397751" cy="22134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 2</a:t>
              </a:r>
            </a:p>
          </p:txBody>
        </p:sp>
      </p:grpSp>
      <p:sp>
        <p:nvSpPr>
          <p:cNvPr id="21" name="Content Placeholder 20">
            <a:extLst>
              <a:ext uri="{FF2B5EF4-FFF2-40B4-BE49-F238E27FC236}">
                <a16:creationId xmlns:a16="http://schemas.microsoft.com/office/drawing/2014/main" id="{39DC44E1-E409-5046-8465-049A0E9542AA}"/>
              </a:ext>
            </a:extLst>
          </p:cNvPr>
          <p:cNvSpPr>
            <a:spLocks noGrp="1"/>
          </p:cNvSpPr>
          <p:nvPr>
            <p:ph idx="1"/>
          </p:nvPr>
        </p:nvSpPr>
        <p:spPr>
          <a:xfrm>
            <a:off x="4936237" y="2956163"/>
            <a:ext cx="6262706" cy="2621678"/>
          </a:xfrm>
        </p:spPr>
        <p:txBody>
          <a:bodyPr/>
          <a:lstStyle/>
          <a:p>
            <a:r>
              <a:rPr lang="en-US" sz="2000" dirty="0"/>
              <a:t>Each rack has its own network and power source</a:t>
            </a:r>
          </a:p>
          <a:p>
            <a:pPr marL="914400" lvl="2" indent="0">
              <a:buNone/>
            </a:pPr>
            <a:endParaRPr lang="en-US" sz="1200" dirty="0"/>
          </a:p>
          <a:p>
            <a:r>
              <a:rPr lang="en-US" sz="2000" dirty="0"/>
              <a:t>Group can span multiple Availability Zones</a:t>
            </a:r>
          </a:p>
          <a:p>
            <a:pPr lvl="2"/>
            <a:endParaRPr lang="en-US" sz="1200" dirty="0"/>
          </a:p>
          <a:p>
            <a:r>
              <a:rPr lang="en-US" sz="2000" dirty="0"/>
              <a:t>They are recommended for applications that have a small number of critical instances that should be kept separate from each other</a:t>
            </a:r>
          </a:p>
        </p:txBody>
      </p:sp>
      <p:sp>
        <p:nvSpPr>
          <p:cNvPr id="5" name="Footer Placeholder 4">
            <a:extLst>
              <a:ext uri="{FF2B5EF4-FFF2-40B4-BE49-F238E27FC236}">
                <a16:creationId xmlns:a16="http://schemas.microsoft.com/office/drawing/2014/main" id="{870AB2F4-5235-7544-B285-50E0F7F89F9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301B464B-C969-7542-8079-16A6613B1565}"/>
              </a:ext>
            </a:extLst>
          </p:cNvPr>
          <p:cNvSpPr>
            <a:spLocks noGrp="1"/>
          </p:cNvSpPr>
          <p:nvPr>
            <p:ph type="sldNum" sz="quarter" idx="12"/>
          </p:nvPr>
        </p:nvSpPr>
        <p:spPr/>
        <p:txBody>
          <a:bodyPr/>
          <a:lstStyle/>
          <a:p>
            <a:fld id="{B6A95138-A96E-2F42-A959-2EFD44FE4AB7}" type="slidenum">
              <a:rPr lang="en-US" smtClean="0"/>
              <a:pPr/>
              <a:t>65</a:t>
            </a:fld>
            <a:endParaRPr lang="en-US" dirty="0"/>
          </a:p>
        </p:txBody>
      </p:sp>
    </p:spTree>
    <p:custDataLst>
      <p:tags r:id="rId1"/>
    </p:custDataLst>
    <p:extLst>
      <p:ext uri="{BB962C8B-B14F-4D97-AF65-F5344CB8AC3E}">
        <p14:creationId xmlns:p14="http://schemas.microsoft.com/office/powerpoint/2010/main" val="3826427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062351"/>
            <a:ext cx="4298118" cy="3146578"/>
          </a:xfrm>
        </p:spPr>
        <p:txBody>
          <a:bodyPr>
            <a:noAutofit/>
          </a:bodyPr>
          <a:lstStyle/>
          <a:p>
            <a:r>
              <a:rPr lang="en-US" sz="3600" dirty="0">
                <a:latin typeface="+mj-lt"/>
              </a:rPr>
              <a:t>Module 4 – Challenge Lab: </a:t>
            </a:r>
            <a:br>
              <a:rPr lang="en-US" sz="3600" dirty="0">
                <a:latin typeface="+mj-lt"/>
              </a:rPr>
            </a:br>
            <a:r>
              <a:rPr lang="en-US" sz="3600" dirty="0">
                <a:latin typeface="+mj-lt"/>
              </a:rPr>
              <a:t>Creating a Dynamic Website for the Caf</a:t>
            </a:r>
            <a:r>
              <a:rPr lang="en-US" sz="3600" dirty="0"/>
              <a:t>é</a:t>
            </a:r>
            <a:endParaRPr lang="en-US" sz="3600" dirty="0">
              <a:latin typeface="+mj-lt"/>
            </a:endParaRPr>
          </a:p>
        </p:txBody>
      </p:sp>
      <p:pic>
        <p:nvPicPr>
          <p:cNvPr id="6" name="Content Placeholder 3">
            <a:extLst>
              <a:ext uri="{FF2B5EF4-FFF2-40B4-BE49-F238E27FC236}">
                <a16:creationId xmlns:a16="http://schemas.microsoft.com/office/drawing/2014/main" id="{096703C5-34E8-314E-92D5-1AD700C0654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2906"/>
            <a:ext cx="5767388" cy="3844925"/>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4156386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n-lt"/>
                <a:ea typeface="Amazon Ember" panose="020B0603020204020204" pitchFamily="34" charset="0"/>
                <a:cs typeface="Amazon Ember" panose="020B0603020204020204" pitchFamily="34" charset="0"/>
              </a:rPr>
              <a:t>The business need: Online ordering</a:t>
            </a:r>
          </a:p>
        </p:txBody>
      </p:sp>
      <p:sp>
        <p:nvSpPr>
          <p:cNvPr id="4" name="Content Placeholder 3">
            <a:extLst>
              <a:ext uri="{FF2B5EF4-FFF2-40B4-BE49-F238E27FC236}">
                <a16:creationId xmlns:a16="http://schemas.microsoft.com/office/drawing/2014/main" id="{6A8087B1-F9DB-0D45-96B0-E74B7A27430E}"/>
              </a:ext>
            </a:extLst>
          </p:cNvPr>
          <p:cNvSpPr>
            <a:spLocks noGrp="1"/>
          </p:cNvSpPr>
          <p:nvPr>
            <p:ph idx="1"/>
          </p:nvPr>
        </p:nvSpPr>
        <p:spPr>
          <a:xfrm>
            <a:off x="5486400" y="1528175"/>
            <a:ext cx="6286500" cy="4648788"/>
          </a:xfrm>
        </p:spPr>
        <p:txBody>
          <a:bodyPr/>
          <a:lstStyle/>
          <a:p>
            <a:r>
              <a:rPr lang="en-US" sz="2400" dirty="0"/>
              <a:t>Customer liked the static website that the café introduced, but they now want to place orders online</a:t>
            </a:r>
          </a:p>
          <a:p>
            <a:r>
              <a:rPr lang="en-US" sz="2400" dirty="0"/>
              <a:t>It will also be important to maintain an order history</a:t>
            </a:r>
          </a:p>
          <a:p>
            <a:r>
              <a:rPr lang="en-US" sz="2400" dirty="0"/>
              <a:t>Amazon S3 worked well to host a static website, but that simple architecture will not meet this new business need</a:t>
            </a:r>
          </a:p>
          <a:p>
            <a:r>
              <a:rPr lang="en-US" sz="2400" dirty="0"/>
              <a:t>The café staff also wants separate development and production environments </a:t>
            </a:r>
          </a:p>
          <a:p>
            <a:endParaRPr lang="en-US" sz="2400" dirty="0"/>
          </a:p>
        </p:txBody>
      </p:sp>
      <p:sp>
        <p:nvSpPr>
          <p:cNvPr id="8"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40767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67</a:t>
            </a:fld>
            <a:endParaRPr lang="en-US" dirty="0"/>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599" y="2390023"/>
            <a:ext cx="4387637" cy="2925091"/>
          </a:xfrm>
          <a:prstGeom prst="rect">
            <a:avLst/>
          </a:prstGeom>
        </p:spPr>
      </p:pic>
    </p:spTree>
    <p:custDataLst>
      <p:tags r:id="rId1"/>
    </p:custDataLst>
    <p:extLst>
      <p:ext uri="{BB962C8B-B14F-4D97-AF65-F5344CB8AC3E}">
        <p14:creationId xmlns:p14="http://schemas.microsoft.com/office/powerpoint/2010/main" val="20329035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457200" indent="-457200">
              <a:buFont typeface="+mj-lt"/>
              <a:buAutoNum type="arabicPeriod"/>
            </a:pPr>
            <a:r>
              <a:rPr lang="en-US" dirty="0">
                <a:latin typeface="+mn-lt"/>
              </a:rPr>
              <a:t>Analyzing the existing EC2 instance</a:t>
            </a:r>
          </a:p>
          <a:p>
            <a:pPr marL="457200" indent="-457200">
              <a:buFont typeface="+mj-lt"/>
              <a:buAutoNum type="arabicPeriod"/>
            </a:pPr>
            <a:r>
              <a:rPr lang="en-US" dirty="0">
                <a:latin typeface="+mn-lt"/>
              </a:rPr>
              <a:t>Connecting to the IDE on the EC2 instance</a:t>
            </a:r>
          </a:p>
          <a:p>
            <a:pPr marL="457200" indent="-457200">
              <a:buFont typeface="+mj-lt"/>
              <a:buAutoNum type="arabicPeriod"/>
            </a:pPr>
            <a:r>
              <a:rPr lang="en-US" dirty="0">
                <a:latin typeface="+mn-lt"/>
              </a:rPr>
              <a:t>Analyzing the LAMP stack environment and confirming that the web server is accessible</a:t>
            </a:r>
          </a:p>
          <a:p>
            <a:pPr marL="457200" indent="-457200">
              <a:buFont typeface="+mj-lt"/>
              <a:buAutoNum type="arabicPeriod"/>
            </a:pPr>
            <a:r>
              <a:rPr lang="en-US" dirty="0">
                <a:latin typeface="+mn-lt"/>
              </a:rPr>
              <a:t>Installing the café application</a:t>
            </a:r>
          </a:p>
          <a:p>
            <a:pPr marL="457200" indent="-457200">
              <a:buFont typeface="+mj-lt"/>
              <a:buAutoNum type="arabicPeriod"/>
            </a:pPr>
            <a:r>
              <a:rPr lang="en-US" dirty="0">
                <a:latin typeface="+mn-lt"/>
              </a:rPr>
              <a:t>Testing the web application</a:t>
            </a:r>
          </a:p>
          <a:p>
            <a:pPr marL="457200" indent="-457200">
              <a:buFont typeface="+mj-lt"/>
              <a:buAutoNum type="arabicPeriod"/>
            </a:pPr>
            <a:r>
              <a:rPr lang="en-US" dirty="0">
                <a:latin typeface="+mn-lt"/>
              </a:rPr>
              <a:t>Creating an AMI and launching another EC2 instance</a:t>
            </a:r>
          </a:p>
          <a:p>
            <a:pPr marL="457200" indent="-457200">
              <a:buFont typeface="+mj-lt"/>
              <a:buAutoNum type="arabicPeriod"/>
            </a:pPr>
            <a:r>
              <a:rPr lang="en-US" dirty="0">
                <a:latin typeface="+mn-lt"/>
              </a:rPr>
              <a:t>Verifying the new café instance </a:t>
            </a:r>
          </a:p>
          <a:p>
            <a:pPr marL="457200" indent="-457200">
              <a:buFont typeface="+mj-lt"/>
              <a:buAutoNum type="arabicPeriod"/>
            </a:pPr>
            <a:endParaRPr lang="en-US" sz="2400" dirty="0">
              <a:latin typeface="+mn-lt"/>
            </a:endParaRP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68</a:t>
            </a:fld>
            <a:endParaRPr lang="en-US" dirty="0"/>
          </a:p>
        </p:txBody>
      </p:sp>
    </p:spTree>
    <p:custDataLst>
      <p:tags r:id="rId1"/>
    </p:custDataLst>
    <p:extLst>
      <p:ext uri="{BB962C8B-B14F-4D97-AF65-F5344CB8AC3E}">
        <p14:creationId xmlns:p14="http://schemas.microsoft.com/office/powerpoint/2010/main" val="2473493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1AF5-9B0C-DD49-BC14-5DFB1B3BD7A1}"/>
              </a:ext>
            </a:extLst>
          </p:cNvPr>
          <p:cNvSpPr>
            <a:spLocks noGrp="1"/>
          </p:cNvSpPr>
          <p:nvPr>
            <p:ph type="title"/>
          </p:nvPr>
        </p:nvSpPr>
        <p:spPr>
          <a:xfrm>
            <a:off x="419099" y="365125"/>
            <a:ext cx="9348355" cy="474119"/>
          </a:xfrm>
        </p:spPr>
        <p:txBody>
          <a:bodyPr/>
          <a:lstStyle/>
          <a:p>
            <a:r>
              <a:rPr lang="en-US" dirty="0"/>
              <a:t>Challenge lab: Final product</a:t>
            </a:r>
          </a:p>
        </p:txBody>
      </p:sp>
      <p:sp>
        <p:nvSpPr>
          <p:cNvPr id="50" name="Rectangle 49">
            <a:extLst>
              <a:ext uri="{FF2B5EF4-FFF2-40B4-BE49-F238E27FC236}">
                <a16:creationId xmlns:a16="http://schemas.microsoft.com/office/drawing/2014/main" id="{46EC946B-D773-7E49-BB6F-69A07BF4D7EB}"/>
              </a:ext>
            </a:extLst>
          </p:cNvPr>
          <p:cNvSpPr/>
          <p:nvPr/>
        </p:nvSpPr>
        <p:spPr>
          <a:xfrm>
            <a:off x="1914478" y="2249679"/>
            <a:ext cx="4181522" cy="392098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1D8900"/>
                </a:solidFill>
                <a:effectLst/>
                <a:uLnTx/>
                <a:uFillTx/>
                <a:ea typeface="Amazon Ember" panose="020B0603020204020204" pitchFamily="34" charset="0"/>
                <a:cs typeface="Amazon Ember" panose="020B0603020204020204" pitchFamily="34" charset="0"/>
              </a:rPr>
              <a:t>Public subnet</a:t>
            </a:r>
          </a:p>
        </p:txBody>
      </p:sp>
      <p:sp>
        <p:nvSpPr>
          <p:cNvPr id="37" name="Rectangle 36">
            <a:extLst>
              <a:ext uri="{FF2B5EF4-FFF2-40B4-BE49-F238E27FC236}">
                <a16:creationId xmlns:a16="http://schemas.microsoft.com/office/drawing/2014/main" id="{09CF57F0-FFC1-44DD-ACB3-E8DA92737180}"/>
              </a:ext>
            </a:extLst>
          </p:cNvPr>
          <p:cNvSpPr/>
          <p:nvPr/>
        </p:nvSpPr>
        <p:spPr>
          <a:xfrm>
            <a:off x="2568389" y="3697386"/>
            <a:ext cx="2101069" cy="18804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Apache HTTP server</a:t>
            </a:r>
          </a:p>
        </p:txBody>
      </p:sp>
      <p:sp>
        <p:nvSpPr>
          <p:cNvPr id="38" name="Rectangle 37">
            <a:extLst>
              <a:ext uri="{FF2B5EF4-FFF2-40B4-BE49-F238E27FC236}">
                <a16:creationId xmlns:a16="http://schemas.microsoft.com/office/drawing/2014/main" id="{70EB1B51-4F9A-4076-9D6A-05339C6AC8A9}"/>
              </a:ext>
            </a:extLst>
          </p:cNvPr>
          <p:cNvSpPr/>
          <p:nvPr/>
        </p:nvSpPr>
        <p:spPr>
          <a:xfrm>
            <a:off x="2818091" y="4850280"/>
            <a:ext cx="1250067" cy="32479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Arial" panose="020B0604020202020204" pitchFamily="34" charset="0"/>
              </a:rPr>
              <a:t>PHP</a:t>
            </a:r>
            <a:endParaRPr lang="en-US" sz="1200" dirty="0">
              <a:solidFill>
                <a:schemeClr val="tx1"/>
              </a:solidFill>
              <a:cs typeface="Arial" panose="020B0604020202020204" pitchFamily="34" charset="0"/>
            </a:endParaRPr>
          </a:p>
        </p:txBody>
      </p:sp>
      <p:sp>
        <p:nvSpPr>
          <p:cNvPr id="39" name="TextBox 52">
            <a:extLst>
              <a:ext uri="{FF2B5EF4-FFF2-40B4-BE49-F238E27FC236}">
                <a16:creationId xmlns:a16="http://schemas.microsoft.com/office/drawing/2014/main" id="{9EE8BCC4-E2AE-45BD-A45D-B43AD5EF798C}"/>
              </a:ext>
            </a:extLst>
          </p:cNvPr>
          <p:cNvSpPr txBox="1"/>
          <p:nvPr/>
        </p:nvSpPr>
        <p:spPr>
          <a:xfrm>
            <a:off x="4608814" y="5221543"/>
            <a:ext cx="108647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rgbClr val="232F3E"/>
                </a:solidFill>
              </a:rPr>
              <a:t>cafe_db</a:t>
            </a:r>
            <a:endParaRPr lang="en-US" sz="1600" dirty="0">
              <a:solidFill>
                <a:srgbClr val="232F3E"/>
              </a:solidFill>
            </a:endParaRPr>
          </a:p>
          <a:p>
            <a:pPr algn="ctr"/>
            <a:r>
              <a:rPr lang="en-US" sz="1600" dirty="0">
                <a:solidFill>
                  <a:srgbClr val="232F3E"/>
                </a:solidFill>
              </a:rPr>
              <a:t>database</a:t>
            </a:r>
          </a:p>
        </p:txBody>
      </p:sp>
      <p:sp>
        <p:nvSpPr>
          <p:cNvPr id="41" name="Rectangle 40">
            <a:extLst>
              <a:ext uri="{FF2B5EF4-FFF2-40B4-BE49-F238E27FC236}">
                <a16:creationId xmlns:a16="http://schemas.microsoft.com/office/drawing/2014/main" id="{9DFBE201-F682-0548-BA6B-42662072B066}"/>
              </a:ext>
            </a:extLst>
          </p:cNvPr>
          <p:cNvSpPr/>
          <p:nvPr/>
        </p:nvSpPr>
        <p:spPr>
          <a:xfrm>
            <a:off x="698741" y="1242941"/>
            <a:ext cx="11074159" cy="51144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42" name="Graphic 4">
            <a:extLst>
              <a:ext uri="{FF2B5EF4-FFF2-40B4-BE49-F238E27FC236}">
                <a16:creationId xmlns:a16="http://schemas.microsoft.com/office/drawing/2014/main" id="{DC204D33-A451-EF42-B17B-CE77B63E47E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741" y="1242941"/>
            <a:ext cx="320535" cy="307362"/>
          </a:xfrm>
          <a:prstGeom prst="rect">
            <a:avLst/>
          </a:prstGeom>
        </p:spPr>
      </p:pic>
      <p:sp>
        <p:nvSpPr>
          <p:cNvPr id="43" name="Rectangle 42">
            <a:extLst>
              <a:ext uri="{FF2B5EF4-FFF2-40B4-BE49-F238E27FC236}">
                <a16:creationId xmlns:a16="http://schemas.microsoft.com/office/drawing/2014/main" id="{407F3126-E68E-E849-9685-96BEA82D6413}"/>
              </a:ext>
            </a:extLst>
          </p:cNvPr>
          <p:cNvSpPr/>
          <p:nvPr/>
        </p:nvSpPr>
        <p:spPr>
          <a:xfrm>
            <a:off x="1522471" y="1874850"/>
            <a:ext cx="4749120" cy="435695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w="0"/>
                <a:solidFill>
                  <a:srgbClr val="1D8900"/>
                </a:solidFill>
                <a:effectLst/>
                <a:uLnTx/>
                <a:uFillTx/>
                <a:ea typeface="+mn-ea"/>
                <a:cs typeface="+mn-cs"/>
              </a:rPr>
              <a:t>VPC</a:t>
            </a:r>
          </a:p>
        </p:txBody>
      </p:sp>
      <p:pic>
        <p:nvPicPr>
          <p:cNvPr id="44" name="Graphic 36">
            <a:extLst>
              <a:ext uri="{FF2B5EF4-FFF2-40B4-BE49-F238E27FC236}">
                <a16:creationId xmlns:a16="http://schemas.microsoft.com/office/drawing/2014/main" id="{D1E139A0-6B92-0642-9159-E1076FD738F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2470" y="1892622"/>
            <a:ext cx="320535" cy="307362"/>
          </a:xfrm>
          <a:prstGeom prst="rect">
            <a:avLst/>
          </a:prstGeom>
        </p:spPr>
      </p:pic>
      <p:sp>
        <p:nvSpPr>
          <p:cNvPr id="40" name="Rectangle 39">
            <a:extLst>
              <a:ext uri="{FF2B5EF4-FFF2-40B4-BE49-F238E27FC236}">
                <a16:creationId xmlns:a16="http://schemas.microsoft.com/office/drawing/2014/main" id="{03B40DB9-E699-40D9-8DCD-E7420CEE98DF}"/>
              </a:ext>
            </a:extLst>
          </p:cNvPr>
          <p:cNvSpPr/>
          <p:nvPr/>
        </p:nvSpPr>
        <p:spPr>
          <a:xfrm>
            <a:off x="2818091" y="4066123"/>
            <a:ext cx="1249476" cy="77573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Arial" panose="020B0604020202020204" pitchFamily="34" charset="0"/>
              </a:rPr>
              <a:t>Café web application</a:t>
            </a:r>
          </a:p>
        </p:txBody>
      </p:sp>
      <p:pic>
        <p:nvPicPr>
          <p:cNvPr id="2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74" y="4239986"/>
            <a:ext cx="456146" cy="437400"/>
          </a:xfrm>
          <a:prstGeom prst="rect">
            <a:avLst/>
          </a:prstGeom>
        </p:spPr>
      </p:pic>
      <p:sp>
        <p:nvSpPr>
          <p:cNvPr id="29" name="TextBox 28">
            <a:extLst>
              <a:ext uri="{FF2B5EF4-FFF2-40B4-BE49-F238E27FC236}">
                <a16:creationId xmlns:a16="http://schemas.microsoft.com/office/drawing/2014/main" id="{19A327EE-B1A5-7643-A4D5-DCC8A43B5181}"/>
              </a:ext>
            </a:extLst>
          </p:cNvPr>
          <p:cNvSpPr txBox="1"/>
          <p:nvPr/>
        </p:nvSpPr>
        <p:spPr>
          <a:xfrm>
            <a:off x="-52410" y="4696551"/>
            <a:ext cx="751151" cy="584775"/>
          </a:xfrm>
          <a:prstGeom prst="rect">
            <a:avLst/>
          </a:prstGeom>
          <a:noFill/>
        </p:spPr>
        <p:txBody>
          <a:bodyPr wrap="square" rtlCol="0">
            <a:spAutoFit/>
          </a:bodyPr>
          <a:lstStyle/>
          <a:p>
            <a:pPr algn="ctr"/>
            <a:r>
              <a:rPr lang="en-US" sz="1600" dirty="0">
                <a:solidFill>
                  <a:srgbClr val="232F3E"/>
                </a:solidFill>
              </a:rPr>
              <a:t>Web client</a:t>
            </a:r>
          </a:p>
        </p:txBody>
      </p:sp>
      <p:cxnSp>
        <p:nvCxnSpPr>
          <p:cNvPr id="31" name="Straight Arrow Connector 30">
            <a:extLst>
              <a:ext uri="{FF2B5EF4-FFF2-40B4-BE49-F238E27FC236}">
                <a16:creationId xmlns:a16="http://schemas.microsoft.com/office/drawing/2014/main" id="{21BBC288-5AFD-AB40-A3F3-F427E49EB12C}"/>
              </a:ext>
            </a:extLst>
          </p:cNvPr>
          <p:cNvCxnSpPr>
            <a:cxnSpLocks/>
            <a:stCxn id="28" idx="3"/>
            <a:endCxn id="40" idx="1"/>
          </p:cNvCxnSpPr>
          <p:nvPr/>
        </p:nvCxnSpPr>
        <p:spPr>
          <a:xfrm flipV="1">
            <a:off x="552020" y="4453990"/>
            <a:ext cx="2266071" cy="4696"/>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32" name="Straight Arrow Connector 31">
            <a:extLst>
              <a:ext uri="{FF2B5EF4-FFF2-40B4-BE49-F238E27FC236}">
                <a16:creationId xmlns:a16="http://schemas.microsoft.com/office/drawing/2014/main" id="{21BBC288-5AFD-AB40-A3F3-F427E49EB12C}"/>
              </a:ext>
            </a:extLst>
          </p:cNvPr>
          <p:cNvCxnSpPr>
            <a:cxnSpLocks/>
            <a:stCxn id="38" idx="3"/>
            <a:endCxn id="59" idx="1"/>
          </p:cNvCxnSpPr>
          <p:nvPr/>
        </p:nvCxnSpPr>
        <p:spPr>
          <a:xfrm>
            <a:off x="4068158" y="5012679"/>
            <a:ext cx="851002" cy="1508"/>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51" name="Graphic 50">
            <a:extLst>
              <a:ext uri="{FF2B5EF4-FFF2-40B4-BE49-F238E27FC236}">
                <a16:creationId xmlns:a16="http://schemas.microsoft.com/office/drawing/2014/main" id="{19A14D1D-5B8A-BD48-BC9A-3DE561071CC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4478" y="2236609"/>
            <a:ext cx="274320" cy="274320"/>
          </a:xfrm>
          <a:prstGeom prst="rect">
            <a:avLst/>
          </a:prstGeom>
        </p:spPr>
      </p:pic>
      <p:sp>
        <p:nvSpPr>
          <p:cNvPr id="53" name="Rectangle 52">
            <a:extLst>
              <a:ext uri="{FF2B5EF4-FFF2-40B4-BE49-F238E27FC236}">
                <a16:creationId xmlns:a16="http://schemas.microsoft.com/office/drawing/2014/main" id="{DB7F9076-2F4E-1446-8F29-C0CC49353A4C}"/>
              </a:ext>
            </a:extLst>
          </p:cNvPr>
          <p:cNvSpPr/>
          <p:nvPr/>
        </p:nvSpPr>
        <p:spPr>
          <a:xfrm>
            <a:off x="2098248" y="2637750"/>
            <a:ext cx="3885107" cy="338051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r>
              <a:rPr lang="en-US" sz="1600" kern="0" dirty="0">
                <a:solidFill>
                  <a:srgbClr val="DF3312"/>
                </a:solidFill>
                <a:ea typeface="Amazon Ember" panose="020B0603020204020204" pitchFamily="34" charset="0"/>
                <a:cs typeface="Amazon Ember" panose="020B0603020204020204" pitchFamily="34" charset="0"/>
              </a:rPr>
              <a:t>Security </a:t>
            </a:r>
            <a:r>
              <a:rPr kumimoji="0" lang="en-US" sz="1600" u="none" strike="noStrike" kern="0" cap="none" spc="0" normalizeH="0" baseline="0" noProof="0" dirty="0">
                <a:ln>
                  <a:noFill/>
                </a:ln>
                <a:solidFill>
                  <a:srgbClr val="DF3312"/>
                </a:solidFill>
                <a:effectLst/>
                <a:uLnTx/>
                <a:uFillTx/>
                <a:ea typeface="Amazon Ember" panose="020B0603020204020204" pitchFamily="34" charset="0"/>
                <a:cs typeface="Amazon Ember" panose="020B0603020204020204" pitchFamily="34" charset="0"/>
              </a:rPr>
              <a:t>group</a:t>
            </a:r>
          </a:p>
        </p:txBody>
      </p:sp>
      <p:pic>
        <p:nvPicPr>
          <p:cNvPr id="56" name="Graphic 55">
            <a:extLst>
              <a:ext uri="{FF2B5EF4-FFF2-40B4-BE49-F238E27FC236}">
                <a16:creationId xmlns:a16="http://schemas.microsoft.com/office/drawing/2014/main" id="{D3CE4D64-4276-4A43-892D-875BE6824D4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53189" y="3164863"/>
            <a:ext cx="330200" cy="330200"/>
          </a:xfrm>
          <a:prstGeom prst="rect">
            <a:avLst/>
          </a:prstGeom>
        </p:spPr>
      </p:pic>
      <p:sp>
        <p:nvSpPr>
          <p:cNvPr id="57" name="Rectangle 56">
            <a:extLst>
              <a:ext uri="{FF2B5EF4-FFF2-40B4-BE49-F238E27FC236}">
                <a16:creationId xmlns:a16="http://schemas.microsoft.com/office/drawing/2014/main" id="{3757D9D2-12A8-3A45-894E-AC4840484015}"/>
              </a:ext>
            </a:extLst>
          </p:cNvPr>
          <p:cNvSpPr/>
          <p:nvPr/>
        </p:nvSpPr>
        <p:spPr>
          <a:xfrm>
            <a:off x="2353189" y="3164863"/>
            <a:ext cx="3500958" cy="2646194"/>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kern="0" dirty="0">
                <a:ln w="0"/>
                <a:solidFill>
                  <a:srgbClr val="D86613"/>
                </a:solidFill>
                <a:ea typeface="Amazon Ember" panose="020B0603020204020204" pitchFamily="34" charset="0"/>
                <a:cs typeface="Amazon Ember" panose="020B0603020204020204" pitchFamily="34" charset="0"/>
              </a:rPr>
              <a:t>EC2 </a:t>
            </a:r>
            <a:r>
              <a:rPr kumimoji="0" lang="en-US" sz="1600" u="none" strike="noStrike" kern="0" cap="none" spc="0" normalizeH="0" baseline="0" noProof="0" dirty="0">
                <a:ln w="0"/>
                <a:solidFill>
                  <a:srgbClr val="D86613"/>
                </a:solidFill>
                <a:effectLst/>
                <a:uLnTx/>
                <a:uFillTx/>
                <a:ea typeface="Amazon Ember" panose="020B0603020204020204" pitchFamily="34" charset="0"/>
                <a:cs typeface="Amazon Ember" panose="020B0603020204020204" pitchFamily="34" charset="0"/>
              </a:rPr>
              <a:t>instance</a:t>
            </a:r>
          </a:p>
        </p:txBody>
      </p:sp>
      <p:pic>
        <p:nvPicPr>
          <p:cNvPr id="59" name="Graphic 58">
            <a:extLst>
              <a:ext uri="{FF2B5EF4-FFF2-40B4-BE49-F238E27FC236}">
                <a16:creationId xmlns:a16="http://schemas.microsoft.com/office/drawing/2014/main" id="{97741C9B-8128-884C-9B25-FE5A9F64BB1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19160" y="4779237"/>
            <a:ext cx="469900" cy="469900"/>
          </a:xfrm>
          <a:prstGeom prst="rect">
            <a:avLst/>
          </a:prstGeom>
        </p:spPr>
      </p:pic>
      <p:pic>
        <p:nvPicPr>
          <p:cNvPr id="23" name="Graphic 58">
            <a:extLst>
              <a:ext uri="{FF2B5EF4-FFF2-40B4-BE49-F238E27FC236}">
                <a16:creationId xmlns:a16="http://schemas.microsoft.com/office/drawing/2014/main" id="{A6F1DE1A-4F3F-9F46-B6E9-612B02EBEDE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98248" y="2635163"/>
            <a:ext cx="286184" cy="286184"/>
          </a:xfrm>
          <a:prstGeom prst="rect">
            <a:avLst/>
          </a:prstGeom>
        </p:spPr>
      </p:pic>
      <p:sp>
        <p:nvSpPr>
          <p:cNvPr id="25"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lvl="0"/>
            <a:r>
              <a:rPr lang="en-US" noProof="0" dirty="0"/>
              <a:t>© 2020, 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pPr/>
              <a:t>69</a:t>
            </a:fld>
            <a:endParaRPr lang="en-US" dirty="0"/>
          </a:p>
        </p:txBody>
      </p:sp>
      <p:sp>
        <p:nvSpPr>
          <p:cNvPr id="34" name="Rectangle 33">
            <a:extLst>
              <a:ext uri="{FF2B5EF4-FFF2-40B4-BE49-F238E27FC236}">
                <a16:creationId xmlns:a16="http://schemas.microsoft.com/office/drawing/2014/main" id="{CCDDA9E2-860C-E242-8AF0-9A11B973D660}"/>
              </a:ext>
            </a:extLst>
          </p:cNvPr>
          <p:cNvSpPr/>
          <p:nvPr/>
        </p:nvSpPr>
        <p:spPr>
          <a:xfrm>
            <a:off x="6940080" y="2199984"/>
            <a:ext cx="4267660" cy="3920981"/>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u="none" strike="noStrike" kern="0" cap="none" spc="0" normalizeH="0" baseline="0" noProof="0" dirty="0">
                <a:ln>
                  <a:noFill/>
                </a:ln>
                <a:solidFill>
                  <a:srgbClr val="1D8900"/>
                </a:solidFill>
                <a:effectLst/>
                <a:uLnTx/>
                <a:uFillTx/>
                <a:ea typeface="Amazon Ember" panose="020B0603020204020204" pitchFamily="34" charset="0"/>
                <a:cs typeface="Amazon Ember" panose="020B0603020204020204" pitchFamily="34" charset="0"/>
              </a:rPr>
              <a:t>Public subnet</a:t>
            </a:r>
          </a:p>
        </p:txBody>
      </p:sp>
      <p:sp>
        <p:nvSpPr>
          <p:cNvPr id="35" name="Rectangle 34">
            <a:extLst>
              <a:ext uri="{FF2B5EF4-FFF2-40B4-BE49-F238E27FC236}">
                <a16:creationId xmlns:a16="http://schemas.microsoft.com/office/drawing/2014/main" id="{DC998FEC-4BBB-014A-8D44-8958165E3FC6}"/>
              </a:ext>
            </a:extLst>
          </p:cNvPr>
          <p:cNvSpPr/>
          <p:nvPr/>
        </p:nvSpPr>
        <p:spPr>
          <a:xfrm>
            <a:off x="7593991" y="3647691"/>
            <a:ext cx="2101069" cy="18804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Apache HTTP server</a:t>
            </a:r>
          </a:p>
        </p:txBody>
      </p:sp>
      <p:sp>
        <p:nvSpPr>
          <p:cNvPr id="36" name="Rectangle 35">
            <a:extLst>
              <a:ext uri="{FF2B5EF4-FFF2-40B4-BE49-F238E27FC236}">
                <a16:creationId xmlns:a16="http://schemas.microsoft.com/office/drawing/2014/main" id="{2819DDFC-A8E9-8146-93FC-2175E699155D}"/>
              </a:ext>
            </a:extLst>
          </p:cNvPr>
          <p:cNvSpPr/>
          <p:nvPr/>
        </p:nvSpPr>
        <p:spPr>
          <a:xfrm>
            <a:off x="7843693" y="4800585"/>
            <a:ext cx="1250067" cy="32479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Arial" panose="020B0604020202020204" pitchFamily="34" charset="0"/>
              </a:rPr>
              <a:t>PHP</a:t>
            </a:r>
            <a:endParaRPr lang="en-US" sz="1200" dirty="0">
              <a:solidFill>
                <a:schemeClr val="tx1"/>
              </a:solidFill>
              <a:cs typeface="Arial" panose="020B0604020202020204" pitchFamily="34" charset="0"/>
            </a:endParaRPr>
          </a:p>
        </p:txBody>
      </p:sp>
      <p:sp>
        <p:nvSpPr>
          <p:cNvPr id="45" name="TextBox 52">
            <a:extLst>
              <a:ext uri="{FF2B5EF4-FFF2-40B4-BE49-F238E27FC236}">
                <a16:creationId xmlns:a16="http://schemas.microsoft.com/office/drawing/2014/main" id="{E54C6AC1-5F47-CA4B-86DB-827DCBFF18BE}"/>
              </a:ext>
            </a:extLst>
          </p:cNvPr>
          <p:cNvSpPr txBox="1"/>
          <p:nvPr/>
        </p:nvSpPr>
        <p:spPr>
          <a:xfrm>
            <a:off x="9634416" y="5171848"/>
            <a:ext cx="108647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rgbClr val="232F3E"/>
                </a:solidFill>
              </a:rPr>
              <a:t>cafe_db</a:t>
            </a:r>
            <a:endParaRPr lang="en-US" sz="1600" dirty="0">
              <a:solidFill>
                <a:srgbClr val="232F3E"/>
              </a:solidFill>
            </a:endParaRPr>
          </a:p>
          <a:p>
            <a:pPr algn="ctr"/>
            <a:r>
              <a:rPr lang="en-US" sz="1600" dirty="0">
                <a:solidFill>
                  <a:srgbClr val="232F3E"/>
                </a:solidFill>
              </a:rPr>
              <a:t>database</a:t>
            </a:r>
          </a:p>
        </p:txBody>
      </p:sp>
      <p:sp>
        <p:nvSpPr>
          <p:cNvPr id="46" name="Rectangle 45">
            <a:extLst>
              <a:ext uri="{FF2B5EF4-FFF2-40B4-BE49-F238E27FC236}">
                <a16:creationId xmlns:a16="http://schemas.microsoft.com/office/drawing/2014/main" id="{E7ECEA25-EA2D-FB41-AA7D-C2026D9A7863}"/>
              </a:ext>
            </a:extLst>
          </p:cNvPr>
          <p:cNvSpPr/>
          <p:nvPr/>
        </p:nvSpPr>
        <p:spPr>
          <a:xfrm>
            <a:off x="6548073" y="1874850"/>
            <a:ext cx="4749120" cy="4356952"/>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w="0"/>
                <a:solidFill>
                  <a:srgbClr val="1D8900"/>
                </a:solidFill>
                <a:effectLst/>
                <a:uLnTx/>
                <a:uFillTx/>
                <a:ea typeface="+mn-ea"/>
                <a:cs typeface="+mn-cs"/>
              </a:rPr>
              <a:t>VPC</a:t>
            </a:r>
          </a:p>
        </p:txBody>
      </p:sp>
      <p:pic>
        <p:nvPicPr>
          <p:cNvPr id="47" name="Graphic 36">
            <a:extLst>
              <a:ext uri="{FF2B5EF4-FFF2-40B4-BE49-F238E27FC236}">
                <a16:creationId xmlns:a16="http://schemas.microsoft.com/office/drawing/2014/main" id="{922C4ACF-1A33-B344-A222-73A53D62E8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8072" y="1892622"/>
            <a:ext cx="320535" cy="307362"/>
          </a:xfrm>
          <a:prstGeom prst="rect">
            <a:avLst/>
          </a:prstGeom>
        </p:spPr>
      </p:pic>
      <p:sp>
        <p:nvSpPr>
          <p:cNvPr id="48" name="Rectangle 47">
            <a:extLst>
              <a:ext uri="{FF2B5EF4-FFF2-40B4-BE49-F238E27FC236}">
                <a16:creationId xmlns:a16="http://schemas.microsoft.com/office/drawing/2014/main" id="{A1D77F3E-B8CC-D940-B492-F0CE5598A98F}"/>
              </a:ext>
            </a:extLst>
          </p:cNvPr>
          <p:cNvSpPr/>
          <p:nvPr/>
        </p:nvSpPr>
        <p:spPr>
          <a:xfrm>
            <a:off x="7843693" y="4016428"/>
            <a:ext cx="1249476" cy="77573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cs typeface="Arial" panose="020B0604020202020204" pitchFamily="34" charset="0"/>
              </a:rPr>
              <a:t>Café web application</a:t>
            </a:r>
          </a:p>
        </p:txBody>
      </p:sp>
      <p:cxnSp>
        <p:nvCxnSpPr>
          <p:cNvPr id="49" name="Straight Arrow Connector 48">
            <a:extLst>
              <a:ext uri="{FF2B5EF4-FFF2-40B4-BE49-F238E27FC236}">
                <a16:creationId xmlns:a16="http://schemas.microsoft.com/office/drawing/2014/main" id="{45410669-AD16-784E-AE70-509DCAAC672A}"/>
              </a:ext>
            </a:extLst>
          </p:cNvPr>
          <p:cNvCxnSpPr>
            <a:cxnSpLocks/>
            <a:stCxn id="36" idx="3"/>
            <a:endCxn id="60" idx="1"/>
          </p:cNvCxnSpPr>
          <p:nvPr/>
        </p:nvCxnSpPr>
        <p:spPr>
          <a:xfrm>
            <a:off x="9093760" y="4962984"/>
            <a:ext cx="851002" cy="1508"/>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52" name="Graphic 51">
            <a:extLst>
              <a:ext uri="{FF2B5EF4-FFF2-40B4-BE49-F238E27FC236}">
                <a16:creationId xmlns:a16="http://schemas.microsoft.com/office/drawing/2014/main" id="{293AA718-2A07-3944-9B11-A984C7E4A11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40080" y="2186914"/>
            <a:ext cx="274320" cy="274320"/>
          </a:xfrm>
          <a:prstGeom prst="rect">
            <a:avLst/>
          </a:prstGeom>
        </p:spPr>
      </p:pic>
      <p:sp>
        <p:nvSpPr>
          <p:cNvPr id="54" name="Rectangle 53">
            <a:extLst>
              <a:ext uri="{FF2B5EF4-FFF2-40B4-BE49-F238E27FC236}">
                <a16:creationId xmlns:a16="http://schemas.microsoft.com/office/drawing/2014/main" id="{E8BF8A8F-19E2-5B46-BC40-88E39945945A}"/>
              </a:ext>
            </a:extLst>
          </p:cNvPr>
          <p:cNvSpPr/>
          <p:nvPr/>
        </p:nvSpPr>
        <p:spPr>
          <a:xfrm>
            <a:off x="7123850" y="2588055"/>
            <a:ext cx="3885107" cy="338051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r>
              <a:rPr lang="en-US" sz="1600" kern="0" dirty="0">
                <a:solidFill>
                  <a:srgbClr val="DF3312"/>
                </a:solidFill>
                <a:ea typeface="Amazon Ember" panose="020B0603020204020204" pitchFamily="34" charset="0"/>
                <a:cs typeface="Amazon Ember" panose="020B0603020204020204" pitchFamily="34" charset="0"/>
              </a:rPr>
              <a:t>Security </a:t>
            </a:r>
            <a:r>
              <a:rPr kumimoji="0" lang="en-US" sz="1600" u="none" strike="noStrike" kern="0" cap="none" spc="0" normalizeH="0" baseline="0" noProof="0" dirty="0">
                <a:ln>
                  <a:noFill/>
                </a:ln>
                <a:solidFill>
                  <a:srgbClr val="DF3312"/>
                </a:solidFill>
                <a:effectLst/>
                <a:uLnTx/>
                <a:uFillTx/>
                <a:ea typeface="Amazon Ember" panose="020B0603020204020204" pitchFamily="34" charset="0"/>
                <a:cs typeface="Amazon Ember" panose="020B0603020204020204" pitchFamily="34" charset="0"/>
              </a:rPr>
              <a:t>group</a:t>
            </a:r>
          </a:p>
        </p:txBody>
      </p:sp>
      <p:pic>
        <p:nvPicPr>
          <p:cNvPr id="55" name="Graphic 54">
            <a:extLst>
              <a:ext uri="{FF2B5EF4-FFF2-40B4-BE49-F238E27FC236}">
                <a16:creationId xmlns:a16="http://schemas.microsoft.com/office/drawing/2014/main" id="{73E2CE63-55E5-3348-AA1A-8D4EF511202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8791" y="3115168"/>
            <a:ext cx="330200" cy="330200"/>
          </a:xfrm>
          <a:prstGeom prst="rect">
            <a:avLst/>
          </a:prstGeom>
        </p:spPr>
      </p:pic>
      <p:sp>
        <p:nvSpPr>
          <p:cNvPr id="58" name="Rectangle 57">
            <a:extLst>
              <a:ext uri="{FF2B5EF4-FFF2-40B4-BE49-F238E27FC236}">
                <a16:creationId xmlns:a16="http://schemas.microsoft.com/office/drawing/2014/main" id="{EAFCD39D-9682-8242-A2ED-0789C582D15A}"/>
              </a:ext>
            </a:extLst>
          </p:cNvPr>
          <p:cNvSpPr/>
          <p:nvPr/>
        </p:nvSpPr>
        <p:spPr>
          <a:xfrm>
            <a:off x="7378791" y="3115168"/>
            <a:ext cx="3500958" cy="2646194"/>
          </a:xfrm>
          <a:prstGeom prst="rect">
            <a:avLst/>
          </a:prstGeom>
          <a:noFill/>
          <a:ln w="12700" cap="flat" cmpd="sng" algn="ctr">
            <a:solidFill>
              <a:srgbClr val="D86613"/>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r>
              <a:rPr lang="en-US" sz="1600" kern="0" dirty="0">
                <a:ln w="0"/>
                <a:solidFill>
                  <a:srgbClr val="D86613"/>
                </a:solidFill>
                <a:ea typeface="Amazon Ember" panose="020B0603020204020204" pitchFamily="34" charset="0"/>
                <a:cs typeface="Amazon Ember" panose="020B0603020204020204" pitchFamily="34" charset="0"/>
              </a:rPr>
              <a:t>EC2 </a:t>
            </a:r>
            <a:r>
              <a:rPr kumimoji="0" lang="en-US" sz="1600" u="none" strike="noStrike" kern="0" cap="none" spc="0" normalizeH="0" baseline="0" noProof="0" dirty="0">
                <a:ln w="0"/>
                <a:solidFill>
                  <a:srgbClr val="D86613"/>
                </a:solidFill>
                <a:effectLst/>
                <a:uLnTx/>
                <a:uFillTx/>
                <a:ea typeface="Amazon Ember" panose="020B0603020204020204" pitchFamily="34" charset="0"/>
                <a:cs typeface="Amazon Ember" panose="020B0603020204020204" pitchFamily="34" charset="0"/>
              </a:rPr>
              <a:t>instance</a:t>
            </a:r>
          </a:p>
        </p:txBody>
      </p:sp>
      <p:pic>
        <p:nvPicPr>
          <p:cNvPr id="60" name="Graphic 59">
            <a:extLst>
              <a:ext uri="{FF2B5EF4-FFF2-40B4-BE49-F238E27FC236}">
                <a16:creationId xmlns:a16="http://schemas.microsoft.com/office/drawing/2014/main" id="{F97883B1-5987-4C41-9C02-C3954750FB4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44762" y="4729542"/>
            <a:ext cx="469900" cy="469900"/>
          </a:xfrm>
          <a:prstGeom prst="rect">
            <a:avLst/>
          </a:prstGeom>
        </p:spPr>
      </p:pic>
      <p:pic>
        <p:nvPicPr>
          <p:cNvPr id="61" name="Graphic 58">
            <a:extLst>
              <a:ext uri="{FF2B5EF4-FFF2-40B4-BE49-F238E27FC236}">
                <a16:creationId xmlns:a16="http://schemas.microsoft.com/office/drawing/2014/main" id="{6C41A72E-C3A7-C442-972F-29745A34202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3850" y="2585468"/>
            <a:ext cx="286184" cy="286184"/>
          </a:xfrm>
          <a:prstGeom prst="rect">
            <a:avLst/>
          </a:prstGeom>
        </p:spPr>
      </p:pic>
      <p:sp>
        <p:nvSpPr>
          <p:cNvPr id="62" name="Rectangle 61">
            <a:extLst>
              <a:ext uri="{FF2B5EF4-FFF2-40B4-BE49-F238E27FC236}">
                <a16:creationId xmlns:a16="http://schemas.microsoft.com/office/drawing/2014/main" id="{7E5D56F8-9502-0241-9CAA-D7DA6A96BAED}"/>
              </a:ext>
            </a:extLst>
          </p:cNvPr>
          <p:cNvSpPr/>
          <p:nvPr/>
        </p:nvSpPr>
        <p:spPr>
          <a:xfrm>
            <a:off x="1198171" y="1511840"/>
            <a:ext cx="5151118" cy="4793717"/>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rPr>
              <a:t>Region 1 (Development environment) </a:t>
            </a:r>
          </a:p>
        </p:txBody>
      </p:sp>
      <p:pic>
        <p:nvPicPr>
          <p:cNvPr id="63" name="Graphic 62">
            <a:extLst>
              <a:ext uri="{FF2B5EF4-FFF2-40B4-BE49-F238E27FC236}">
                <a16:creationId xmlns:a16="http://schemas.microsoft.com/office/drawing/2014/main" id="{C84F3BD6-4E17-604A-A81A-99F7C81794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98171" y="1511840"/>
            <a:ext cx="330200" cy="330200"/>
          </a:xfrm>
          <a:prstGeom prst="rect">
            <a:avLst/>
          </a:prstGeom>
        </p:spPr>
      </p:pic>
      <p:sp>
        <p:nvSpPr>
          <p:cNvPr id="64" name="Rectangle 63">
            <a:extLst>
              <a:ext uri="{FF2B5EF4-FFF2-40B4-BE49-F238E27FC236}">
                <a16:creationId xmlns:a16="http://schemas.microsoft.com/office/drawing/2014/main" id="{8DEF0A25-CA54-B744-AB56-46E46B8926DE}"/>
              </a:ext>
            </a:extLst>
          </p:cNvPr>
          <p:cNvSpPr/>
          <p:nvPr/>
        </p:nvSpPr>
        <p:spPr>
          <a:xfrm>
            <a:off x="6417384" y="1500359"/>
            <a:ext cx="5151118" cy="4793717"/>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rPr>
              <a:t>Region 2 (Production environment)</a:t>
            </a:r>
          </a:p>
        </p:txBody>
      </p:sp>
      <p:pic>
        <p:nvPicPr>
          <p:cNvPr id="65" name="Graphic 64">
            <a:extLst>
              <a:ext uri="{FF2B5EF4-FFF2-40B4-BE49-F238E27FC236}">
                <a16:creationId xmlns:a16="http://schemas.microsoft.com/office/drawing/2014/main" id="{CB9D0E3A-29CC-A04F-A885-87BFBA7A64F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7384" y="1500359"/>
            <a:ext cx="330200" cy="330200"/>
          </a:xfrm>
          <a:prstGeom prst="rect">
            <a:avLst/>
          </a:prstGeom>
        </p:spPr>
      </p:pic>
    </p:spTree>
    <p:custDataLst>
      <p:tags r:id="rId1"/>
    </p:custDataLst>
    <p:extLst>
      <p:ext uri="{BB962C8B-B14F-4D97-AF65-F5344CB8AC3E}">
        <p14:creationId xmlns:p14="http://schemas.microsoft.com/office/powerpoint/2010/main" val="289659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2: Adding compute with Amazon EC2</a:t>
            </a:r>
          </a:p>
        </p:txBody>
      </p:sp>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4: Adding a Compute Layer</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167224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pPr algn="ctr"/>
            <a:r>
              <a:rPr lang="en-US" sz="3600" dirty="0">
                <a:solidFill>
                  <a:srgbClr val="FFFFFF"/>
                </a:solidFill>
                <a:ea typeface="Amazon Ember" panose="02000000000000000000" pitchFamily="2" charset="0"/>
              </a:rPr>
              <a:t>Begin Module </a:t>
            </a:r>
            <a:r>
              <a:rPr lang="en-US" sz="3600">
                <a:solidFill>
                  <a:srgbClr val="FFFFFF"/>
                </a:solidFill>
                <a:ea typeface="Amazon Ember" panose="02000000000000000000" pitchFamily="2" charset="0"/>
              </a:rPr>
              <a:t>4 – </a:t>
            </a:r>
            <a:r>
              <a:rPr lang="en-US" sz="3600" dirty="0">
                <a:solidFill>
                  <a:srgbClr val="FFFFFF"/>
                </a:solidFill>
                <a:ea typeface="Amazon Ember" panose="02000000000000000000" pitchFamily="2" charset="0"/>
              </a:rPr>
              <a:t>Challenge Lab: Creating a Dynamic Website for the Café</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60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70</a:t>
            </a:fld>
            <a:endParaRPr lang="en-US"/>
          </a:p>
        </p:txBody>
      </p:sp>
    </p:spTree>
    <p:custDataLst>
      <p:tags r:id="rId1"/>
    </p:custDataLst>
    <p:extLst>
      <p:ext uri="{BB962C8B-B14F-4D97-AF65-F5344CB8AC3E}">
        <p14:creationId xmlns:p14="http://schemas.microsoft.com/office/powerpoint/2010/main" val="1369112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2821391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4: Adding a Compute Layer</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noAutofit/>
          </a:bodyPr>
          <a:lstStyle/>
          <a:p>
            <a:pPr marL="0" indent="0">
              <a:buNone/>
            </a:pPr>
            <a:r>
              <a:rPr lang="en-US" dirty="0"/>
              <a:t>In summary, in this module, you learned how to:</a:t>
            </a:r>
          </a:p>
          <a:p>
            <a:r>
              <a:rPr lang="en-US" sz="2100" dirty="0"/>
              <a:t>Identify how Amazon Elastic Compute Cloud (Amazon EC2) can be used in an architecture</a:t>
            </a:r>
          </a:p>
          <a:p>
            <a:r>
              <a:rPr lang="en-US" sz="2100" dirty="0"/>
              <a:t>Explain the value of using Amazon Machine Images (AMIs) to accelerate the creation and repeatability of infrastructure</a:t>
            </a:r>
          </a:p>
          <a:p>
            <a:r>
              <a:rPr lang="en-US" sz="2100" dirty="0"/>
              <a:t>Differentiate between the EC2 instance types</a:t>
            </a:r>
          </a:p>
          <a:p>
            <a:r>
              <a:rPr lang="en-US" sz="2100" dirty="0"/>
              <a:t>Recognize how to configure Amazon EC2 instances with user data</a:t>
            </a:r>
          </a:p>
          <a:p>
            <a:r>
              <a:rPr lang="en-US" sz="2100" dirty="0"/>
              <a:t>Recognize storage solutions for Amazon EC2</a:t>
            </a:r>
          </a:p>
          <a:p>
            <a:r>
              <a:rPr lang="en-US" sz="2100" dirty="0"/>
              <a:t>Describe EC2 pricing options</a:t>
            </a:r>
          </a:p>
          <a:p>
            <a:r>
              <a:rPr lang="en-US" sz="2100" dirty="0"/>
              <a:t>Determine the placement group given an architectural consideration</a:t>
            </a:r>
          </a:p>
          <a:p>
            <a:r>
              <a:rPr lang="en-US" sz="2100" dirty="0"/>
              <a:t>Launch an Amazon EC2 instance</a:t>
            </a: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73</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74</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4"/>
            <a:ext cx="11353800" cy="4828175"/>
          </a:xfrm>
        </p:spPr>
        <p:txBody>
          <a:bodyPr/>
          <a:lstStyle/>
          <a:p>
            <a:pPr marL="0" indent="0">
              <a:buNone/>
            </a:pPr>
            <a:r>
              <a:rPr lang="en-US" sz="2000" dirty="0"/>
              <a:t>A Solutions Architect wants to design a solution to save costs for EC2 instances that do not need </a:t>
            </a:r>
            <a:br>
              <a:rPr lang="en-US" sz="2000" dirty="0"/>
            </a:br>
            <a:r>
              <a:rPr lang="en-US" sz="2000" dirty="0"/>
              <a:t>to run during a 2-week company shutdown. The applications running on the instances store data </a:t>
            </a:r>
            <a:br>
              <a:rPr lang="en-US" sz="2000" dirty="0"/>
            </a:br>
            <a:r>
              <a:rPr lang="en-US" sz="2000" dirty="0"/>
              <a:t>in instance memory (RAM) that must be present when the instances resume operation.</a:t>
            </a:r>
          </a:p>
          <a:p>
            <a:endParaRPr lang="en-US" sz="2000" dirty="0"/>
          </a:p>
          <a:p>
            <a:pPr marL="0" lvl="0" indent="0">
              <a:buNone/>
            </a:pPr>
            <a:r>
              <a:rPr lang="en-US" sz="2000" dirty="0"/>
              <a:t>Which approach should the Solutions Architect recommend to shut down and resume the instances?</a:t>
            </a:r>
          </a:p>
          <a:p>
            <a:pPr marL="0" lvl="0" indent="0">
              <a:buNone/>
            </a:pPr>
            <a:endParaRPr lang="en-US" sz="2000" dirty="0"/>
          </a:p>
          <a:p>
            <a:pPr marL="457200" lvl="0" indent="-457200">
              <a:buFont typeface="+mj-lt"/>
              <a:buAutoNum type="alphaUcPeriod"/>
            </a:pPr>
            <a:r>
              <a:rPr lang="en-US" sz="2000" dirty="0"/>
              <a:t>Modify the application to store the data on instance store volumes. Reattach the volumes while restarting them.</a:t>
            </a:r>
          </a:p>
          <a:p>
            <a:pPr marL="457200" lvl="0" indent="-457200">
              <a:buFont typeface="+mj-lt"/>
              <a:buAutoNum type="alphaUcPeriod"/>
            </a:pPr>
            <a:r>
              <a:rPr lang="en-US" sz="2000" dirty="0"/>
              <a:t>Snapshot the instances before stopping them. Restore the snapshot after restarting the instances.</a:t>
            </a:r>
          </a:p>
          <a:p>
            <a:pPr marL="457200" lvl="0" indent="-457200">
              <a:buFont typeface="+mj-lt"/>
              <a:buAutoNum type="alphaUcPeriod"/>
            </a:pPr>
            <a:r>
              <a:rPr lang="en-US" sz="2000" dirty="0"/>
              <a:t>Run the applications on instances enabled for hibernation. Hibernate the instances before the shutdown.</a:t>
            </a:r>
          </a:p>
          <a:p>
            <a:pPr marL="457200" lvl="0" indent="-457200">
              <a:buFont typeface="+mj-lt"/>
              <a:buAutoNum type="alphaUcPeriod"/>
            </a:pPr>
            <a:r>
              <a:rPr lang="en-US" sz="2000" dirty="0"/>
              <a:t>Note the Availability Zone for each instance before stopping it. Restart the instances in the same Availability Zones after the shutdown.</a:t>
            </a:r>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753978" y="2116637"/>
            <a:ext cx="2703205" cy="27096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4010526" y="2116637"/>
            <a:ext cx="6185660" cy="28648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7475620" y="2915666"/>
            <a:ext cx="2563221" cy="28648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424593" y="5041958"/>
            <a:ext cx="10986618" cy="5874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75</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sz="2400" dirty="0">
                <a:latin typeface="+mn-lt"/>
                <a:hlinkClick r:id="rId4"/>
              </a:rPr>
              <a:t>Amazon EC2 User Guide for Linux Instances</a:t>
            </a:r>
            <a:endParaRPr lang="en-US" sz="2400" dirty="0">
              <a:latin typeface="+mn-lt"/>
            </a:endParaRPr>
          </a:p>
          <a:p>
            <a:r>
              <a:rPr lang="en-US" sz="2400" dirty="0">
                <a:latin typeface="+mn-lt"/>
                <a:hlinkClick r:id="rId5"/>
              </a:rPr>
              <a:t>Amazon EC2 User Guide for Windows Instances</a:t>
            </a:r>
            <a:endParaRPr lang="en-US" sz="2400" dirty="0">
              <a:latin typeface="+mn-lt"/>
            </a:endParaRPr>
          </a:p>
          <a:p>
            <a:r>
              <a:rPr lang="en-US" sz="2400" dirty="0">
                <a:latin typeface="+mn-lt"/>
                <a:hlinkClick r:id="rId6"/>
              </a:rPr>
              <a:t>Amazon EC2 FAQs</a:t>
            </a:r>
            <a:endParaRPr lang="en-US" sz="2400" dirty="0">
              <a:latin typeface="+mn-lt"/>
            </a:endParaRPr>
          </a:p>
          <a:p>
            <a:r>
              <a:rPr lang="en-US" sz="2400" dirty="0">
                <a:hlinkClick r:id="rId7"/>
              </a:rPr>
              <a:t>EC2 Image Builder User Guide</a:t>
            </a:r>
            <a:endParaRPr lang="en-US" sz="2400" dirty="0"/>
          </a:p>
          <a:p>
            <a:r>
              <a:rPr lang="en-US" sz="2400" u="sng" dirty="0">
                <a:hlinkClick r:id="rId8"/>
              </a:rPr>
              <a:t>EC2 Image Builder FAQs</a:t>
            </a:r>
            <a:endParaRPr lang="en-US" sz="2400" u="sng" dirty="0"/>
          </a:p>
          <a:p>
            <a:r>
              <a:rPr lang="en-US" sz="2400" dirty="0">
                <a:hlinkClick r:id="rId9"/>
              </a:rPr>
              <a:t>AWS Compute Optimizer User Guide</a:t>
            </a:r>
            <a:endParaRPr lang="en-US" sz="2400" dirty="0"/>
          </a:p>
          <a:p>
            <a:r>
              <a:rPr lang="en-US" sz="2400" dirty="0">
                <a:hlinkClick r:id="rId10"/>
              </a:rPr>
              <a:t>AWS Compute Optimizer FAQs</a:t>
            </a:r>
            <a:endParaRPr lang="en-US" sz="2400" dirty="0"/>
          </a:p>
          <a:p>
            <a:r>
              <a:rPr lang="en-US" sz="2400" dirty="0">
                <a:hlinkClick r:id="rId11"/>
              </a:rPr>
              <a:t>How AWS Pricing Works</a:t>
            </a:r>
            <a:r>
              <a:rPr lang="en-US" sz="2400" dirty="0"/>
              <a:t> </a:t>
            </a:r>
          </a:p>
          <a:p>
            <a:pPr marL="0" indent="0">
              <a:buNone/>
            </a:pPr>
            <a:endParaRPr lang="en-US" sz="2400" dirty="0"/>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76</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627-4F8D-8141-92FE-55D42297025E}"/>
              </a:ext>
            </a:extLst>
          </p:cNvPr>
          <p:cNvSpPr>
            <a:spLocks noGrp="1"/>
          </p:cNvSpPr>
          <p:nvPr>
            <p:ph type="title"/>
          </p:nvPr>
        </p:nvSpPr>
        <p:spPr/>
        <p:txBody>
          <a:bodyPr/>
          <a:lstStyle/>
          <a:p>
            <a:r>
              <a:rPr lang="en-US" dirty="0"/>
              <a:t>AWS runtime compute choices</a:t>
            </a:r>
          </a:p>
        </p:txBody>
      </p:sp>
      <p:graphicFrame>
        <p:nvGraphicFramePr>
          <p:cNvPr id="7" name="Table Placeholder 3">
            <a:extLst>
              <a:ext uri="{FF2B5EF4-FFF2-40B4-BE49-F238E27FC236}">
                <a16:creationId xmlns:a16="http://schemas.microsoft.com/office/drawing/2014/main" id="{F6205238-3027-3B40-8D80-95808FDBC793}"/>
              </a:ext>
            </a:extLst>
          </p:cNvPr>
          <p:cNvGraphicFramePr>
            <a:graphicFrameLocks/>
          </p:cNvGraphicFramePr>
          <p:nvPr>
            <p:extLst>
              <p:ext uri="{D42A27DB-BD31-4B8C-83A1-F6EECF244321}">
                <p14:modId xmlns:p14="http://schemas.microsoft.com/office/powerpoint/2010/main" val="3516844987"/>
              </p:ext>
            </p:extLst>
          </p:nvPr>
        </p:nvGraphicFramePr>
        <p:xfrm>
          <a:off x="342900" y="1421481"/>
          <a:ext cx="8691033" cy="3521761"/>
        </p:xfrm>
        <a:graphic>
          <a:graphicData uri="http://schemas.openxmlformats.org/drawingml/2006/table">
            <a:tbl>
              <a:tblPr firstRow="1" bandRow="1">
                <a:tableStyleId>{5A111915-BE36-4E01-A7E5-04B1672EAD32}</a:tableStyleId>
              </a:tblPr>
              <a:tblGrid>
                <a:gridCol w="2306350">
                  <a:extLst>
                    <a:ext uri="{9D8B030D-6E8A-4147-A177-3AD203B41FA5}">
                      <a16:colId xmlns:a16="http://schemas.microsoft.com/office/drawing/2014/main" val="20000"/>
                    </a:ext>
                  </a:extLst>
                </a:gridCol>
                <a:gridCol w="1846550">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71719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latin typeface="+mj-lt"/>
                        </a:rPr>
                        <a:t>Virtual Machines (VMs)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latin typeface="+mj-lt"/>
                        </a:rPr>
                        <a:t>Containers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latin typeface="+mj-lt"/>
                        </a:rPr>
                        <a:t>Platform as a Service (PaaS)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800" dirty="0">
                          <a:latin typeface="+mj-lt"/>
                        </a:rPr>
                        <a:t>Serverless</a:t>
                      </a:r>
                      <a:endParaRPr lang="en-US" sz="1800" b="0" i="0" dirty="0">
                        <a:solidFill>
                          <a:schemeClr val="tx1"/>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189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dirty="0"/>
                    </a:p>
                    <a:p>
                      <a:endParaRPr lang="en-US" sz="1600" dirty="0"/>
                    </a:p>
                    <a:p>
                      <a:endParaRPr lang="en-US" sz="16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b="0" i="0" dirty="0">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b="0" i="0" dirty="0">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600" b="0" i="0" dirty="0">
                        <a:solidFill>
                          <a:srgbClr val="232F3E"/>
                        </a:solidFill>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856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0" i="0"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1" name="Graphic 10">
            <a:extLst>
              <a:ext uri="{FF2B5EF4-FFF2-40B4-BE49-F238E27FC236}">
                <a16:creationId xmlns:a16="http://schemas.microsoft.com/office/drawing/2014/main" id="{9AF86C73-C77A-D248-B628-E2E60FC886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7240" y="2252020"/>
            <a:ext cx="548640" cy="548640"/>
          </a:xfrm>
          <a:prstGeom prst="rect">
            <a:avLst/>
          </a:prstGeom>
        </p:spPr>
      </p:pic>
      <p:sp>
        <p:nvSpPr>
          <p:cNvPr id="10" name="TextBox 9">
            <a:extLst>
              <a:ext uri="{FF2B5EF4-FFF2-40B4-BE49-F238E27FC236}">
                <a16:creationId xmlns:a16="http://schemas.microsoft.com/office/drawing/2014/main" id="{A7CB7709-4D43-0946-A429-D1AE9EDD7D34}"/>
              </a:ext>
            </a:extLst>
          </p:cNvPr>
          <p:cNvSpPr txBox="1"/>
          <p:nvPr/>
        </p:nvSpPr>
        <p:spPr>
          <a:xfrm>
            <a:off x="430164" y="2833663"/>
            <a:ext cx="2114916" cy="830997"/>
          </a:xfrm>
          <a:prstGeom prst="rect">
            <a:avLst/>
          </a:prstGeom>
          <a:noFill/>
        </p:spPr>
        <p:txBody>
          <a:bodyPr wrap="square" rtlCol="0">
            <a:spAutoFit/>
          </a:bodyPr>
          <a:lstStyle/>
          <a:p>
            <a:pPr algn="ctr"/>
            <a:r>
              <a:rPr lang="en-US" sz="1600" dirty="0"/>
              <a:t>Amazon Elastic Compute Cloud (Amazon EC2)</a:t>
            </a:r>
          </a:p>
        </p:txBody>
      </p:sp>
      <p:pic>
        <p:nvPicPr>
          <p:cNvPr id="13" name="Graphic 12">
            <a:extLst>
              <a:ext uri="{FF2B5EF4-FFF2-40B4-BE49-F238E27FC236}">
                <a16:creationId xmlns:a16="http://schemas.microsoft.com/office/drawing/2014/main" id="{8D356315-DCD5-6143-85E8-88492A893D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0730" y="2252020"/>
            <a:ext cx="548640" cy="548640"/>
          </a:xfrm>
          <a:prstGeom prst="rect">
            <a:avLst/>
          </a:prstGeom>
        </p:spPr>
      </p:pic>
      <p:sp>
        <p:nvSpPr>
          <p:cNvPr id="12" name="TextBox 11">
            <a:extLst>
              <a:ext uri="{FF2B5EF4-FFF2-40B4-BE49-F238E27FC236}">
                <a16:creationId xmlns:a16="http://schemas.microsoft.com/office/drawing/2014/main" id="{C5F446FA-35D6-0749-B181-D8076C704F94}"/>
              </a:ext>
            </a:extLst>
          </p:cNvPr>
          <p:cNvSpPr txBox="1"/>
          <p:nvPr/>
        </p:nvSpPr>
        <p:spPr>
          <a:xfrm>
            <a:off x="2650848" y="2833663"/>
            <a:ext cx="1759699" cy="830997"/>
          </a:xfrm>
          <a:prstGeom prst="rect">
            <a:avLst/>
          </a:prstGeom>
          <a:noFill/>
        </p:spPr>
        <p:txBody>
          <a:bodyPr wrap="square" rtlCol="0">
            <a:spAutoFit/>
          </a:bodyPr>
          <a:lstStyle/>
          <a:p>
            <a:pPr algn="ctr"/>
            <a:r>
              <a:rPr lang="en-US" sz="1600" dirty="0"/>
              <a:t>Amazon Elastic </a:t>
            </a:r>
            <a:br>
              <a:rPr lang="en-US" sz="1600" dirty="0"/>
            </a:br>
            <a:r>
              <a:rPr lang="en-US" sz="1600" dirty="0"/>
              <a:t>Container Service (Amazon ECS)</a:t>
            </a:r>
          </a:p>
        </p:txBody>
      </p:sp>
      <p:pic>
        <p:nvPicPr>
          <p:cNvPr id="15" name="Graphic 14">
            <a:extLst>
              <a:ext uri="{FF2B5EF4-FFF2-40B4-BE49-F238E27FC236}">
                <a16:creationId xmlns:a16="http://schemas.microsoft.com/office/drawing/2014/main" id="{1306C1AE-5F0C-384F-95D8-AAE681CE9A5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55814" y="2252020"/>
            <a:ext cx="548640" cy="548640"/>
          </a:xfrm>
          <a:prstGeom prst="rect">
            <a:avLst/>
          </a:prstGeom>
        </p:spPr>
      </p:pic>
      <p:sp>
        <p:nvSpPr>
          <p:cNvPr id="14" name="TextBox 13">
            <a:extLst>
              <a:ext uri="{FF2B5EF4-FFF2-40B4-BE49-F238E27FC236}">
                <a16:creationId xmlns:a16="http://schemas.microsoft.com/office/drawing/2014/main" id="{799F26C3-8121-1144-93CB-D89B3B953F87}"/>
              </a:ext>
            </a:extLst>
          </p:cNvPr>
          <p:cNvSpPr txBox="1"/>
          <p:nvPr/>
        </p:nvSpPr>
        <p:spPr>
          <a:xfrm>
            <a:off x="5177922" y="2833663"/>
            <a:ext cx="1300855" cy="584775"/>
          </a:xfrm>
          <a:prstGeom prst="rect">
            <a:avLst/>
          </a:prstGeom>
          <a:noFill/>
        </p:spPr>
        <p:txBody>
          <a:bodyPr wrap="square" rtlCol="0">
            <a:spAutoFit/>
          </a:bodyPr>
          <a:lstStyle/>
          <a:p>
            <a:pPr algn="ctr"/>
            <a:r>
              <a:rPr lang="en-US" sz="1600" dirty="0"/>
              <a:t>AWS Elastic </a:t>
            </a:r>
            <a:br>
              <a:rPr lang="en-US" sz="1600" dirty="0"/>
            </a:br>
            <a:r>
              <a:rPr lang="en-US" sz="1600" dirty="0"/>
              <a:t>Beanstalk</a:t>
            </a:r>
          </a:p>
        </p:txBody>
      </p:sp>
      <p:pic>
        <p:nvPicPr>
          <p:cNvPr id="18" name="Graphic 17">
            <a:extLst>
              <a:ext uri="{FF2B5EF4-FFF2-40B4-BE49-F238E27FC236}">
                <a16:creationId xmlns:a16="http://schemas.microsoft.com/office/drawing/2014/main" id="{1832C886-1E6F-6645-976A-DAEB03F3510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7296" y="2252020"/>
            <a:ext cx="548640" cy="548640"/>
          </a:xfrm>
          <a:prstGeom prst="rect">
            <a:avLst/>
          </a:prstGeom>
        </p:spPr>
      </p:pic>
      <p:sp>
        <p:nvSpPr>
          <p:cNvPr id="17" name="TextBox 16">
            <a:extLst>
              <a:ext uri="{FF2B5EF4-FFF2-40B4-BE49-F238E27FC236}">
                <a16:creationId xmlns:a16="http://schemas.microsoft.com/office/drawing/2014/main" id="{4BFEC913-81B7-6E43-BA10-26B0B36FE585}"/>
              </a:ext>
            </a:extLst>
          </p:cNvPr>
          <p:cNvSpPr txBox="1"/>
          <p:nvPr/>
        </p:nvSpPr>
        <p:spPr>
          <a:xfrm>
            <a:off x="7328793" y="2833663"/>
            <a:ext cx="1528359" cy="338554"/>
          </a:xfrm>
          <a:prstGeom prst="rect">
            <a:avLst/>
          </a:prstGeom>
          <a:noFill/>
        </p:spPr>
        <p:txBody>
          <a:bodyPr wrap="square" rtlCol="0">
            <a:spAutoFit/>
          </a:bodyPr>
          <a:lstStyle/>
          <a:p>
            <a:pPr algn="ctr"/>
            <a:r>
              <a:rPr lang="en-US" sz="1600" dirty="0"/>
              <a:t>AWS Lambda</a:t>
            </a:r>
          </a:p>
        </p:txBody>
      </p:sp>
      <p:pic>
        <p:nvPicPr>
          <p:cNvPr id="21" name="Graphic 20">
            <a:extLst>
              <a:ext uri="{FF2B5EF4-FFF2-40B4-BE49-F238E27FC236}">
                <a16:creationId xmlns:a16="http://schemas.microsoft.com/office/drawing/2014/main" id="{F9F99E12-F969-D04B-98C1-B018E32AAB1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33688" y="3836328"/>
            <a:ext cx="548640" cy="548640"/>
          </a:xfrm>
          <a:prstGeom prst="rect">
            <a:avLst/>
          </a:prstGeom>
        </p:spPr>
      </p:pic>
      <p:sp>
        <p:nvSpPr>
          <p:cNvPr id="20" name="TextBox 19">
            <a:extLst>
              <a:ext uri="{FF2B5EF4-FFF2-40B4-BE49-F238E27FC236}">
                <a16:creationId xmlns:a16="http://schemas.microsoft.com/office/drawing/2014/main" id="{A6640E5F-F525-D84A-92A4-EC77CC8BFD6B}"/>
              </a:ext>
            </a:extLst>
          </p:cNvPr>
          <p:cNvSpPr txBox="1"/>
          <p:nvPr/>
        </p:nvSpPr>
        <p:spPr>
          <a:xfrm>
            <a:off x="580152" y="4416420"/>
            <a:ext cx="1843008" cy="338554"/>
          </a:xfrm>
          <a:prstGeom prst="rect">
            <a:avLst/>
          </a:prstGeom>
          <a:noFill/>
        </p:spPr>
        <p:txBody>
          <a:bodyPr wrap="square" rtlCol="0">
            <a:spAutoFit/>
          </a:bodyPr>
          <a:lstStyle/>
          <a:p>
            <a:pPr algn="ctr"/>
            <a:r>
              <a:rPr lang="en-US" sz="1600" dirty="0"/>
              <a:t>Amazon Lightsail</a:t>
            </a:r>
          </a:p>
        </p:txBody>
      </p:sp>
      <p:pic>
        <p:nvPicPr>
          <p:cNvPr id="24" name="Graphic 23">
            <a:extLst>
              <a:ext uri="{FF2B5EF4-FFF2-40B4-BE49-F238E27FC236}">
                <a16:creationId xmlns:a16="http://schemas.microsoft.com/office/drawing/2014/main" id="{E0F4325D-9BDD-194D-9125-98B2D542A48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59175" y="3831946"/>
            <a:ext cx="548640" cy="548640"/>
          </a:xfrm>
          <a:prstGeom prst="rect">
            <a:avLst/>
          </a:prstGeom>
        </p:spPr>
      </p:pic>
      <p:sp>
        <p:nvSpPr>
          <p:cNvPr id="23" name="TextBox 22">
            <a:extLst>
              <a:ext uri="{FF2B5EF4-FFF2-40B4-BE49-F238E27FC236}">
                <a16:creationId xmlns:a16="http://schemas.microsoft.com/office/drawing/2014/main" id="{F82BB633-0E31-404A-A2EF-4A0435FA79FB}"/>
              </a:ext>
            </a:extLst>
          </p:cNvPr>
          <p:cNvSpPr txBox="1"/>
          <p:nvPr/>
        </p:nvSpPr>
        <p:spPr>
          <a:xfrm>
            <a:off x="7371306" y="4415057"/>
            <a:ext cx="1528359" cy="338554"/>
          </a:xfrm>
          <a:prstGeom prst="rect">
            <a:avLst/>
          </a:prstGeom>
          <a:noFill/>
        </p:spPr>
        <p:txBody>
          <a:bodyPr wrap="square" rtlCol="0">
            <a:spAutoFit/>
          </a:bodyPr>
          <a:lstStyle/>
          <a:p>
            <a:pPr algn="ctr"/>
            <a:r>
              <a:rPr lang="en-US" sz="1600" dirty="0"/>
              <a:t>AWS Fargate</a:t>
            </a:r>
          </a:p>
        </p:txBody>
      </p:sp>
      <p:sp>
        <p:nvSpPr>
          <p:cNvPr id="44" name="Rectangle 43">
            <a:extLst>
              <a:ext uri="{FF2B5EF4-FFF2-40B4-BE49-F238E27FC236}">
                <a16:creationId xmlns:a16="http://schemas.microsoft.com/office/drawing/2014/main" id="{BB55D463-7A02-1A46-9E6E-495D89D9340E}"/>
              </a:ext>
              <a:ext uri="{C183D7F6-B498-43B3-948B-1728B52AA6E4}">
                <adec:decorative xmlns:adec="http://schemas.microsoft.com/office/drawing/2017/decorative" val="1"/>
              </a:ext>
            </a:extLst>
          </p:cNvPr>
          <p:cNvSpPr/>
          <p:nvPr/>
        </p:nvSpPr>
        <p:spPr>
          <a:xfrm>
            <a:off x="370186" y="2166544"/>
            <a:ext cx="2237340" cy="14614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aphicFrame>
        <p:nvGraphicFramePr>
          <p:cNvPr id="33" name="Table Placeholder 3">
            <a:extLst>
              <a:ext uri="{FF2B5EF4-FFF2-40B4-BE49-F238E27FC236}">
                <a16:creationId xmlns:a16="http://schemas.microsoft.com/office/drawing/2014/main" id="{C879D718-14A4-FE41-9367-4ED9225B7A88}"/>
              </a:ext>
            </a:extLst>
          </p:cNvPr>
          <p:cNvGraphicFramePr>
            <a:graphicFrameLocks/>
          </p:cNvGraphicFramePr>
          <p:nvPr>
            <p:extLst>
              <p:ext uri="{D42A27DB-BD31-4B8C-83A1-F6EECF244321}">
                <p14:modId xmlns:p14="http://schemas.microsoft.com/office/powerpoint/2010/main" val="2950229992"/>
              </p:ext>
            </p:extLst>
          </p:nvPr>
        </p:nvGraphicFramePr>
        <p:xfrm>
          <a:off x="9166860" y="1421481"/>
          <a:ext cx="2662767" cy="3532519"/>
        </p:xfrm>
        <a:graphic>
          <a:graphicData uri="http://schemas.openxmlformats.org/drawingml/2006/table">
            <a:tbl>
              <a:tblPr firstRow="1" bandRow="1">
                <a:tableStyleId>{5A111915-BE36-4E01-A7E5-04B1672EAD32}</a:tableStyleId>
              </a:tblPr>
              <a:tblGrid>
                <a:gridCol w="2662767">
                  <a:extLst>
                    <a:ext uri="{9D8B030D-6E8A-4147-A177-3AD203B41FA5}">
                      <a16:colId xmlns:a16="http://schemas.microsoft.com/office/drawing/2014/main" val="137211966"/>
                    </a:ext>
                  </a:extLst>
                </a:gridCol>
              </a:tblGrid>
              <a:tr h="717192">
                <a:tc>
                  <a:txBody>
                    <a:bodyPr/>
                    <a:lstStyle/>
                    <a:p>
                      <a:pPr marL="0" algn="ctr" defTabSz="914400" rtl="0" eaLnBrk="1" latinLnBrk="0" hangingPunct="1"/>
                      <a:r>
                        <a:rPr lang="en-US" sz="1800" kern="1200" dirty="0"/>
                        <a:t>Specialized Solutions</a:t>
                      </a:r>
                      <a:endParaRPr lang="en-US" sz="1800" b="1" kern="1200" dirty="0">
                        <a:solidFill>
                          <a:schemeClr val="lt1"/>
                        </a:solidFill>
                        <a:latin typeface="+mj-lt"/>
                        <a:ea typeface="+mn-ea"/>
                        <a:cs typeface="+mn-cs"/>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29685">
                <a:tc>
                  <a:txBody>
                    <a:bodyPr/>
                    <a:lstStyle/>
                    <a:p>
                      <a:endParaRPr lang="en-US" sz="1600" b="0" i="0" dirty="0">
                        <a:solidFill>
                          <a:srgbClr val="232F3E"/>
                        </a:solidFill>
                        <a:latin typeface="+mn-lt"/>
                        <a:ea typeface="Amazon Ember" panose="02000000000000000000" pitchFamily="2"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8564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1" i="0" dirty="0">
                        <a:solidFill>
                          <a:srgbClr val="232F3E"/>
                        </a:solidFill>
                        <a:latin typeface="+mn-lt"/>
                        <a:ea typeface="Amazon Ember Light" panose="020B0403020204020204" pitchFamily="34" charset="0"/>
                        <a:cs typeface="Amazon Ember Light" panose="020B0403020204020204" pitchFamily="34" charset="0"/>
                      </a:endParaRPr>
                    </a:p>
                  </a:txBody>
                  <a:tcPr marL="137431" marR="137431" marT="68716" marB="687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7" name="Graphic 46">
            <a:extLst>
              <a:ext uri="{FF2B5EF4-FFF2-40B4-BE49-F238E27FC236}">
                <a16:creationId xmlns:a16="http://schemas.microsoft.com/office/drawing/2014/main" id="{FDCC0CE7-2B8F-2F4A-9109-D6B36142B0FD}"/>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03525" y="2252020"/>
            <a:ext cx="548640" cy="548640"/>
          </a:xfrm>
          <a:prstGeom prst="rect">
            <a:avLst/>
          </a:prstGeom>
        </p:spPr>
      </p:pic>
      <p:sp>
        <p:nvSpPr>
          <p:cNvPr id="46" name="TextBox 45">
            <a:extLst>
              <a:ext uri="{FF2B5EF4-FFF2-40B4-BE49-F238E27FC236}">
                <a16:creationId xmlns:a16="http://schemas.microsoft.com/office/drawing/2014/main" id="{13428497-2513-E84A-ACB3-73157BD5A63E}"/>
              </a:ext>
            </a:extLst>
          </p:cNvPr>
          <p:cNvSpPr txBox="1"/>
          <p:nvPr/>
        </p:nvSpPr>
        <p:spPr>
          <a:xfrm>
            <a:off x="9527764" y="2833663"/>
            <a:ext cx="1817861" cy="338554"/>
          </a:xfrm>
          <a:prstGeom prst="rect">
            <a:avLst/>
          </a:prstGeom>
          <a:noFill/>
        </p:spPr>
        <p:txBody>
          <a:bodyPr wrap="square" rtlCol="0">
            <a:spAutoFit/>
          </a:bodyPr>
          <a:lstStyle/>
          <a:p>
            <a:pPr algn="ctr"/>
            <a:r>
              <a:rPr lang="en-US" sz="1600" dirty="0"/>
              <a:t>AWS Outposts</a:t>
            </a:r>
          </a:p>
        </p:txBody>
      </p:sp>
      <p:pic>
        <p:nvPicPr>
          <p:cNvPr id="50" name="Graphic 49">
            <a:extLst>
              <a:ext uri="{FF2B5EF4-FFF2-40B4-BE49-F238E27FC236}">
                <a16:creationId xmlns:a16="http://schemas.microsoft.com/office/drawing/2014/main" id="{126ECDB0-5714-1F4B-A172-E64CBC64C44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21691" y="3831946"/>
            <a:ext cx="548640" cy="548640"/>
          </a:xfrm>
          <a:prstGeom prst="rect">
            <a:avLst/>
          </a:prstGeom>
        </p:spPr>
      </p:pic>
      <p:sp>
        <p:nvSpPr>
          <p:cNvPr id="49" name="TextBox 48">
            <a:extLst>
              <a:ext uri="{FF2B5EF4-FFF2-40B4-BE49-F238E27FC236}">
                <a16:creationId xmlns:a16="http://schemas.microsoft.com/office/drawing/2014/main" id="{93F7D4C7-18E8-234A-B28C-C0B83CD44603}"/>
              </a:ext>
            </a:extLst>
          </p:cNvPr>
          <p:cNvSpPr txBox="1"/>
          <p:nvPr/>
        </p:nvSpPr>
        <p:spPr>
          <a:xfrm>
            <a:off x="9728559" y="4405389"/>
            <a:ext cx="1528359" cy="338554"/>
          </a:xfrm>
          <a:prstGeom prst="rect">
            <a:avLst/>
          </a:prstGeom>
          <a:noFill/>
        </p:spPr>
        <p:txBody>
          <a:bodyPr wrap="square" rtlCol="0">
            <a:spAutoFit/>
          </a:bodyPr>
          <a:lstStyle/>
          <a:p>
            <a:pPr algn="ctr"/>
            <a:r>
              <a:rPr lang="en-US" sz="1600" dirty="0"/>
              <a:t>AWS Batch</a:t>
            </a:r>
          </a:p>
        </p:txBody>
      </p:sp>
      <p:grpSp>
        <p:nvGrpSpPr>
          <p:cNvPr id="8" name="Group 7" descr="shows that VMs and containers offer more infrastructure control and customization whereas Platform as a Service and serverless offer faster application deployments. Also, specialized solutions offer fully managed services.">
            <a:extLst>
              <a:ext uri="{FF2B5EF4-FFF2-40B4-BE49-F238E27FC236}">
                <a16:creationId xmlns:a16="http://schemas.microsoft.com/office/drawing/2014/main" id="{054F73B0-B8D1-9448-B462-D4F01E16C64D}"/>
              </a:ext>
            </a:extLst>
          </p:cNvPr>
          <p:cNvGrpSpPr/>
          <p:nvPr/>
        </p:nvGrpSpPr>
        <p:grpSpPr>
          <a:xfrm>
            <a:off x="308187" y="5058604"/>
            <a:ext cx="11521439" cy="565815"/>
            <a:chOff x="308187" y="5058604"/>
            <a:chExt cx="11521439" cy="565815"/>
          </a:xfrm>
        </p:grpSpPr>
        <p:sp>
          <p:nvSpPr>
            <p:cNvPr id="40" name="AutoShape 78">
              <a:extLst>
                <a:ext uri="{FF2B5EF4-FFF2-40B4-BE49-F238E27FC236}">
                  <a16:creationId xmlns:a16="http://schemas.microsoft.com/office/drawing/2014/main" id="{D778E36A-45C9-C741-9140-F6559AC1657B}"/>
                </a:ext>
              </a:extLst>
            </p:cNvPr>
            <p:cNvSpPr>
              <a:spLocks noChangeArrowheads="1"/>
            </p:cNvSpPr>
            <p:nvPr/>
          </p:nvSpPr>
          <p:spPr bwMode="auto">
            <a:xfrm flipV="1">
              <a:off x="385426" y="5110675"/>
              <a:ext cx="8585156" cy="373063"/>
            </a:xfrm>
            <a:prstGeom prst="rtTriangle">
              <a:avLst/>
            </a:prstGeom>
            <a:solidFill>
              <a:schemeClr val="bg1">
                <a:lumMod val="50000"/>
              </a:schemeClr>
            </a:solidFill>
            <a:ln w="9525">
              <a:noFill/>
              <a:miter lim="800000"/>
              <a:headEnd/>
              <a:tailEnd/>
            </a:ln>
            <a:effectLst>
              <a:prstShdw prst="shdw17" dist="17961" dir="2700000">
                <a:srgbClr val="858585">
                  <a:alpha val="74997"/>
                </a:srgbClr>
              </a:prstShdw>
            </a:effectLst>
          </p:spPr>
          <p:txBody>
            <a:bodyPr rot="10800000" wrap="none" anchor="ctr"/>
            <a:lstStyle/>
            <a:p>
              <a:endParaRPr lang="en-US" sz="1600" dirty="0"/>
            </a:p>
          </p:txBody>
        </p:sp>
        <p:sp>
          <p:nvSpPr>
            <p:cNvPr id="41" name="Text Box 79">
              <a:extLst>
                <a:ext uri="{FF2B5EF4-FFF2-40B4-BE49-F238E27FC236}">
                  <a16:creationId xmlns:a16="http://schemas.microsoft.com/office/drawing/2014/main" id="{5A23C92C-A19C-7C42-99AF-B787ABDC9597}"/>
                </a:ext>
                <a:ext uri="{C183D7F6-B498-43B3-948B-1728B52AA6E4}">
                  <adec:decorative xmlns:adec="http://schemas.microsoft.com/office/drawing/2017/decorative" val="1"/>
                </a:ext>
              </a:extLst>
            </p:cNvPr>
            <p:cNvSpPr txBox="1">
              <a:spLocks noChangeArrowheads="1"/>
            </p:cNvSpPr>
            <p:nvPr/>
          </p:nvSpPr>
          <p:spPr bwMode="auto">
            <a:xfrm>
              <a:off x="308187" y="5058604"/>
              <a:ext cx="4626588" cy="338554"/>
            </a:xfrm>
            <a:prstGeom prst="rect">
              <a:avLst/>
            </a:prstGeom>
            <a:noFill/>
            <a:ln w="9525">
              <a:noFill/>
              <a:miter lim="800000"/>
              <a:headEnd/>
              <a:tailEnd/>
            </a:ln>
            <a:effectLst>
              <a:prstShdw prst="shdw17" dist="17961" dir="2700000">
                <a:srgbClr val="737D93">
                  <a:alpha val="74997"/>
                </a:srgbClr>
              </a:prstShdw>
            </a:effectLst>
          </p:spPr>
          <p:txBody>
            <a:bodyPr wrap="none">
              <a:spAutoFit/>
            </a:bodyPr>
            <a:lstStyle/>
            <a:p>
              <a:r>
                <a:rPr lang="en-US" sz="1600" dirty="0">
                  <a:solidFill>
                    <a:schemeClr val="bg1"/>
                  </a:solidFill>
                  <a:ea typeface="Amazon Ember" panose="020B0603020204020204" pitchFamily="34" charset="0"/>
                  <a:cs typeface="Amazon Ember" panose="020B0603020204020204" pitchFamily="34" charset="0"/>
                </a:rPr>
                <a:t>Higher infrastructure control and customization</a:t>
              </a:r>
            </a:p>
          </p:txBody>
        </p:sp>
        <p:sp>
          <p:nvSpPr>
            <p:cNvPr id="42" name="AutoShape 80">
              <a:extLst>
                <a:ext uri="{FF2B5EF4-FFF2-40B4-BE49-F238E27FC236}">
                  <a16:creationId xmlns:a16="http://schemas.microsoft.com/office/drawing/2014/main" id="{6F420F93-1163-BB43-9643-9BC66BF6CEAE}"/>
                </a:ext>
              </a:extLst>
            </p:cNvPr>
            <p:cNvSpPr>
              <a:spLocks noChangeArrowheads="1"/>
            </p:cNvSpPr>
            <p:nvPr/>
          </p:nvSpPr>
          <p:spPr bwMode="auto">
            <a:xfrm rot="10800000" flipV="1">
              <a:off x="464820" y="5210626"/>
              <a:ext cx="8585156" cy="373063"/>
            </a:xfrm>
            <a:prstGeom prst="rtTriangle">
              <a:avLst/>
            </a:prstGeom>
            <a:solidFill>
              <a:schemeClr val="accent3">
                <a:lumMod val="75000"/>
              </a:schemeClr>
            </a:solidFill>
            <a:ln w="9525">
              <a:noFill/>
              <a:miter lim="800000"/>
              <a:headEnd/>
              <a:tailEnd/>
            </a:ln>
            <a:effectLst>
              <a:prstShdw prst="shdw17" dist="17961" dir="2700000">
                <a:srgbClr val="858585">
                  <a:alpha val="74997"/>
                </a:srgbClr>
              </a:prstShdw>
            </a:effectLst>
          </p:spPr>
          <p:txBody>
            <a:bodyPr wrap="none" anchor="ctr"/>
            <a:lstStyle/>
            <a:p>
              <a:endParaRPr lang="en-US" sz="1600" dirty="0">
                <a:solidFill>
                  <a:schemeClr val="bg1"/>
                </a:solidFill>
              </a:endParaRPr>
            </a:p>
          </p:txBody>
        </p:sp>
        <p:sp>
          <p:nvSpPr>
            <p:cNvPr id="43" name="Text Box 81">
              <a:extLst>
                <a:ext uri="{FF2B5EF4-FFF2-40B4-BE49-F238E27FC236}">
                  <a16:creationId xmlns:a16="http://schemas.microsoft.com/office/drawing/2014/main" id="{F653B978-9884-E448-B381-CEAE0DA94CE6}"/>
                </a:ext>
              </a:extLst>
            </p:cNvPr>
            <p:cNvSpPr txBox="1">
              <a:spLocks noChangeArrowheads="1"/>
            </p:cNvSpPr>
            <p:nvPr/>
          </p:nvSpPr>
          <p:spPr bwMode="auto">
            <a:xfrm>
              <a:off x="5984155" y="5285865"/>
              <a:ext cx="3182705" cy="338554"/>
            </a:xfrm>
            <a:prstGeom prst="rect">
              <a:avLst/>
            </a:prstGeom>
            <a:noFill/>
            <a:ln w="9525">
              <a:noFill/>
              <a:miter lim="800000"/>
              <a:headEnd/>
              <a:tailEnd/>
            </a:ln>
            <a:effectLst>
              <a:prstShdw prst="shdw17" dist="17961" dir="2700000">
                <a:srgbClr val="737D93">
                  <a:alpha val="74997"/>
                </a:srgbClr>
              </a:prstShdw>
            </a:effectLst>
          </p:spPr>
          <p:txBody>
            <a:bodyPr wrap="square">
              <a:spAutoFit/>
            </a:bodyPr>
            <a:lstStyle/>
            <a:p>
              <a:r>
                <a:rPr lang="en-US" sz="1600" dirty="0">
                  <a:solidFill>
                    <a:schemeClr val="bg1"/>
                  </a:solidFill>
                  <a:ea typeface="Amazon Ember" panose="020B0603020204020204" pitchFamily="34" charset="0"/>
                  <a:cs typeface="Amazon Ember" panose="020B0603020204020204" pitchFamily="34" charset="0"/>
                </a:rPr>
                <a:t>Faster application deployment</a:t>
              </a:r>
            </a:p>
          </p:txBody>
        </p:sp>
        <p:sp>
          <p:nvSpPr>
            <p:cNvPr id="26" name="Rectangle 25">
              <a:extLst>
                <a:ext uri="{FF2B5EF4-FFF2-40B4-BE49-F238E27FC236}">
                  <a16:creationId xmlns:a16="http://schemas.microsoft.com/office/drawing/2014/main" id="{3B18EB56-90A6-5342-A497-8C29CDC74A14}"/>
                </a:ext>
              </a:extLst>
            </p:cNvPr>
            <p:cNvSpPr/>
            <p:nvPr/>
          </p:nvSpPr>
          <p:spPr>
            <a:xfrm>
              <a:off x="9166860" y="5089820"/>
              <a:ext cx="2662766" cy="4600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Fully managed services</a:t>
              </a:r>
            </a:p>
          </p:txBody>
        </p:sp>
      </p:grpSp>
      <p:sp>
        <p:nvSpPr>
          <p:cNvPr id="51" name="TextBox 50">
            <a:extLst>
              <a:ext uri="{FF2B5EF4-FFF2-40B4-BE49-F238E27FC236}">
                <a16:creationId xmlns:a16="http://schemas.microsoft.com/office/drawing/2014/main" id="{7C8C7E85-8A95-064D-AB6B-B773474FD3FC}"/>
              </a:ext>
            </a:extLst>
          </p:cNvPr>
          <p:cNvSpPr txBox="1"/>
          <p:nvPr/>
        </p:nvSpPr>
        <p:spPr>
          <a:xfrm>
            <a:off x="2029974" y="5741461"/>
            <a:ext cx="7873309"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Different compute services are available to meet the needs of different use cases. </a:t>
            </a:r>
          </a:p>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This module will discuss Amazon EC2</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4" name="Footer Placeholder 3">
            <a:extLst>
              <a:ext uri="{FF2B5EF4-FFF2-40B4-BE49-F238E27FC236}">
                <a16:creationId xmlns:a16="http://schemas.microsoft.com/office/drawing/2014/main" id="{FB495FF4-B428-7B45-85F5-9D5F6EF9F1B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C6B622A1-65FD-C84C-8C8F-0E9AB30D045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07124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3A72-9AC3-7C46-826B-515D9B3C585D}"/>
              </a:ext>
            </a:extLst>
          </p:cNvPr>
          <p:cNvSpPr>
            <a:spLocks noGrp="1"/>
          </p:cNvSpPr>
          <p:nvPr>
            <p:ph type="title"/>
          </p:nvPr>
        </p:nvSpPr>
        <p:spPr/>
        <p:txBody>
          <a:bodyPr/>
          <a:lstStyle/>
          <a:p>
            <a:r>
              <a:rPr lang="en-US" dirty="0"/>
              <a:t>Amazon EC2</a:t>
            </a:r>
          </a:p>
        </p:txBody>
      </p:sp>
      <p:pic>
        <p:nvPicPr>
          <p:cNvPr id="15" name="Graphic 14">
            <a:extLst>
              <a:ext uri="{FF2B5EF4-FFF2-40B4-BE49-F238E27FC236}">
                <a16:creationId xmlns:a16="http://schemas.microsoft.com/office/drawing/2014/main" id="{3CA1B16F-A8F9-8243-BA08-D8C846781ED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7788" y="2485027"/>
            <a:ext cx="1303972" cy="1303972"/>
          </a:xfrm>
          <a:prstGeom prst="rect">
            <a:avLst/>
          </a:prstGeom>
        </p:spPr>
      </p:pic>
      <p:sp>
        <p:nvSpPr>
          <p:cNvPr id="6" name="TextBox 5">
            <a:extLst>
              <a:ext uri="{FF2B5EF4-FFF2-40B4-BE49-F238E27FC236}">
                <a16:creationId xmlns:a16="http://schemas.microsoft.com/office/drawing/2014/main" id="{185EAA45-D4B7-7A45-9BC8-8965B9BA6195}"/>
              </a:ext>
            </a:extLst>
          </p:cNvPr>
          <p:cNvSpPr txBox="1"/>
          <p:nvPr/>
        </p:nvSpPr>
        <p:spPr>
          <a:xfrm>
            <a:off x="598545" y="4008987"/>
            <a:ext cx="2847611"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p>
        </p:txBody>
      </p:sp>
      <p:sp>
        <p:nvSpPr>
          <p:cNvPr id="7" name="Rectangle 6">
            <a:extLst>
              <a:ext uri="{FF2B5EF4-FFF2-40B4-BE49-F238E27FC236}">
                <a16:creationId xmlns:a16="http://schemas.microsoft.com/office/drawing/2014/main" id="{3902E542-247F-084D-BCC4-F47FB2DB31EB}"/>
              </a:ext>
              <a:ext uri="{C183D7F6-B498-43B3-948B-1728B52AA6E4}">
                <adec:decorative xmlns:adec="http://schemas.microsoft.com/office/drawing/2017/decorative" val="1"/>
              </a:ext>
            </a:extLst>
          </p:cNvPr>
          <p:cNvSpPr/>
          <p:nvPr/>
        </p:nvSpPr>
        <p:spPr>
          <a:xfrm>
            <a:off x="729176" y="1916492"/>
            <a:ext cx="2575728" cy="3601992"/>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853B1FA-449B-4948-B4F3-D5D21006EB0F}"/>
              </a:ext>
            </a:extLst>
          </p:cNvPr>
          <p:cNvSpPr txBox="1"/>
          <p:nvPr/>
        </p:nvSpPr>
        <p:spPr>
          <a:xfrm>
            <a:off x="3838860" y="1788451"/>
            <a:ext cx="7934040" cy="4001095"/>
          </a:xfrm>
          <a:prstGeom prst="rect">
            <a:avLst/>
          </a:prstGeom>
          <a:noFill/>
        </p:spPr>
        <p:txBody>
          <a:bodyPr wrap="square" rtlCol="0">
            <a:spAutoFit/>
          </a:bodyPr>
          <a:lstStyle/>
          <a:p>
            <a:r>
              <a:rPr lang="en-US" sz="28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Amazon EC2 </a:t>
            </a:r>
            <a:r>
              <a:rPr lang="en-US" sz="2800" dirty="0">
                <a:ea typeface="Amazon Ember" panose="02000000000000000000" pitchFamily="2" charset="0"/>
              </a:rPr>
              <a:t>provides resizable compute capacity in the cloud</a:t>
            </a:r>
            <a:r>
              <a:rPr lang="en-US" sz="2800" b="1" dirty="0">
                <a:solidFill>
                  <a:schemeClr val="accent5"/>
                </a:solidFill>
                <a:ea typeface="Amazon Ember" panose="02000000000000000000" pitchFamily="2" charset="0"/>
              </a:rPr>
              <a:t>.</a:t>
            </a:r>
          </a:p>
          <a:p>
            <a:endParaRPr lang="en-US" sz="2400" b="1" dirty="0">
              <a:solidFill>
                <a:schemeClr val="accent5"/>
              </a:solidFill>
            </a:endParaRPr>
          </a:p>
          <a:p>
            <a:pPr marL="342900" indent="-342900">
              <a:buFont typeface="Arial" panose="020B0604020202020204" pitchFamily="34" charset="0"/>
              <a:buChar char="•"/>
            </a:pPr>
            <a:r>
              <a:rPr lang="en-US" sz="2400" dirty="0"/>
              <a:t>Provides virtual machines (servers)</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Provisions servers in minutes</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Can automatically scale capacity up or down as needed</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Enables you to pay only for the capacity that you use</a:t>
            </a:r>
          </a:p>
          <a:p>
            <a:endParaRPr lang="en-US" sz="2400" b="1" dirty="0">
              <a:solidFill>
                <a:schemeClr val="accent5"/>
              </a:solidFill>
            </a:endParaRPr>
          </a:p>
        </p:txBody>
      </p:sp>
      <p:sp>
        <p:nvSpPr>
          <p:cNvPr id="3" name="Footer Placeholder 2">
            <a:extLst>
              <a:ext uri="{FF2B5EF4-FFF2-40B4-BE49-F238E27FC236}">
                <a16:creationId xmlns:a16="http://schemas.microsoft.com/office/drawing/2014/main" id="{4319DC8F-A6A3-4221-B731-2BEA3F3539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69E3D7B-90BE-4986-96F3-FB8F9A6D7059}"/>
              </a:ext>
            </a:extLst>
          </p:cNvPr>
          <p:cNvSpPr>
            <a:spLocks noGrp="1"/>
          </p:cNvSpPr>
          <p:nvPr>
            <p:ph type="sldNum" sz="quarter" idx="12"/>
          </p:nvPr>
        </p:nvSpPr>
        <p:spPr/>
        <p:txBody>
          <a:bodyPr/>
          <a:lstStyle/>
          <a:p>
            <a:fld id="{B6A95138-A96E-2F42-A959-2EFD44FE4AB7}" type="slidenum">
              <a:rPr lang="en-US" smtClean="0"/>
              <a:pPr/>
              <a:t>9</a:t>
            </a:fld>
            <a:endParaRPr lang="en-US" dirty="0"/>
          </a:p>
        </p:txBody>
      </p:sp>
    </p:spTree>
    <p:custDataLst>
      <p:tags r:id="rId1"/>
    </p:custDataLst>
    <p:extLst>
      <p:ext uri="{BB962C8B-B14F-4D97-AF65-F5344CB8AC3E}">
        <p14:creationId xmlns:p14="http://schemas.microsoft.com/office/powerpoint/2010/main" val="1305989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7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34014</TotalTime>
  <Words>16957</Words>
  <Application>Microsoft Macintosh PowerPoint</Application>
  <PresentationFormat>Widescreen</PresentationFormat>
  <Paragraphs>1510</Paragraphs>
  <Slides>77</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Amazon Ember</vt:lpstr>
      <vt:lpstr>Amazon Ember Light</vt:lpstr>
      <vt:lpstr>Amazon Ember Thin</vt:lpstr>
      <vt:lpstr>Arial</vt:lpstr>
      <vt:lpstr>Calibri</vt:lpstr>
      <vt:lpstr>Helvetica Neue</vt:lpstr>
      <vt:lpstr>Lucida Console</vt:lpstr>
      <vt:lpstr>Office Theme</vt:lpstr>
      <vt:lpstr>Module 4: Adding a Compute Layer</vt:lpstr>
      <vt:lpstr>Module overview</vt:lpstr>
      <vt:lpstr>Module objectives</vt:lpstr>
      <vt:lpstr>Section 1: Architectural need</vt:lpstr>
      <vt:lpstr>Compute as part of a larger architecture</vt:lpstr>
      <vt:lpstr>Café business requirement</vt:lpstr>
      <vt:lpstr>Section 2: Adding compute with Amazon EC2</vt:lpstr>
      <vt:lpstr>AWS runtime compute choices</vt:lpstr>
      <vt:lpstr>Amazon EC2</vt:lpstr>
      <vt:lpstr>EC2 instances</vt:lpstr>
      <vt:lpstr>Amazon EC2 use cases</vt:lpstr>
      <vt:lpstr>Provisioning an EC2 instance</vt:lpstr>
      <vt:lpstr>Section 2 key takeaways</vt:lpstr>
      <vt:lpstr>Section 3: Choosing an AMI to launch an EC2 instance</vt:lpstr>
      <vt:lpstr>Amazon Machine Image (AMI)</vt:lpstr>
      <vt:lpstr>AMI benefits </vt:lpstr>
      <vt:lpstr>Choosing an AMI</vt:lpstr>
      <vt:lpstr>Instance store-backed versus Amazon EBS-backed AMI</vt:lpstr>
      <vt:lpstr>Amazon EC2 instance lifecycle</vt:lpstr>
      <vt:lpstr>Creating a new AMI</vt:lpstr>
      <vt:lpstr>EC2 Image Builder</vt:lpstr>
      <vt:lpstr>How EC2 Image Builder works</vt:lpstr>
      <vt:lpstr>Section 3 key takeaways</vt:lpstr>
      <vt:lpstr>Section 4: Selecting an EC2 instance type</vt:lpstr>
      <vt:lpstr>EC2 instance type</vt:lpstr>
      <vt:lpstr>Suitability of instance types for workloads  (1 of 2)</vt:lpstr>
      <vt:lpstr>Suitability of instance types for workloads  (2 of 2)</vt:lpstr>
      <vt:lpstr>Choosing an instance type</vt:lpstr>
      <vt:lpstr>AWS Compute Optimizer</vt:lpstr>
      <vt:lpstr>Section 4 key takeaways</vt:lpstr>
      <vt:lpstr>Section 5: Using user data to configure an EC2 instance</vt:lpstr>
      <vt:lpstr>EC2 instance user data</vt:lpstr>
      <vt:lpstr>Retrieving instance metadata</vt:lpstr>
      <vt:lpstr>Configuring an EC2 instance: AMI versus user data</vt:lpstr>
      <vt:lpstr>Demonstration: Configuring an EC2 Instance with User Data</vt:lpstr>
      <vt:lpstr>Section 5 key takeaways</vt:lpstr>
      <vt:lpstr>Section 6: Adding storage to an Amazon EC2 instance</vt:lpstr>
      <vt:lpstr>Amazon EC2 storage overview</vt:lpstr>
      <vt:lpstr>Instance store</vt:lpstr>
      <vt:lpstr>Amazon EBS</vt:lpstr>
      <vt:lpstr>Amazon EBS SSD-backed volume types</vt:lpstr>
      <vt:lpstr>Amazon EBS HDD-backed volume types</vt:lpstr>
      <vt:lpstr>Amazon EBS-optimized instances</vt:lpstr>
      <vt:lpstr>Shared file systems for EC2 instances</vt:lpstr>
      <vt:lpstr>Amazon EFS</vt:lpstr>
      <vt:lpstr>Amazon EFS use cases</vt:lpstr>
      <vt:lpstr>Amazon FSx for Windows File Server</vt:lpstr>
      <vt:lpstr>Amazon FSx for Windows File Server use cases</vt:lpstr>
      <vt:lpstr>Section 6 key takeaways</vt:lpstr>
      <vt:lpstr>Module 4 – Guided Lab: Introducing Amazon Elastic File System (Amazon EFS)</vt:lpstr>
      <vt:lpstr>Guided lab: Tasks</vt:lpstr>
      <vt:lpstr>Begin Module 4 – Guided Lab: Introducing Amazon Elastic File System (Amazon EFS)</vt:lpstr>
      <vt:lpstr>Guided lab debrief:  Key takeaways</vt:lpstr>
      <vt:lpstr>Section 7: Amazon EC2 pricing options</vt:lpstr>
      <vt:lpstr>Amazon EC2 pricing options (1 of 2)</vt:lpstr>
      <vt:lpstr>Amazon EC2 pricing options (2 of 2)</vt:lpstr>
      <vt:lpstr>Demonstration: Reviewing the Spot Instance History Page</vt:lpstr>
      <vt:lpstr>Amazon EC2 dedicated options</vt:lpstr>
      <vt:lpstr>Amazon EC2 cost optimization guideline</vt:lpstr>
      <vt:lpstr>Section 7 key takeaways</vt:lpstr>
      <vt:lpstr>Section 8: Amazon EC2 considerations</vt:lpstr>
      <vt:lpstr>Placement groups</vt:lpstr>
      <vt:lpstr>Cluster placement group</vt:lpstr>
      <vt:lpstr>Partition placement group</vt:lpstr>
      <vt:lpstr>Spread placement group</vt:lpstr>
      <vt:lpstr>Module 4 – Challenge Lab:  Creating a Dynamic Website for the Café</vt:lpstr>
      <vt:lpstr>The business need: Online ordering</vt:lpstr>
      <vt:lpstr>Challenge Lab: Tasks</vt:lpstr>
      <vt:lpstr>Challenge lab: Final product</vt:lpstr>
      <vt:lpstr>Begin Module 4 – Challenge Lab: Creating a Dynamic Website for the Café</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2030</cp:revision>
  <cp:lastPrinted>2020-02-27T23:52:49Z</cp:lastPrinted>
  <dcterms:created xsi:type="dcterms:W3CDTF">2019-09-16T17:01:53Z</dcterms:created>
  <dcterms:modified xsi:type="dcterms:W3CDTF">2020-11-12T21:25:55Z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